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38" r:id="rId2"/>
    <p:sldId id="741" r:id="rId3"/>
    <p:sldId id="742" r:id="rId4"/>
    <p:sldId id="739" r:id="rId5"/>
    <p:sldId id="740" r:id="rId6"/>
    <p:sldId id="380" r:id="rId7"/>
    <p:sldId id="421" r:id="rId8"/>
    <p:sldId id="750" r:id="rId9"/>
    <p:sldId id="397" r:id="rId10"/>
    <p:sldId id="500" r:id="rId11"/>
    <p:sldId id="399" r:id="rId12"/>
    <p:sldId id="398" r:id="rId13"/>
    <p:sldId id="400" r:id="rId14"/>
    <p:sldId id="764" r:id="rId15"/>
    <p:sldId id="765" r:id="rId16"/>
    <p:sldId id="503" r:id="rId17"/>
    <p:sldId id="507" r:id="rId18"/>
    <p:sldId id="481" r:id="rId19"/>
    <p:sldId id="766" r:id="rId20"/>
    <p:sldId id="767" r:id="rId21"/>
    <p:sldId id="419" r:id="rId22"/>
    <p:sldId id="506" r:id="rId23"/>
    <p:sldId id="604" r:id="rId24"/>
    <p:sldId id="628" r:id="rId25"/>
    <p:sldId id="629" r:id="rId26"/>
    <p:sldId id="626" r:id="rId27"/>
    <p:sldId id="630" r:id="rId28"/>
    <p:sldId id="625" r:id="rId29"/>
    <p:sldId id="631" r:id="rId30"/>
    <p:sldId id="633" r:id="rId31"/>
    <p:sldId id="634" r:id="rId32"/>
    <p:sldId id="768" r:id="rId33"/>
    <p:sldId id="273" r:id="rId34"/>
    <p:sldId id="276" r:id="rId35"/>
    <p:sldId id="277" r:id="rId36"/>
    <p:sldId id="312" r:id="rId37"/>
    <p:sldId id="313" r:id="rId38"/>
  </p:sldIdLst>
  <p:sldSz cx="12192000" cy="6858000"/>
  <p:notesSz cx="9223375" cy="7004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6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CCFF"/>
    <a:srgbClr val="FF3399"/>
    <a:srgbClr val="FFCCCC"/>
    <a:srgbClr val="FF99CC"/>
    <a:srgbClr val="FFFF00"/>
    <a:srgbClr val="000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94694"/>
  </p:normalViewPr>
  <p:slideViewPr>
    <p:cSldViewPr>
      <p:cViewPr varScale="1">
        <p:scale>
          <a:sx n="98" d="100"/>
          <a:sy n="98" d="100"/>
        </p:scale>
        <p:origin x="216" y="6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50" d="100"/>
          <a:sy n="150" d="100"/>
        </p:scale>
        <p:origin x="834" y="-72"/>
      </p:cViewPr>
      <p:guideLst>
        <p:guide orient="horz" pos="2206"/>
        <p:guide pos="29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463" y="0"/>
            <a:ext cx="399891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15113"/>
            <a:ext cx="3998913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463" y="6615113"/>
            <a:ext cx="39989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8DADB96-27F6-E543-B5A6-03435F889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6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463" y="0"/>
            <a:ext cx="3998912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78063" y="525463"/>
            <a:ext cx="4665662" cy="262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0313" y="3327400"/>
            <a:ext cx="676275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3213"/>
            <a:ext cx="39989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463" y="6653213"/>
            <a:ext cx="3998912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fld id="{412B485A-F274-144D-BE11-381BF04F3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41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7422C6-6660-CB4F-A2B5-AA5454DB9C2F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C4B77B-6B5D-EB45-9688-BA8AD8D3B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74CD7AE-6CD0-9A4A-A787-62885C6BA557}" type="slidenum">
              <a:rPr lang="en-GB" altLang="en-US" sz="1200" b="0"/>
              <a:pPr/>
              <a:t>7</a:t>
            </a:fld>
            <a:endParaRPr lang="en-GB" altLang="en-US" sz="1200" b="0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7B9F0EFF-1ADD-3143-8647-64B7703E89D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68251220-BE2B-664A-A54A-B275BB119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28108-9BE5-8E4E-9765-2202BC391382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40B109-4ED6-3B40-9F47-B86F5BB60916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7986DB-3A4E-C549-B1BF-F9EAB991599E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E40A8-EC91-AA4C-A06E-812B7F1F5D6C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860463-6057-B048-9946-1325BB324CA5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429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1238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F624F-0879-2D4B-B6B3-442F5399A564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291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657B4-6990-CF4F-B489-3873DCA30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72D2F-EF27-DD46-AE60-0A24C3A1A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5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3864-C41C-6344-8888-3D47B72F6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3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C37F-F728-A848-9C41-074CB2E4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4136B-BC07-FE4F-B185-98A787D51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40B0-56CB-0949-858A-7BEF3A155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CCE42-FDE8-4F47-93F5-B4355B58F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715C-7472-2B40-B3DB-5CED0744D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E1B5-8EDB-CC4D-A6EF-69BBE5A99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3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48B3-FB67-BA48-A6F2-1A399BF4A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4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584CE-A543-6A43-A5D5-424F5B0B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cs typeface="+mn-cs"/>
              </a:defRPr>
            </a:lvl1pPr>
          </a:lstStyle>
          <a:p>
            <a:pPr>
              <a:defRPr/>
            </a:pPr>
            <a:fld id="{173756CC-064B-1F4C-B447-BDEC66855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08" y="367172"/>
            <a:ext cx="9964347" cy="2421556"/>
          </a:xfrm>
        </p:spPr>
        <p:txBody>
          <a:bodyPr>
            <a:noAutofit/>
          </a:bodyPr>
          <a:lstStyle/>
          <a:p>
            <a:pPr algn="l"/>
            <a:r>
              <a:rPr lang="en-GB" sz="6600">
                <a:latin typeface="Calibri Light" panose="020F0302020204030204" pitchFamily="34" charset="0"/>
                <a:cs typeface="Calibri Light" panose="020F0302020204030204" pitchFamily="34" charset="0"/>
              </a:rPr>
              <a:t>Steels: Bulk nanostructured steels</a:t>
            </a:r>
            <a:br>
              <a:rPr lang="en-GB" sz="66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200">
                <a:latin typeface="Calibri Light" panose="020F0302020204030204" pitchFamily="34" charset="0"/>
                <a:cs typeface="Calibri Light" panose="020F0302020204030204" pitchFamily="34" charset="0"/>
              </a:rPr>
              <a:t>Lecture 11</a:t>
            </a:r>
            <a:endParaRPr lang="en-US" sz="6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805798" y="2687964"/>
            <a:ext cx="3081675" cy="90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sz="36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478" y="3384332"/>
            <a:ext cx="2337591" cy="904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8699"/>
            <a:ext cx="8143875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479376" y="5805264"/>
            <a:ext cx="3165475" cy="6413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>
                <a:latin typeface="Arial" panose="020B0604020202020204" pitchFamily="34" charset="0"/>
                <a:cs typeface="Arial" panose="020B0604020202020204" pitchFamily="34" charset="0"/>
              </a:rPr>
              <a:t>Swallow and Bhadeshia, 1996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36550"/>
            <a:ext cx="75438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6" y="342900"/>
            <a:ext cx="5686425" cy="617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752600" y="5791200"/>
            <a:ext cx="2057400" cy="71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b="0">
                <a:solidFill>
                  <a:srgbClr val="000000"/>
                </a:solidFill>
                <a:latin typeface="Times New Roman" charset="0"/>
                <a:cs typeface="+mn-cs"/>
              </a:rPr>
              <a:t>1 µm</a:t>
            </a:r>
          </a:p>
        </p:txBody>
      </p:sp>
      <p:sp>
        <p:nvSpPr>
          <p:cNvPr id="249860" name="Line 4"/>
          <p:cNvSpPr>
            <a:spLocks noChangeShapeType="1"/>
          </p:cNvSpPr>
          <p:nvPr/>
        </p:nvSpPr>
        <p:spPr bwMode="auto">
          <a:xfrm>
            <a:off x="2133600" y="6553200"/>
            <a:ext cx="13858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1752600" y="533400"/>
            <a:ext cx="3048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>
              <a:defRPr/>
            </a:pPr>
            <a:r>
              <a:rPr lang="en-GB" sz="3600" b="0">
                <a:solidFill>
                  <a:srgbClr val="0033CC"/>
                </a:solidFill>
                <a:latin typeface="Arial" charset="0"/>
                <a:cs typeface="+mn-cs"/>
              </a:rPr>
              <a:t>Cementite suppressed </a:t>
            </a:r>
            <a:r>
              <a:rPr lang="es-ES_tradnl" sz="3600" b="0">
                <a:solidFill>
                  <a:srgbClr val="0033CC"/>
                </a:solidFill>
                <a:latin typeface="Arial" charset="0"/>
                <a:cs typeface="+mn-cs"/>
              </a:rPr>
              <a:t>using silicon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98CE3-5964-8941-B0B2-E35F8832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2" y="396262"/>
            <a:ext cx="6062133" cy="448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26D8E-5A44-9A46-9E2D-51D30CA3D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968" y="3060006"/>
            <a:ext cx="5564828" cy="37979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75461A-E889-C242-8CD4-321ACBB0CC50}"/>
              </a:ext>
            </a:extLst>
          </p:cNvPr>
          <p:cNvCxnSpPr/>
          <p:nvPr/>
        </p:nvCxnSpPr>
        <p:spPr>
          <a:xfrm>
            <a:off x="1340069" y="2538249"/>
            <a:ext cx="47559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3">
            <a:extLst>
              <a:ext uri="{FF2B5EF4-FFF2-40B4-BE49-F238E27FC236}">
                <a16:creationId xmlns:a16="http://schemas.microsoft.com/office/drawing/2014/main" id="{16AB2B42-5E74-3A47-8B4B-864AF680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476672"/>
            <a:ext cx="65420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Low transformation temperature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Bainitic hardenability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Reasonable transformation time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Elimination of cementite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Austenite grain size control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Avoidance of temper embrittlement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BC7EA-88ED-0941-AB94-98A52337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9" y="5031857"/>
            <a:ext cx="11517534" cy="160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A19CD2-2F4D-BE40-9FA9-D7E1AFF0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657" y="195285"/>
            <a:ext cx="4762306" cy="48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5E2657-0F6F-AA4F-AAFB-4F74328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45" y="228600"/>
            <a:ext cx="4148580" cy="2720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D6F1F-2B50-6942-8B64-7BE8E242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28599"/>
            <a:ext cx="6981444" cy="5558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287E84-DCDB-974A-B690-E96B8636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048" y="3007836"/>
            <a:ext cx="3558839" cy="3490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3B9F12-A075-C040-BFF6-CFC6929B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71" y="1755648"/>
            <a:ext cx="4119483" cy="48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New Picture (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2656"/>
            <a:ext cx="88392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5" name="Text Box 5"/>
          <p:cNvSpPr txBox="1">
            <a:spLocks noChangeArrowheads="1"/>
          </p:cNvSpPr>
          <p:nvPr/>
        </p:nvSpPr>
        <p:spPr bwMode="auto">
          <a:xfrm rot="5400000">
            <a:off x="7843316" y="3481884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Paul Davies, Tata Steel, 2012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listic tests on nanostructured bainite armou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97064"/>
            <a:ext cx="7189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Text Box 3"/>
          <p:cNvSpPr txBox="1">
            <a:spLocks noChangeArrowheads="1"/>
          </p:cNvSpPr>
          <p:nvPr/>
        </p:nvSpPr>
        <p:spPr bwMode="auto">
          <a:xfrm>
            <a:off x="479376" y="332656"/>
            <a:ext cx="6324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ballistic mass efficiency 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 unit area of armour</a:t>
            </a:r>
          </a:p>
        </p:txBody>
      </p:sp>
      <p:pic>
        <p:nvPicPr>
          <p:cNvPr id="62467" name="Picture 4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780573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E734D-71A2-BE42-803D-401257FA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8" y="109728"/>
            <a:ext cx="6377686" cy="3723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A87DA-C667-AC4A-BFD2-E92CC3CA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1576" y="3840863"/>
            <a:ext cx="2767011" cy="29441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6464F9-B6A8-AA44-886F-0E012FE3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82" y="197122"/>
            <a:ext cx="4940300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A7FA7-82B2-F548-95E2-D300C9C779E3}"/>
              </a:ext>
            </a:extLst>
          </p:cNvPr>
          <p:cNvSpPr txBox="1"/>
          <p:nvPr/>
        </p:nvSpPr>
        <p:spPr>
          <a:xfrm>
            <a:off x="3727608" y="4303987"/>
            <a:ext cx="312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Real images of nanostructured bainite</a:t>
            </a:r>
          </a:p>
        </p:txBody>
      </p:sp>
    </p:spTree>
    <p:extLst>
      <p:ext uri="{BB962C8B-B14F-4D97-AF65-F5344CB8AC3E}">
        <p14:creationId xmlns:p14="http://schemas.microsoft.com/office/powerpoint/2010/main" val="169308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95DB84F-36F8-FD41-AC86-216F56BF3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75" t="24801" r="5461" b="27950"/>
          <a:stretch/>
        </p:blipFill>
        <p:spPr>
          <a:xfrm>
            <a:off x="144016" y="1907388"/>
            <a:ext cx="6552728" cy="4833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1CB94-6A90-924C-8D58-733245722338}"/>
              </a:ext>
            </a:extLst>
          </p:cNvPr>
          <p:cNvSpPr txBox="1"/>
          <p:nvPr/>
        </p:nvSpPr>
        <p:spPr>
          <a:xfrm>
            <a:off x="479376" y="953281"/>
            <a:ext cx="3138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torsion-compression</a:t>
            </a:r>
          </a:p>
          <a:p>
            <a:pPr algn="ctr"/>
            <a:r>
              <a:rPr lang="en-US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(unlimited strain)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BD5F6-0992-0F43-A43E-40CE8F92A8DD}"/>
              </a:ext>
            </a:extLst>
          </p:cNvPr>
          <p:cNvSpPr txBox="1"/>
          <p:nvPr/>
        </p:nvSpPr>
        <p:spPr>
          <a:xfrm>
            <a:off x="3755740" y="953281"/>
            <a:ext cx="2689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equal-channel</a:t>
            </a:r>
          </a:p>
          <a:p>
            <a:r>
              <a:rPr lang="en-US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angular extrusion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3B1064D-DC24-E24A-B5C8-B9AF5FB51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91" t="13912" r="6945" b="24801"/>
          <a:stretch/>
        </p:blipFill>
        <p:spPr>
          <a:xfrm>
            <a:off x="7104112" y="2280738"/>
            <a:ext cx="4392488" cy="4203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39E605-6050-544C-8171-9B4A8D6607B7}"/>
              </a:ext>
            </a:extLst>
          </p:cNvPr>
          <p:cNvSpPr txBox="1"/>
          <p:nvPr/>
        </p:nvSpPr>
        <p:spPr>
          <a:xfrm>
            <a:off x="8256965" y="999447"/>
            <a:ext cx="20867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accumulative</a:t>
            </a:r>
          </a:p>
          <a:p>
            <a:pPr algn="ctr"/>
            <a:r>
              <a:rPr lang="en-US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roll-bonding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3B2035-E3C5-4F43-9C13-41EC2133782B}"/>
              </a:ext>
            </a:extLst>
          </p:cNvPr>
          <p:cNvSpPr txBox="1"/>
          <p:nvPr/>
        </p:nvSpPr>
        <p:spPr>
          <a:xfrm>
            <a:off x="3604465" y="112567"/>
            <a:ext cx="4681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shape-preserving deformations</a:t>
            </a:r>
          </a:p>
        </p:txBody>
      </p:sp>
    </p:spTree>
    <p:extLst>
      <p:ext uri="{BB962C8B-B14F-4D97-AF65-F5344CB8AC3E}">
        <p14:creationId xmlns:p14="http://schemas.microsoft.com/office/powerpoint/2010/main" val="677290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>
            <a:extLst>
              <a:ext uri="{FF2B5EF4-FFF2-40B4-BE49-F238E27FC236}">
                <a16:creationId xmlns:a16="http://schemas.microsoft.com/office/drawing/2014/main" id="{5EA6CD85-4617-A04F-9108-5E96B229F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7" y="164378"/>
            <a:ext cx="8751966" cy="6529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7852B-5EFE-8D4A-BBAE-FC9EBAF19B8D}"/>
              </a:ext>
            </a:extLst>
          </p:cNvPr>
          <p:cNvSpPr txBox="1"/>
          <p:nvPr/>
        </p:nvSpPr>
        <p:spPr>
          <a:xfrm>
            <a:off x="784388" y="318786"/>
            <a:ext cx="384996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Zhang &amp; Yang,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2E512-C0D1-2148-BCCC-D7883AA41C97}"/>
              </a:ext>
            </a:extLst>
          </p:cNvPr>
          <p:cNvSpPr txBox="1"/>
          <p:nvPr/>
        </p:nvSpPr>
        <p:spPr>
          <a:xfrm>
            <a:off x="677250" y="6231957"/>
            <a:ext cx="599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wind turbines +rolling mill, vibration machinery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EED90-4F38-F04A-8704-1209BAF4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84" y="1237327"/>
            <a:ext cx="4493420" cy="54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7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5AFD2D90-71CA-BE4E-B382-C16214DF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7150"/>
            <a:ext cx="12169352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7645350" y="6248400"/>
            <a:ext cx="15875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961976" y="1371600"/>
            <a:ext cx="282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4127451" y="1143000"/>
            <a:ext cx="280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6" name="Text Box 10"/>
          <p:cNvSpPr txBox="1">
            <a:spLocks noChangeArrowheads="1"/>
          </p:cNvSpPr>
          <p:nvPr/>
        </p:nvSpPr>
        <p:spPr bwMode="auto">
          <a:xfrm>
            <a:off x="1103262" y="4876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7" name="Text Box 11"/>
          <p:cNvSpPr txBox="1">
            <a:spLocks noChangeArrowheads="1"/>
          </p:cNvSpPr>
          <p:nvPr/>
        </p:nvSpPr>
        <p:spPr bwMode="auto">
          <a:xfrm>
            <a:off x="798462" y="457201"/>
            <a:ext cx="46482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Very strong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Huge uniform ductility</a:t>
            </a:r>
          </a:p>
        </p:txBody>
      </p:sp>
      <p:sp>
        <p:nvSpPr>
          <p:cNvPr id="290828" name="Text Box 12"/>
          <p:cNvSpPr txBox="1">
            <a:spLocks noChangeArrowheads="1"/>
          </p:cNvSpPr>
          <p:nvPr/>
        </p:nvSpPr>
        <p:spPr bwMode="auto">
          <a:xfrm>
            <a:off x="5670500" y="2617788"/>
            <a:ext cx="4267200" cy="1801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FF"/>
                </a:solidFill>
                <a:latin typeface="Arial"/>
                <a:cs typeface="Arial"/>
              </a:rPr>
              <a:t>No deformation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FF"/>
                </a:solidFill>
                <a:latin typeface="Arial"/>
                <a:cs typeface="Arial"/>
              </a:rPr>
              <a:t>No rapid cooling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FF"/>
                </a:solidFill>
                <a:latin typeface="Arial"/>
                <a:cs typeface="Arial"/>
              </a:rPr>
              <a:t>No residual stresses</a:t>
            </a:r>
          </a:p>
        </p:txBody>
      </p: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874662" y="4419601"/>
            <a:ext cx="60198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CC0000"/>
                </a:solidFill>
                <a:latin typeface="Arial"/>
                <a:cs typeface="Arial"/>
              </a:rPr>
              <a:t>Cheap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CC0000"/>
                </a:solidFill>
                <a:latin typeface="Arial"/>
                <a:cs typeface="Arial"/>
              </a:rPr>
              <a:t>Uniform in very large sections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7" grpId="0" animBg="1"/>
      <p:bldP spid="290828" grpId="0" animBg="1" autoUpdateAnimBg="0"/>
      <p:bldP spid="29082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Screen Shot 2014-09-02 at 11.3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43" y="114910"/>
            <a:ext cx="6624736" cy="518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/>
          <p:cNvSpPr txBox="1">
            <a:spLocks noChangeArrowheads="1"/>
          </p:cNvSpPr>
          <p:nvPr/>
        </p:nvSpPr>
        <p:spPr bwMode="auto">
          <a:xfrm>
            <a:off x="1703389" y="6308726"/>
            <a:ext cx="7125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Fang, Yang, Liu, Song, Fang, Bhadeshia, Materials and Design,  50 (2013) 38</a:t>
            </a:r>
          </a:p>
        </p:txBody>
      </p:sp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335360" y="1124744"/>
            <a:ext cx="2763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Cannot easily </a:t>
            </a:r>
          </a:p>
          <a:p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be welded</a:t>
            </a:r>
          </a:p>
        </p:txBody>
      </p:sp>
    </p:spTree>
    <p:extLst>
      <p:ext uri="{BB962C8B-B14F-4D97-AF65-F5344CB8AC3E}">
        <p14:creationId xmlns:p14="http://schemas.microsoft.com/office/powerpoint/2010/main" val="253207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510985" y="369935"/>
            <a:ext cx="84248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 b="0">
                <a:latin typeface="Calibri Light" panose="020F0302020204030204" pitchFamily="34" charset="0"/>
                <a:cs typeface="Calibri Light" panose="020F0302020204030204" pitchFamily="34" charset="0"/>
              </a:rPr>
              <a:t>Steel with impossible combination of properties</a:t>
            </a:r>
          </a:p>
        </p:txBody>
      </p:sp>
      <p:sp>
        <p:nvSpPr>
          <p:cNvPr id="93189" name="TextBox 1"/>
          <p:cNvSpPr txBox="1">
            <a:spLocks noChangeArrowheads="1"/>
          </p:cNvSpPr>
          <p:nvPr/>
        </p:nvSpPr>
        <p:spPr bwMode="auto">
          <a:xfrm>
            <a:off x="263352" y="1820620"/>
            <a:ext cx="7693901" cy="470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&gt;2 GPa</a:t>
            </a:r>
          </a:p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30% ductility at conventional strain rates</a:t>
            </a:r>
          </a:p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ductility at very high strain rate</a:t>
            </a:r>
          </a:p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toughness and Charpy impact at -40°C</a:t>
            </a:r>
          </a:p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weldable</a:t>
            </a:r>
          </a:p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cheap, large in all dimensions</a:t>
            </a:r>
          </a:p>
          <a:p>
            <a:pPr>
              <a:lnSpc>
                <a:spcPct val="120000"/>
              </a:lnSpc>
            </a:pPr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mass 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1" y="2564904"/>
            <a:ext cx="2123831" cy="3212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4272" y="609329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Mathew </a:t>
            </a:r>
            <a:r>
              <a:rPr lang="en-US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Peet</a:t>
            </a:r>
            <a:endParaRPr lang="en-US" sz="1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62" y="620688"/>
            <a:ext cx="1121128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9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rom 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"/>
            <a:ext cx="90424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69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0x T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6632"/>
            <a:ext cx="8784976" cy="6588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0184F2-3FCC-FD44-A771-EE48CBDBD5D5}"/>
              </a:ext>
            </a:extLst>
          </p:cNvPr>
          <p:cNvSpPr txBox="1"/>
          <p:nvPr/>
        </p:nvSpPr>
        <p:spPr>
          <a:xfrm rot="16200000">
            <a:off x="-365598" y="3697910"/>
            <a:ext cx="2357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Saurabh Kundu</a:t>
            </a:r>
          </a:p>
        </p:txBody>
      </p:sp>
    </p:spTree>
    <p:extLst>
      <p:ext uri="{BB962C8B-B14F-4D97-AF65-F5344CB8AC3E}">
        <p14:creationId xmlns:p14="http://schemas.microsoft.com/office/powerpoint/2010/main" val="397138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548680"/>
            <a:ext cx="4470620" cy="445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548680"/>
            <a:ext cx="3477768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4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2060849"/>
            <a:ext cx="4104456" cy="4058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988841"/>
            <a:ext cx="4131156" cy="4160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07B98-AF59-1A4D-90EB-D5AEA1DA8A1F}"/>
              </a:ext>
            </a:extLst>
          </p:cNvPr>
          <p:cNvSpPr txBox="1"/>
          <p:nvPr/>
        </p:nvSpPr>
        <p:spPr>
          <a:xfrm rot="16200000">
            <a:off x="-365598" y="3697910"/>
            <a:ext cx="2357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Saurabh Kundu</a:t>
            </a:r>
          </a:p>
        </p:txBody>
      </p:sp>
    </p:spTree>
    <p:extLst>
      <p:ext uri="{BB962C8B-B14F-4D97-AF65-F5344CB8AC3E}">
        <p14:creationId xmlns:p14="http://schemas.microsoft.com/office/powerpoint/2010/main" val="4229544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te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76672"/>
            <a:ext cx="490587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41CB94-6A90-924C-8D58-733245722338}"/>
              </a:ext>
            </a:extLst>
          </p:cNvPr>
          <p:cNvSpPr txBox="1"/>
          <p:nvPr/>
        </p:nvSpPr>
        <p:spPr>
          <a:xfrm>
            <a:off x="634453" y="5707852"/>
            <a:ext cx="2580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wire drawing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3B2035-E3C5-4F43-9C13-41EC2133782B}"/>
              </a:ext>
            </a:extLst>
          </p:cNvPr>
          <p:cNvSpPr txBox="1"/>
          <p:nvPr/>
        </p:nvSpPr>
        <p:spPr>
          <a:xfrm>
            <a:off x="623392" y="149874"/>
            <a:ext cx="600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shape-altering deformations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B8F61A3-2EC6-484C-8FE1-F12A0B6D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885346"/>
            <a:ext cx="5066125" cy="489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DCFB5-BB05-1E4F-B642-F2CE833C6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052617"/>
            <a:ext cx="47498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0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30 at 07.07.53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76" y="166682"/>
            <a:ext cx="5876782" cy="3688431"/>
          </a:xfrm>
          <a:prstGeom prst="rect">
            <a:avLst/>
          </a:prstGeom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7228101" y="3024136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0" dirty="0">
                <a:latin typeface="Arial"/>
                <a:cs typeface="Arial"/>
              </a:rPr>
              <a:t>Two pass</a:t>
            </a:r>
          </a:p>
        </p:txBody>
      </p:sp>
      <p:pic>
        <p:nvPicPr>
          <p:cNvPr id="3" name="Picture 2" descr="Screen Shot 2015-06-30 at 07.06.44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005064"/>
            <a:ext cx="4965700" cy="2692400"/>
          </a:xfrm>
          <a:prstGeom prst="rect">
            <a:avLst/>
          </a:prstGeom>
        </p:spPr>
      </p:pic>
      <p:sp>
        <p:nvSpPr>
          <p:cNvPr id="39941" name="Line 8"/>
          <p:cNvSpPr>
            <a:spLocks noChangeShapeType="1"/>
          </p:cNvSpPr>
          <p:nvPr/>
        </p:nvSpPr>
        <p:spPr bwMode="auto">
          <a:xfrm flipH="1">
            <a:off x="6168008" y="4221089"/>
            <a:ext cx="0" cy="2446199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3200" b="0">
              <a:latin typeface="Arial"/>
              <a:cs typeface="Arial"/>
            </a:endParaRP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4608676" y="5317980"/>
            <a:ext cx="14849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0" dirty="0">
                <a:latin typeface="Arial"/>
                <a:cs typeface="Arial"/>
              </a:rPr>
              <a:t>12 mm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1844347" y="5317980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0" dirty="0">
                <a:latin typeface="Arial"/>
                <a:cs typeface="Arial"/>
              </a:rPr>
              <a:t>Single pass</a:t>
            </a:r>
          </a:p>
        </p:txBody>
      </p:sp>
    </p:spTree>
    <p:extLst>
      <p:ext uri="{BB962C8B-B14F-4D97-AF65-F5344CB8AC3E}">
        <p14:creationId xmlns:p14="http://schemas.microsoft.com/office/powerpoint/2010/main" val="2358463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216372"/>
            <a:ext cx="7886700" cy="679903"/>
          </a:xfrm>
        </p:spPr>
        <p:txBody>
          <a:bodyPr>
            <a:noAutofit/>
          </a:bodyPr>
          <a:lstStyle/>
          <a:p>
            <a:r>
              <a:rPr lang="en-GB" sz="6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speed video</a:t>
            </a:r>
          </a:p>
        </p:txBody>
      </p:sp>
      <p:sp>
        <p:nvSpPr>
          <p:cNvPr id="10" name="TextBox 9"/>
          <p:cNvSpPr txBox="1"/>
          <p:nvPr/>
        </p:nvSpPr>
        <p:spPr>
          <a:xfrm rot="19370314">
            <a:off x="873797" y="2128142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GB" sz="3600" b="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GB" sz="36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= 445 m s</a:t>
            </a:r>
            <a:r>
              <a:rPr lang="en-GB" sz="3600" b="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5561" y="6093296"/>
            <a:ext cx="522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Vickram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Deshpande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,  Mathew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Peet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ASTEELV440" descr="ASTEELV440">
            <a:hlinkClick r:id="" action="ppaction://media"/>
            <a:extLst>
              <a:ext uri="{FF2B5EF4-FFF2-40B4-BE49-F238E27FC236}">
                <a16:creationId xmlns:a16="http://schemas.microsoft.com/office/drawing/2014/main" id="{44818FC9-2A14-9D45-8EE5-F4740AABB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1664" y="2446398"/>
            <a:ext cx="8340220" cy="29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76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9E6F-50E9-B242-A85C-42FA01BA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90500"/>
            <a:ext cx="4965576" cy="1143000"/>
          </a:xfrm>
        </p:spPr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Impact abrasion</a:t>
            </a:r>
          </a:p>
        </p:txBody>
      </p:sp>
      <p:pic>
        <p:nvPicPr>
          <p:cNvPr id="4" name="Impeller tumbler.mp4">
            <a:hlinkClick r:id="" action="ppaction://media"/>
            <a:extLst>
              <a:ext uri="{FF2B5EF4-FFF2-40B4-BE49-F238E27FC236}">
                <a16:creationId xmlns:a16="http://schemas.microsoft.com/office/drawing/2014/main" id="{3A2CD68D-2CFF-D046-85E6-8C7BF641D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4" y="1196752"/>
            <a:ext cx="6480720" cy="4860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6F8A71-F351-2F46-8728-5F8C1B674F2F}"/>
              </a:ext>
            </a:extLst>
          </p:cNvPr>
          <p:cNvSpPr txBox="1"/>
          <p:nvPr/>
        </p:nvSpPr>
        <p:spPr>
          <a:xfrm>
            <a:off x="7896200" y="5703349"/>
            <a:ext cx="3524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courtesy of Kati Valtonen</a:t>
            </a:r>
          </a:p>
          <a:p>
            <a:r>
              <a:rPr lang="en-US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Tampere University Wear Centre</a:t>
            </a:r>
          </a:p>
        </p:txBody>
      </p:sp>
    </p:spTree>
    <p:extLst>
      <p:ext uri="{BB962C8B-B14F-4D97-AF65-F5344CB8AC3E}">
        <p14:creationId xmlns:p14="http://schemas.microsoft.com/office/powerpoint/2010/main" val="15360152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59" y="311745"/>
            <a:ext cx="6725042" cy="62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2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3" y="619153"/>
            <a:ext cx="8440916" cy="56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8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n out pla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8" r="23029"/>
          <a:stretch/>
        </p:blipFill>
        <p:spPr>
          <a:xfrm rot="5400000">
            <a:off x="511093" y="1076288"/>
            <a:ext cx="4222956" cy="4318000"/>
          </a:xfrm>
          <a:prstGeom prst="rect">
            <a:avLst/>
          </a:prstGeom>
        </p:spPr>
      </p:pic>
      <p:pic>
        <p:nvPicPr>
          <p:cNvPr id="5" name="Picture 4" descr="BF Material handling are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21" y="670384"/>
            <a:ext cx="4137924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9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7 at 17.2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8" y="814400"/>
            <a:ext cx="825663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7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D0650D-2BA0-0C42-9C48-7993C901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29" y="506627"/>
            <a:ext cx="8799197" cy="5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E82A-21A5-9D4C-9D91-A5A99098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00707"/>
            <a:ext cx="10363200" cy="1143000"/>
          </a:xfrm>
        </p:spPr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What is a nanostructure?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0C9E2-EE57-B94A-8F6A-EA6DCFEDA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"/>
          <a:stretch/>
        </p:blipFill>
        <p:spPr>
          <a:xfrm>
            <a:off x="191344" y="2060848"/>
            <a:ext cx="11689733" cy="45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6A671-534A-7D45-B8B3-354453D26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891" y="1628800"/>
            <a:ext cx="5796661" cy="497104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FF9339E-6585-D448-BD4D-00F354FFB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260" y="548680"/>
            <a:ext cx="8465127" cy="4953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0920F9A-1B4D-2246-B993-AE0AD1949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260" y="1525934"/>
            <a:ext cx="3968330" cy="6069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811C254-F87C-E148-9CA6-C35A46399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6160" y="3404010"/>
            <a:ext cx="3096344" cy="9045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DEE0E1B-9DF4-4A4D-9964-BC818BEEF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3015" y="4576748"/>
            <a:ext cx="1957481" cy="275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E341AA-1736-6440-8E25-3C3065686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743" y="2815360"/>
            <a:ext cx="3594744" cy="35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CC334-2D04-264C-A0BE-C3D4D54F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6" y="1196751"/>
            <a:ext cx="6388968" cy="4895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26C00-C199-D14E-ACC5-C87F351BA49F}"/>
              </a:ext>
            </a:extLst>
          </p:cNvPr>
          <p:cNvSpPr txBox="1"/>
          <p:nvPr/>
        </p:nvSpPr>
        <p:spPr>
          <a:xfrm>
            <a:off x="7392144" y="5949280"/>
            <a:ext cx="399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adapted using selected data from</a:t>
            </a:r>
          </a:p>
          <a:p>
            <a:r>
              <a:rPr lang="en-US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Tsuji et al. Scripta Mat. 47 (2002) 893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>
            <a:extLst>
              <a:ext uri="{FF2B5EF4-FFF2-40B4-BE49-F238E27FC236}">
                <a16:creationId xmlns:a16="http://schemas.microsoft.com/office/drawing/2014/main" id="{7043BD6D-A932-F24B-B77B-0E469724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365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/>
          </a:p>
        </p:txBody>
      </p:sp>
      <p:sp>
        <p:nvSpPr>
          <p:cNvPr id="307203" name="Text Box 3">
            <a:extLst>
              <a:ext uri="{FF2B5EF4-FFF2-40B4-BE49-F238E27FC236}">
                <a16:creationId xmlns:a16="http://schemas.microsoft.com/office/drawing/2014/main" id="{2E3A30CE-C626-5344-80AA-6C68B945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22325"/>
            <a:ext cx="5762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chemeClr val="accent2"/>
                </a:solidFill>
                <a:latin typeface="Arial" panose="020B0604020202020204" pitchFamily="34" charset="0"/>
              </a:rPr>
              <a:t>….</a:t>
            </a:r>
            <a:r>
              <a:rPr lang="en-GB" altLang="en-US" sz="4000" b="0">
                <a:solidFill>
                  <a:schemeClr val="accent2"/>
                </a:solidFill>
                <a:latin typeface="Arial" panose="020B0604020202020204" pitchFamily="34" charset="0"/>
              </a:rPr>
              <a:t> bulk nanocrystalline steel which is very strong, tough, cheap ….</a:t>
            </a:r>
            <a:endParaRPr lang="en-GB" altLang="en-US" sz="24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07212" name="Picture 12" descr="a">
            <a:extLst>
              <a:ext uri="{FF2B5EF4-FFF2-40B4-BE49-F238E27FC236}">
                <a16:creationId xmlns:a16="http://schemas.microsoft.com/office/drawing/2014/main" id="{61B5D8C5-5494-9246-BF6F-9BD4ACEC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99" y="3028179"/>
            <a:ext cx="5733865" cy="36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4" name="Picture 14" descr="54">
            <a:extLst>
              <a:ext uri="{FF2B5EF4-FFF2-40B4-BE49-F238E27FC236}">
                <a16:creationId xmlns:a16="http://schemas.microsoft.com/office/drawing/2014/main" id="{61DD5232-553F-024F-9CFD-2E2DE96E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" y="372056"/>
            <a:ext cx="5957811" cy="63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677F691-4E17-E145-9698-B1AB6202B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96" t="27951" r="12854" b="36350"/>
          <a:stretch/>
        </p:blipFill>
        <p:spPr>
          <a:xfrm>
            <a:off x="767408" y="620688"/>
            <a:ext cx="8302098" cy="5325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721CB-639F-2E43-AB90-1E07ED739306}"/>
              </a:ext>
            </a:extLst>
          </p:cNvPr>
          <p:cNvSpPr txBox="1"/>
          <p:nvPr/>
        </p:nvSpPr>
        <p:spPr>
          <a:xfrm rot="5400000">
            <a:off x="8116011" y="3105834"/>
            <a:ext cx="661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Yokota T, Mateo CG, Bhadeshia HKDH. Formation of nanostructured steels by phase transformation. Scripta Materialia. 2004;51:767-70.</a:t>
            </a:r>
            <a:endParaRPr lang="en-US" sz="1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7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220080" y="250420"/>
            <a:ext cx="107004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0">
                <a:latin typeface="Calibri Light" panose="020F0302020204030204" pitchFamily="34" charset="0"/>
                <a:cs typeface="Calibri Light" panose="020F0302020204030204" pitchFamily="34" charset="0"/>
              </a:rPr>
              <a:t>Fine crystals by transformation</a:t>
            </a: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839416" y="2374078"/>
            <a:ext cx="1008112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004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Introduce work-hardening capacity</a:t>
            </a:r>
          </a:p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004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Need to store the heat</a:t>
            </a:r>
          </a:p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004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 rate </a:t>
            </a:r>
          </a:p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004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 at low temperature</a:t>
            </a:r>
          </a:p>
        </p:txBody>
      </p:sp>
      <p:sp>
        <p:nvSpPr>
          <p:cNvPr id="248837" name="Rectangle 5"/>
          <p:cNvSpPr>
            <a:spLocks noChangeArrowheads="1"/>
          </p:cNvSpPr>
          <p:nvPr/>
        </p:nvSpPr>
        <p:spPr bwMode="auto">
          <a:xfrm>
            <a:off x="3509963" y="520700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 b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7313</TotalTime>
  <Words>314</Words>
  <Application>Microsoft Macintosh PowerPoint</Application>
  <PresentationFormat>Widescreen</PresentationFormat>
  <Paragraphs>85</Paragraphs>
  <Slides>37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 Light</vt:lpstr>
      <vt:lpstr>Symbol</vt:lpstr>
      <vt:lpstr>Times</vt:lpstr>
      <vt:lpstr>Times New Roman</vt:lpstr>
      <vt:lpstr>Blank Presentation</vt:lpstr>
      <vt:lpstr>Steels: Bulk nanostructured steels Lecture 11</vt:lpstr>
      <vt:lpstr>PowerPoint Presentation</vt:lpstr>
      <vt:lpstr>PowerPoint Presentation</vt:lpstr>
      <vt:lpstr>What is a nanostructure?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speed video</vt:lpstr>
      <vt:lpstr>Impact abrasion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H.K.D.H. Bhadeshia</cp:lastModifiedBy>
  <cp:revision>614</cp:revision>
  <cp:lastPrinted>2020-10-03T15:49:34Z</cp:lastPrinted>
  <dcterms:created xsi:type="dcterms:W3CDTF">2001-07-13T19:56:33Z</dcterms:created>
  <dcterms:modified xsi:type="dcterms:W3CDTF">2022-03-11T14:43:48Z</dcterms:modified>
</cp:coreProperties>
</file>