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8"/>
  </p:notesMasterIdLst>
  <p:sldIdLst>
    <p:sldId id="738" r:id="rId2"/>
    <p:sldId id="305" r:id="rId3"/>
    <p:sldId id="748" r:id="rId4"/>
    <p:sldId id="747" r:id="rId5"/>
    <p:sldId id="303" r:id="rId6"/>
    <p:sldId id="257" r:id="rId7"/>
    <p:sldId id="258" r:id="rId8"/>
    <p:sldId id="259" r:id="rId9"/>
    <p:sldId id="300" r:id="rId10"/>
    <p:sldId id="261" r:id="rId11"/>
    <p:sldId id="309" r:id="rId12"/>
    <p:sldId id="306" r:id="rId13"/>
    <p:sldId id="308" r:id="rId14"/>
    <p:sldId id="749" r:id="rId15"/>
    <p:sldId id="264" r:id="rId16"/>
    <p:sldId id="302" r:id="rId17"/>
    <p:sldId id="265" r:id="rId18"/>
    <p:sldId id="267" r:id="rId19"/>
    <p:sldId id="268" r:id="rId20"/>
    <p:sldId id="269" r:id="rId21"/>
    <p:sldId id="681" r:id="rId22"/>
    <p:sldId id="274" r:id="rId23"/>
    <p:sldId id="275" r:id="rId24"/>
    <p:sldId id="682" r:id="rId25"/>
    <p:sldId id="684" r:id="rId26"/>
    <p:sldId id="667" r:id="rId27"/>
    <p:sldId id="683" r:id="rId28"/>
    <p:sldId id="296" r:id="rId29"/>
    <p:sldId id="679" r:id="rId30"/>
    <p:sldId id="297" r:id="rId31"/>
    <p:sldId id="298" r:id="rId32"/>
    <p:sldId id="680" r:id="rId33"/>
    <p:sldId id="273" r:id="rId34"/>
    <p:sldId id="310" r:id="rId35"/>
    <p:sldId id="311" r:id="rId36"/>
    <p:sldId id="312" r:id="rId37"/>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400" autoAdjust="0"/>
    <p:restoredTop sz="94467"/>
  </p:normalViewPr>
  <p:slideViewPr>
    <p:cSldViewPr>
      <p:cViewPr varScale="1">
        <p:scale>
          <a:sx n="47" d="100"/>
          <a:sy n="47" d="100"/>
        </p:scale>
        <p:origin x="232" y="8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816"/>
    </p:cViewPr>
  </p:sorterViewPr>
  <p:notesViewPr>
    <p:cSldViewPr>
      <p:cViewPr varScale="1">
        <p:scale>
          <a:sx n="40" d="100"/>
          <a:sy n="40" d="100"/>
        </p:scale>
        <p:origin x="-192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harshadbhadeshia/Desktop/Lin_20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T_0' 1Si</c:v>
          </c:tx>
          <c:spPr>
            <a:ln w="38100" cap="rnd">
              <a:solidFill>
                <a:sysClr val="window" lastClr="FFFFFF">
                  <a:lumMod val="50000"/>
                </a:sysClr>
              </a:solidFill>
              <a:round/>
            </a:ln>
            <a:effectLst/>
          </c:spPr>
          <c:marker>
            <c:symbol val="circle"/>
            <c:size val="5"/>
            <c:spPr>
              <a:noFill/>
              <a:ln w="9525">
                <a:noFill/>
              </a:ln>
              <a:effectLst/>
            </c:spPr>
          </c:marker>
          <c:xVal>
            <c:numRef>
              <c:f>'Default Dataset'!$A$1:$A$2</c:f>
              <c:numCache>
                <c:formatCode>General</c:formatCode>
                <c:ptCount val="2"/>
                <c:pt idx="0">
                  <c:v>0.557894736842105</c:v>
                </c:pt>
                <c:pt idx="1">
                  <c:v>1.3518796992481199</c:v>
                </c:pt>
              </c:numCache>
            </c:numRef>
          </c:xVal>
          <c:yVal>
            <c:numRef>
              <c:f>'Default Dataset'!$B$1:$B$2</c:f>
              <c:numCache>
                <c:formatCode>General</c:formatCode>
                <c:ptCount val="2"/>
                <c:pt idx="0">
                  <c:v>477</c:v>
                </c:pt>
                <c:pt idx="1">
                  <c:v>227</c:v>
                </c:pt>
              </c:numCache>
            </c:numRef>
          </c:yVal>
          <c:smooth val="0"/>
          <c:extLst>
            <c:ext xmlns:c16="http://schemas.microsoft.com/office/drawing/2014/chart" uri="{C3380CC4-5D6E-409C-BE32-E72D297353CC}">
              <c16:uniqueId val="{00000000-BCCB-C94A-9EA1-1CD5B3DECF1F}"/>
            </c:ext>
          </c:extLst>
        </c:ser>
        <c:ser>
          <c:idx val="1"/>
          <c:order val="1"/>
          <c:tx>
            <c:v>T_0 1Si</c:v>
          </c:tx>
          <c:spPr>
            <a:ln w="34925" cap="rnd">
              <a:solidFill>
                <a:sysClr val="window" lastClr="FFFFFF">
                  <a:lumMod val="50000"/>
                </a:sysClr>
              </a:solidFill>
              <a:round/>
            </a:ln>
            <a:effectLst/>
          </c:spPr>
          <c:marker>
            <c:symbol val="circle"/>
            <c:size val="5"/>
            <c:spPr>
              <a:noFill/>
              <a:ln w="9525">
                <a:noFill/>
              </a:ln>
              <a:effectLst/>
            </c:spPr>
          </c:marker>
          <c:xVal>
            <c:numRef>
              <c:f>'Default Dataset'!$A$3:$A$4</c:f>
              <c:numCache>
                <c:formatCode>General</c:formatCode>
                <c:ptCount val="2"/>
                <c:pt idx="0">
                  <c:v>0.79699248120300703</c:v>
                </c:pt>
                <c:pt idx="1">
                  <c:v>1.5413533834586399</c:v>
                </c:pt>
              </c:numCache>
            </c:numRef>
          </c:xVal>
          <c:yVal>
            <c:numRef>
              <c:f>'Default Dataset'!$B$3:$B$4</c:f>
              <c:numCache>
                <c:formatCode>General</c:formatCode>
                <c:ptCount val="2"/>
                <c:pt idx="0">
                  <c:v>475.86877828054298</c:v>
                </c:pt>
                <c:pt idx="1">
                  <c:v>227</c:v>
                </c:pt>
              </c:numCache>
            </c:numRef>
          </c:yVal>
          <c:smooth val="0"/>
          <c:extLst>
            <c:ext xmlns:c16="http://schemas.microsoft.com/office/drawing/2014/chart" uri="{C3380CC4-5D6E-409C-BE32-E72D297353CC}">
              <c16:uniqueId val="{00000001-BCCB-C94A-9EA1-1CD5B3DECF1F}"/>
            </c:ext>
          </c:extLst>
        </c:ser>
        <c:ser>
          <c:idx val="2"/>
          <c:order val="2"/>
          <c:tx>
            <c:v>1Si</c:v>
          </c:tx>
          <c:spPr>
            <a:ln w="31750" cap="rnd">
              <a:noFill/>
              <a:round/>
            </a:ln>
            <a:effectLst/>
          </c:spPr>
          <c:marker>
            <c:symbol val="circle"/>
            <c:size val="7"/>
            <c:spPr>
              <a:noFill/>
              <a:ln w="9525">
                <a:solidFill>
                  <a:sysClr val="windowText" lastClr="000000"/>
                </a:solidFill>
              </a:ln>
              <a:effectLst/>
            </c:spPr>
          </c:marker>
          <c:errBars>
            <c:errDir val="x"/>
            <c:errBarType val="both"/>
            <c:errValType val="cust"/>
            <c:noEndCap val="0"/>
            <c:plus>
              <c:numRef>
                <c:f>'Default Dataset'!$D$5:$D$6</c:f>
                <c:numCache>
                  <c:formatCode>General</c:formatCode>
                  <c:ptCount val="2"/>
                  <c:pt idx="0">
                    <c:v>4.5112781954889991E-2</c:v>
                  </c:pt>
                  <c:pt idx="1">
                    <c:v>0.21654135338346014</c:v>
                  </c:pt>
                </c:numCache>
              </c:numRef>
            </c:plus>
            <c:minus>
              <c:numRef>
                <c:f>'Default Dataset'!$D$5:$D$6</c:f>
                <c:numCache>
                  <c:formatCode>General</c:formatCode>
                  <c:ptCount val="2"/>
                  <c:pt idx="0">
                    <c:v>4.5112781954889991E-2</c:v>
                  </c:pt>
                  <c:pt idx="1">
                    <c:v>0.21654135338346014</c:v>
                  </c:pt>
                </c:numCache>
              </c:numRef>
            </c:minus>
            <c:spPr>
              <a:noFill/>
              <a:ln w="9525" cap="flat" cmpd="sng" algn="ctr">
                <a:solidFill>
                  <a:schemeClr val="tx1">
                    <a:lumMod val="65000"/>
                    <a:lumOff val="35000"/>
                  </a:schemeClr>
                </a:solidFill>
                <a:round/>
              </a:ln>
              <a:effectLst/>
            </c:spPr>
          </c:errBars>
          <c:xVal>
            <c:numRef>
              <c:f>'Default Dataset'!$A$5:$A$6</c:f>
              <c:numCache>
                <c:formatCode>General</c:formatCode>
                <c:ptCount val="2"/>
                <c:pt idx="0">
                  <c:v>1.0812030075187899</c:v>
                </c:pt>
                <c:pt idx="1">
                  <c:v>1.3834586466165399</c:v>
                </c:pt>
              </c:numCache>
            </c:numRef>
          </c:xVal>
          <c:yVal>
            <c:numRef>
              <c:f>'Default Dataset'!$B$5:$B$6</c:f>
              <c:numCache>
                <c:formatCode>General</c:formatCode>
                <c:ptCount val="2"/>
                <c:pt idx="0">
                  <c:v>349.171945701357</c:v>
                </c:pt>
                <c:pt idx="1">
                  <c:v>299.39819004524799</c:v>
                </c:pt>
              </c:numCache>
            </c:numRef>
          </c:yVal>
          <c:smooth val="0"/>
          <c:extLst>
            <c:ext xmlns:c16="http://schemas.microsoft.com/office/drawing/2014/chart" uri="{C3380CC4-5D6E-409C-BE32-E72D297353CC}">
              <c16:uniqueId val="{00000002-BCCB-C94A-9EA1-1CD5B3DECF1F}"/>
            </c:ext>
          </c:extLst>
        </c:ser>
        <c:ser>
          <c:idx val="3"/>
          <c:order val="3"/>
          <c:tx>
            <c:v>T0 2Si</c:v>
          </c:tx>
          <c:spPr>
            <a:ln w="28575" cap="rnd">
              <a:solidFill>
                <a:srgbClr val="00B0F0"/>
              </a:solidFill>
              <a:round/>
            </a:ln>
            <a:effectLst/>
          </c:spPr>
          <c:marker>
            <c:symbol val="circle"/>
            <c:size val="5"/>
            <c:spPr>
              <a:noFill/>
              <a:ln w="9525">
                <a:noFill/>
              </a:ln>
              <a:effectLst/>
            </c:spPr>
          </c:marker>
          <c:dPt>
            <c:idx val="1"/>
            <c:marker>
              <c:symbol val="none"/>
            </c:marker>
            <c:bubble3D val="0"/>
            <c:spPr>
              <a:ln w="28575" cap="rnd">
                <a:solidFill>
                  <a:sysClr val="window" lastClr="FFFFFF">
                    <a:lumMod val="50000"/>
                  </a:sysClr>
                </a:solidFill>
                <a:round/>
              </a:ln>
              <a:effectLst/>
            </c:spPr>
            <c:extLst>
              <c:ext xmlns:c16="http://schemas.microsoft.com/office/drawing/2014/chart" uri="{C3380CC4-5D6E-409C-BE32-E72D297353CC}">
                <c16:uniqueId val="{00000004-BCCB-C94A-9EA1-1CD5B3DECF1F}"/>
              </c:ext>
            </c:extLst>
          </c:dPt>
          <c:xVal>
            <c:numRef>
              <c:f>'Default Dataset'!$A$9:$A$10</c:f>
              <c:numCache>
                <c:formatCode>General</c:formatCode>
                <c:ptCount val="2"/>
                <c:pt idx="0">
                  <c:v>0.80000685600671895</c:v>
                </c:pt>
                <c:pt idx="1">
                  <c:v>1.5636974444234899</c:v>
                </c:pt>
              </c:numCache>
            </c:numRef>
          </c:xVal>
          <c:yVal>
            <c:numRef>
              <c:f>'Default Dataset'!$B$9:$B$10</c:f>
              <c:numCache>
                <c:formatCode>General</c:formatCode>
                <c:ptCount val="2"/>
                <c:pt idx="0">
                  <c:v>476.24583926092203</c:v>
                </c:pt>
                <c:pt idx="1">
                  <c:v>229.22820218363799</c:v>
                </c:pt>
              </c:numCache>
            </c:numRef>
          </c:yVal>
          <c:smooth val="0"/>
          <c:extLst>
            <c:ext xmlns:c16="http://schemas.microsoft.com/office/drawing/2014/chart" uri="{C3380CC4-5D6E-409C-BE32-E72D297353CC}">
              <c16:uniqueId val="{00000005-BCCB-C94A-9EA1-1CD5B3DECF1F}"/>
            </c:ext>
          </c:extLst>
        </c:ser>
        <c:ser>
          <c:idx val="4"/>
          <c:order val="4"/>
          <c:tx>
            <c:v>T0' 2Si</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'Default Dataset'!$A$11:$A$12</c:f>
              <c:numCache>
                <c:formatCode>General</c:formatCode>
                <c:ptCount val="2"/>
                <c:pt idx="0">
                  <c:v>0.58180073016471501</c:v>
                </c:pt>
                <c:pt idx="1">
                  <c:v>1.3546029515108899</c:v>
                </c:pt>
              </c:numCache>
            </c:numRef>
          </c:xVal>
          <c:yVal>
            <c:numRef>
              <c:f>'Default Dataset'!$B$11:$B$12</c:f>
              <c:numCache>
                <c:formatCode>General</c:formatCode>
                <c:ptCount val="2"/>
                <c:pt idx="0">
                  <c:v>474.90891795073901</c:v>
                </c:pt>
                <c:pt idx="1">
                  <c:v>229.03109199047</c:v>
                </c:pt>
              </c:numCache>
            </c:numRef>
          </c:yVal>
          <c:smooth val="0"/>
          <c:extLst>
            <c:ext xmlns:c16="http://schemas.microsoft.com/office/drawing/2014/chart" uri="{C3380CC4-5D6E-409C-BE32-E72D297353CC}">
              <c16:uniqueId val="{00000006-BCCB-C94A-9EA1-1CD5B3DECF1F}"/>
            </c:ext>
          </c:extLst>
        </c:ser>
        <c:ser>
          <c:idx val="5"/>
          <c:order val="5"/>
          <c:tx>
            <c:v>2Si</c:v>
          </c:tx>
          <c:spPr>
            <a:ln w="19050" cap="rnd">
              <a:noFill/>
              <a:round/>
            </a:ln>
            <a:effectLst/>
          </c:spPr>
          <c:marker>
            <c:symbol val="circle"/>
            <c:size val="7"/>
            <c:spPr>
              <a:noFill/>
              <a:ln w="9525">
                <a:solidFill>
                  <a:sysClr val="windowText" lastClr="000000"/>
                </a:solidFill>
              </a:ln>
              <a:effectLst/>
            </c:spPr>
          </c:marker>
          <c:errBars>
            <c:errDir val="x"/>
            <c:errBarType val="both"/>
            <c:errValType val="cust"/>
            <c:noEndCap val="0"/>
            <c:plus>
              <c:numRef>
                <c:f>'Default Dataset'!$C$13:$C$14</c:f>
                <c:numCache>
                  <c:formatCode>General</c:formatCode>
                  <c:ptCount val="2"/>
                  <c:pt idx="0">
                    <c:v>0.10000171400167512</c:v>
                  </c:pt>
                  <c:pt idx="1">
                    <c:v>3.5994035274198311E-3</c:v>
                  </c:pt>
                </c:numCache>
              </c:numRef>
            </c:plus>
            <c:minus>
              <c:numRef>
                <c:f>'Default Dataset'!$C$13:$C$14</c:f>
                <c:numCache>
                  <c:formatCode>General</c:formatCode>
                  <c:ptCount val="2"/>
                  <c:pt idx="0">
                    <c:v>0.10000171400167512</c:v>
                  </c:pt>
                  <c:pt idx="1">
                    <c:v>3.5994035274198311E-3</c:v>
                  </c:pt>
                </c:numCache>
              </c:numRef>
            </c:minus>
            <c:spPr>
              <a:noFill/>
              <a:ln w="9525" cap="flat" cmpd="sng" algn="ctr">
                <a:solidFill>
                  <a:schemeClr val="tx1">
                    <a:lumMod val="65000"/>
                    <a:lumOff val="35000"/>
                  </a:schemeClr>
                </a:solidFill>
                <a:round/>
              </a:ln>
              <a:effectLst/>
            </c:spPr>
          </c:errBars>
          <c:xVal>
            <c:numRef>
              <c:f>'Default Dataset'!$A$13:$A$14</c:f>
              <c:numCache>
                <c:formatCode>General</c:formatCode>
                <c:ptCount val="2"/>
                <c:pt idx="0">
                  <c:v>0.98045009684109496</c:v>
                </c:pt>
                <c:pt idx="1">
                  <c:v>1.0704351850264799</c:v>
                </c:pt>
              </c:numCache>
            </c:numRef>
          </c:xVal>
          <c:yVal>
            <c:numRef>
              <c:f>'Default Dataset'!$B$13:$B$14</c:f>
              <c:numCache>
                <c:formatCode>General</c:formatCode>
                <c:ptCount val="2"/>
                <c:pt idx="0">
                  <c:v>400.62408515160303</c:v>
                </c:pt>
                <c:pt idx="1">
                  <c:v>349.803935347856</c:v>
                </c:pt>
              </c:numCache>
            </c:numRef>
          </c:yVal>
          <c:smooth val="0"/>
          <c:extLst>
            <c:ext xmlns:c16="http://schemas.microsoft.com/office/drawing/2014/chart" uri="{C3380CC4-5D6E-409C-BE32-E72D297353CC}">
              <c16:uniqueId val="{00000007-BCCB-C94A-9EA1-1CD5B3DECF1F}"/>
            </c:ext>
          </c:extLst>
        </c:ser>
        <c:ser>
          <c:idx val="6"/>
          <c:order val="6"/>
          <c:tx>
            <c:v>T0 3Si</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'Default Dataset'!$A$18:$A$19</c:f>
              <c:numCache>
                <c:formatCode>General</c:formatCode>
                <c:ptCount val="2"/>
                <c:pt idx="0">
                  <c:v>0.80150375939849605</c:v>
                </c:pt>
                <c:pt idx="1">
                  <c:v>1.5548872180451101</c:v>
                </c:pt>
              </c:numCache>
            </c:numRef>
          </c:xVal>
          <c:yVal>
            <c:numRef>
              <c:f>'Default Dataset'!$B$18:$B$19</c:f>
              <c:numCache>
                <c:formatCode>General</c:formatCode>
                <c:ptCount val="2"/>
                <c:pt idx="0">
                  <c:v>476.24642687800502</c:v>
                </c:pt>
                <c:pt idx="1">
                  <c:v>225.82730474835699</c:v>
                </c:pt>
              </c:numCache>
            </c:numRef>
          </c:yVal>
          <c:smooth val="0"/>
          <c:extLst>
            <c:ext xmlns:c16="http://schemas.microsoft.com/office/drawing/2014/chart" uri="{C3380CC4-5D6E-409C-BE32-E72D297353CC}">
              <c16:uniqueId val="{00000008-BCCB-C94A-9EA1-1CD5B3DECF1F}"/>
            </c:ext>
          </c:extLst>
        </c:ser>
        <c:ser>
          <c:idx val="7"/>
          <c:order val="7"/>
          <c:tx>
            <c:v>T0' 3Si</c:v>
          </c:tx>
          <c:spPr>
            <a:ln w="19050" cap="rnd">
              <a:solidFill>
                <a:sysClr val="window" lastClr="FFFFFF">
                  <a:lumMod val="50000"/>
                </a:sysClr>
              </a:solidFill>
              <a:round/>
            </a:ln>
            <a:effectLst/>
          </c:spPr>
          <c:marker>
            <c:symbol val="none"/>
          </c:marker>
          <c:xVal>
            <c:numRef>
              <c:f>'Default Dataset'!$A$18:$A$19</c:f>
              <c:numCache>
                <c:formatCode>General</c:formatCode>
                <c:ptCount val="2"/>
                <c:pt idx="0">
                  <c:v>0.80150375939849605</c:v>
                </c:pt>
                <c:pt idx="1">
                  <c:v>1.5548872180451101</c:v>
                </c:pt>
              </c:numCache>
            </c:numRef>
          </c:xVal>
          <c:yVal>
            <c:numRef>
              <c:f>'Default Dataset'!$B$18:$B$19</c:f>
              <c:numCache>
                <c:formatCode>General</c:formatCode>
                <c:ptCount val="2"/>
                <c:pt idx="0">
                  <c:v>476.24642687800502</c:v>
                </c:pt>
                <c:pt idx="1">
                  <c:v>225.82730474835699</c:v>
                </c:pt>
              </c:numCache>
            </c:numRef>
          </c:yVal>
          <c:smooth val="0"/>
          <c:extLst>
            <c:ext xmlns:c16="http://schemas.microsoft.com/office/drawing/2014/chart" uri="{C3380CC4-5D6E-409C-BE32-E72D297353CC}">
              <c16:uniqueId val="{00000009-BCCB-C94A-9EA1-1CD5B3DECF1F}"/>
            </c:ext>
          </c:extLst>
        </c:ser>
        <c:ser>
          <c:idx val="8"/>
          <c:order val="8"/>
          <c:tx>
            <c:v>T0' 3Si</c:v>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yVal>
            <c:numLit>
              <c:formatCode>General</c:formatCode>
              <c:ptCount val="1"/>
              <c:pt idx="0">
                <c:v>1</c:v>
              </c:pt>
            </c:numLit>
          </c:yVal>
          <c:smooth val="0"/>
          <c:extLst>
            <c:ext xmlns:c16="http://schemas.microsoft.com/office/drawing/2014/chart" uri="{C3380CC4-5D6E-409C-BE32-E72D297353CC}">
              <c16:uniqueId val="{0000000A-BCCB-C94A-9EA1-1CD5B3DECF1F}"/>
            </c:ext>
          </c:extLst>
        </c:ser>
        <c:ser>
          <c:idx val="9"/>
          <c:order val="9"/>
          <c:tx>
            <c:v>T0' 3Si</c:v>
          </c:tx>
          <c:spPr>
            <a:ln w="19050" cap="rnd">
              <a:solidFill>
                <a:sysClr val="window" lastClr="FFFFFF">
                  <a:lumMod val="50000"/>
                </a:sysClr>
              </a:solidFill>
              <a:round/>
            </a:ln>
            <a:effectLst/>
          </c:spPr>
          <c:marker>
            <c:symbol val="none"/>
          </c:marker>
          <c:xVal>
            <c:numRef>
              <c:f>'Default Dataset'!$A$20:$A$21</c:f>
              <c:numCache>
                <c:formatCode>General</c:formatCode>
                <c:ptCount val="2"/>
                <c:pt idx="0">
                  <c:v>0.57142857142857095</c:v>
                </c:pt>
                <c:pt idx="1">
                  <c:v>1.3563909774436</c:v>
                </c:pt>
              </c:numCache>
            </c:numRef>
          </c:xVal>
          <c:yVal>
            <c:numRef>
              <c:f>'Default Dataset'!$B$20:$B$21</c:f>
              <c:numCache>
                <c:formatCode>General</c:formatCode>
                <c:ptCount val="2"/>
                <c:pt idx="0">
                  <c:v>477.15664160401002</c:v>
                </c:pt>
                <c:pt idx="1">
                  <c:v>227.89328049854299</c:v>
                </c:pt>
              </c:numCache>
            </c:numRef>
          </c:yVal>
          <c:smooth val="0"/>
          <c:extLst>
            <c:ext xmlns:c16="http://schemas.microsoft.com/office/drawing/2014/chart" uri="{C3380CC4-5D6E-409C-BE32-E72D297353CC}">
              <c16:uniqueId val="{0000000B-BCCB-C94A-9EA1-1CD5B3DECF1F}"/>
            </c:ext>
          </c:extLst>
        </c:ser>
        <c:ser>
          <c:idx val="10"/>
          <c:order val="10"/>
          <c:tx>
            <c:v>3Si</c:v>
          </c:tx>
          <c:spPr>
            <a:ln w="19050" cap="rnd">
              <a:noFill/>
              <a:round/>
            </a:ln>
            <a:effectLst/>
          </c:spPr>
          <c:marker>
            <c:symbol val="circle"/>
            <c:size val="7"/>
            <c:spPr>
              <a:noFill/>
              <a:ln w="9525">
                <a:solidFill>
                  <a:sysClr val="windowText" lastClr="000000"/>
                </a:solidFill>
              </a:ln>
              <a:effectLst/>
            </c:spPr>
          </c:marker>
          <c:errBars>
            <c:errDir val="x"/>
            <c:errBarType val="both"/>
            <c:errValType val="cust"/>
            <c:noEndCap val="0"/>
            <c:plus>
              <c:numRef>
                <c:f>'Default Dataset'!$C$22:$C$24</c:f>
                <c:numCache>
                  <c:formatCode>General</c:formatCode>
                  <c:ptCount val="3"/>
                  <c:pt idx="0">
                    <c:v>2.255639097744E-2</c:v>
                  </c:pt>
                  <c:pt idx="1">
                    <c:v>2.255639097744E-2</c:v>
                  </c:pt>
                  <c:pt idx="2">
                    <c:v>9.022556390979819E-3</c:v>
                  </c:pt>
                </c:numCache>
              </c:numRef>
            </c:plus>
            <c:minus>
              <c:numRef>
                <c:f>'Default Dataset'!$C$22:$C$24</c:f>
                <c:numCache>
                  <c:formatCode>General</c:formatCode>
                  <c:ptCount val="3"/>
                  <c:pt idx="0">
                    <c:v>2.255639097744E-2</c:v>
                  </c:pt>
                  <c:pt idx="1">
                    <c:v>2.255639097744E-2</c:v>
                  </c:pt>
                  <c:pt idx="2">
                    <c:v>9.022556390979819E-3</c:v>
                  </c:pt>
                </c:numCache>
              </c:numRef>
            </c:minus>
            <c:spPr>
              <a:noFill/>
              <a:ln w="9525" cap="flat" cmpd="sng" algn="ctr">
                <a:solidFill>
                  <a:schemeClr val="tx1">
                    <a:lumMod val="65000"/>
                    <a:lumOff val="35000"/>
                  </a:schemeClr>
                </a:solidFill>
                <a:round/>
              </a:ln>
              <a:effectLst/>
            </c:spPr>
          </c:errBars>
          <c:xVal>
            <c:numRef>
              <c:f>'Default Dataset'!$A$22:$A$24</c:f>
              <c:numCache>
                <c:formatCode>General</c:formatCode>
                <c:ptCount val="3"/>
                <c:pt idx="0">
                  <c:v>1.0270676691729299</c:v>
                </c:pt>
                <c:pt idx="1">
                  <c:v>1.2300751879699201</c:v>
                </c:pt>
                <c:pt idx="2">
                  <c:v>1.4105263157894701</c:v>
                </c:pt>
              </c:numCache>
            </c:numRef>
          </c:xVal>
          <c:yVal>
            <c:numRef>
              <c:f>'Default Dataset'!$B$22:$B$24</c:f>
              <c:numCache>
                <c:formatCode>General</c:formatCode>
                <c:ptCount val="3"/>
                <c:pt idx="0">
                  <c:v>397.62927589243299</c:v>
                </c:pt>
                <c:pt idx="1">
                  <c:v>348.270236401815</c:v>
                </c:pt>
                <c:pt idx="2">
                  <c:v>298.89002912687101</c:v>
                </c:pt>
              </c:numCache>
            </c:numRef>
          </c:yVal>
          <c:smooth val="0"/>
          <c:extLst>
            <c:ext xmlns:c16="http://schemas.microsoft.com/office/drawing/2014/chart" uri="{C3380CC4-5D6E-409C-BE32-E72D297353CC}">
              <c16:uniqueId val="{0000000C-BCCB-C94A-9EA1-1CD5B3DECF1F}"/>
            </c:ext>
          </c:extLst>
        </c:ser>
        <c:ser>
          <c:idx val="11"/>
          <c:order val="11"/>
          <c:tx>
            <c:v>T0 4Si</c:v>
          </c:tx>
          <c:spPr>
            <a:ln w="19050" cap="rnd">
              <a:solidFill>
                <a:sysClr val="window" lastClr="FFFFFF">
                  <a:lumMod val="50000"/>
                </a:sysClr>
              </a:solidFill>
              <a:round/>
            </a:ln>
            <a:effectLst/>
          </c:spPr>
          <c:marker>
            <c:symbol val="none"/>
          </c:marker>
          <c:xVal>
            <c:numRef>
              <c:f>'Default Dataset'!$A$29:$A$30</c:f>
              <c:numCache>
                <c:formatCode>General</c:formatCode>
                <c:ptCount val="2"/>
                <c:pt idx="0">
                  <c:v>0.80763609043098095</c:v>
                </c:pt>
                <c:pt idx="1">
                  <c:v>1.5593060583293401</c:v>
                </c:pt>
              </c:numCache>
            </c:numRef>
          </c:xVal>
          <c:yVal>
            <c:numRef>
              <c:f>'Default Dataset'!$B$29:$B$30</c:f>
              <c:numCache>
                <c:formatCode>General</c:formatCode>
                <c:ptCount val="2"/>
                <c:pt idx="0">
                  <c:v>479.64240830544298</c:v>
                </c:pt>
                <c:pt idx="1">
                  <c:v>228.08855269448799</c:v>
                </c:pt>
              </c:numCache>
            </c:numRef>
          </c:yVal>
          <c:smooth val="0"/>
          <c:extLst>
            <c:ext xmlns:c16="http://schemas.microsoft.com/office/drawing/2014/chart" uri="{C3380CC4-5D6E-409C-BE32-E72D297353CC}">
              <c16:uniqueId val="{0000000D-BCCB-C94A-9EA1-1CD5B3DECF1F}"/>
            </c:ext>
          </c:extLst>
        </c:ser>
        <c:ser>
          <c:idx val="12"/>
          <c:order val="12"/>
          <c:tx>
            <c:v>T0' 4Si</c:v>
          </c:tx>
          <c:spPr>
            <a:ln w="19050" cap="rnd">
              <a:solidFill>
                <a:sysClr val="window" lastClr="FFFFFF">
                  <a:lumMod val="50000"/>
                </a:sysClr>
              </a:solidFill>
              <a:round/>
            </a:ln>
            <a:effectLst/>
          </c:spPr>
          <c:marker>
            <c:symbol val="none"/>
          </c:marker>
          <c:xVal>
            <c:numRef>
              <c:f>'Default Dataset'!$A$31:$A$32</c:f>
              <c:numCache>
                <c:formatCode>General</c:formatCode>
                <c:ptCount val="2"/>
                <c:pt idx="0">
                  <c:v>0.58570452837920906</c:v>
                </c:pt>
                <c:pt idx="1">
                  <c:v>1.3691141315483899</c:v>
                </c:pt>
              </c:numCache>
            </c:numRef>
          </c:xVal>
          <c:yVal>
            <c:numRef>
              <c:f>'Default Dataset'!$B$31:$B$32</c:f>
              <c:numCache>
                <c:formatCode>General</c:formatCode>
                <c:ptCount val="2"/>
                <c:pt idx="0">
                  <c:v>477.17075336384102</c:v>
                </c:pt>
                <c:pt idx="1">
                  <c:v>227.90926166245401</c:v>
                </c:pt>
              </c:numCache>
            </c:numRef>
          </c:yVal>
          <c:smooth val="0"/>
          <c:extLst>
            <c:ext xmlns:c16="http://schemas.microsoft.com/office/drawing/2014/chart" uri="{C3380CC4-5D6E-409C-BE32-E72D297353CC}">
              <c16:uniqueId val="{0000000E-BCCB-C94A-9EA1-1CD5B3DECF1F}"/>
            </c:ext>
          </c:extLst>
        </c:ser>
        <c:ser>
          <c:idx val="13"/>
          <c:order val="13"/>
          <c:tx>
            <c:v>4Si</c:v>
          </c:tx>
          <c:spPr>
            <a:ln w="19050" cap="rnd">
              <a:noFill/>
              <a:round/>
            </a:ln>
            <a:effectLst/>
          </c:spPr>
          <c:marker>
            <c:symbol val="circle"/>
            <c:size val="7"/>
            <c:spPr>
              <a:noFill/>
              <a:ln w="9525">
                <a:solidFill>
                  <a:sysClr val="windowText" lastClr="000000"/>
                </a:solidFill>
              </a:ln>
              <a:effectLst/>
            </c:spPr>
          </c:marker>
          <c:errBars>
            <c:errDir val="x"/>
            <c:errBarType val="both"/>
            <c:errValType val="cust"/>
            <c:noEndCap val="0"/>
            <c:plus>
              <c:numRef>
                <c:f>'Default Dataset'!$C$33:$C$34</c:f>
                <c:numCache>
                  <c:formatCode>General</c:formatCode>
                  <c:ptCount val="2"/>
                  <c:pt idx="0">
                    <c:v>0.14035926507752094</c:v>
                  </c:pt>
                  <c:pt idx="1">
                    <c:v>3.6206543268900049E-2</c:v>
                  </c:pt>
                </c:numCache>
              </c:numRef>
            </c:plus>
            <c:minus>
              <c:numRef>
                <c:f>'Default Dataset'!$C$33:$C$34</c:f>
                <c:numCache>
                  <c:formatCode>General</c:formatCode>
                  <c:ptCount val="2"/>
                  <c:pt idx="0">
                    <c:v>0.14035926507752094</c:v>
                  </c:pt>
                  <c:pt idx="1">
                    <c:v>3.6206543268900049E-2</c:v>
                  </c:pt>
                </c:numCache>
              </c:numRef>
            </c:minus>
            <c:spPr>
              <a:noFill/>
              <a:ln w="9525" cap="flat" cmpd="sng" algn="ctr">
                <a:solidFill>
                  <a:schemeClr val="tx1">
                    <a:lumMod val="65000"/>
                    <a:lumOff val="35000"/>
                  </a:schemeClr>
                </a:solidFill>
                <a:round/>
              </a:ln>
              <a:effectLst/>
            </c:spPr>
          </c:errBars>
          <c:xVal>
            <c:numRef>
              <c:f>'Default Dataset'!$A$33:$A$34</c:f>
              <c:numCache>
                <c:formatCode>General</c:formatCode>
                <c:ptCount val="2"/>
                <c:pt idx="0">
                  <c:v>0.96922341370124898</c:v>
                </c:pt>
                <c:pt idx="1">
                  <c:v>1.26266648452974</c:v>
                </c:pt>
              </c:numCache>
            </c:numRef>
          </c:xVal>
          <c:yVal>
            <c:numRef>
              <c:f>'Default Dataset'!$B$33:$B$34</c:f>
              <c:numCache>
                <c:formatCode>General</c:formatCode>
                <c:ptCount val="2"/>
                <c:pt idx="0">
                  <c:v>400.60921385151198</c:v>
                </c:pt>
                <c:pt idx="1">
                  <c:v>351.11208250802503</c:v>
                </c:pt>
              </c:numCache>
            </c:numRef>
          </c:yVal>
          <c:smooth val="0"/>
          <c:extLst>
            <c:ext xmlns:c16="http://schemas.microsoft.com/office/drawing/2014/chart" uri="{C3380CC4-5D6E-409C-BE32-E72D297353CC}">
              <c16:uniqueId val="{0000000F-BCCB-C94A-9EA1-1CD5B3DECF1F}"/>
            </c:ext>
          </c:extLst>
        </c:ser>
        <c:ser>
          <c:idx val="14"/>
          <c:order val="14"/>
          <c:tx>
            <c:v>Ae3'</c:v>
          </c:tx>
          <c:spPr>
            <a:ln w="57150" cap="rnd">
              <a:solidFill>
                <a:schemeClr val="accent3">
                  <a:lumMod val="80000"/>
                  <a:lumOff val="20000"/>
                </a:schemeClr>
              </a:solidFill>
              <a:round/>
            </a:ln>
            <a:effectLst/>
          </c:spPr>
          <c:marker>
            <c:symbol val="none"/>
          </c:marker>
          <c:xVal>
            <c:numRef>
              <c:f>'Default Dataset'!$K$27:$K$28</c:f>
              <c:numCache>
                <c:formatCode>General</c:formatCode>
                <c:ptCount val="2"/>
                <c:pt idx="0">
                  <c:v>4.57</c:v>
                </c:pt>
                <c:pt idx="1">
                  <c:v>2.4500000000000002</c:v>
                </c:pt>
              </c:numCache>
            </c:numRef>
          </c:xVal>
          <c:yVal>
            <c:numRef>
              <c:f>'Default Dataset'!$J$27:$J$28</c:f>
              <c:numCache>
                <c:formatCode>General</c:formatCode>
                <c:ptCount val="2"/>
                <c:pt idx="0">
                  <c:v>220</c:v>
                </c:pt>
                <c:pt idx="1">
                  <c:v>460</c:v>
                </c:pt>
              </c:numCache>
            </c:numRef>
          </c:yVal>
          <c:smooth val="0"/>
          <c:extLst>
            <c:ext xmlns:c16="http://schemas.microsoft.com/office/drawing/2014/chart" uri="{C3380CC4-5D6E-409C-BE32-E72D297353CC}">
              <c16:uniqueId val="{00000010-BCCB-C94A-9EA1-1CD5B3DECF1F}"/>
            </c:ext>
          </c:extLst>
        </c:ser>
        <c:dLbls>
          <c:showLegendKey val="0"/>
          <c:showVal val="0"/>
          <c:showCatName val="0"/>
          <c:showSerName val="0"/>
          <c:showPercent val="0"/>
          <c:showBubbleSize val="0"/>
        </c:dLbls>
        <c:axId val="618554415"/>
        <c:axId val="618556047"/>
      </c:scatterChart>
      <c:valAx>
        <c:axId val="618554415"/>
        <c:scaling>
          <c:orientation val="minMax"/>
          <c:max val="4.5999999999999996"/>
          <c:min val="0"/>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GB"/>
                  <a:t>Limiting carbon</a:t>
                </a:r>
                <a:r>
                  <a:rPr lang="en-GB" baseline="0"/>
                  <a:t> / wt%</a:t>
                </a:r>
                <a:endParaRPr lang="en-GB"/>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618556047"/>
        <c:crosses val="autoZero"/>
        <c:crossBetween val="midCat"/>
        <c:majorUnit val="1"/>
      </c:valAx>
      <c:valAx>
        <c:axId val="618556047"/>
        <c:scaling>
          <c:orientation val="minMax"/>
          <c:max val="450"/>
          <c:min val="250"/>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GB"/>
                  <a:t>Temperature</a:t>
                </a:r>
                <a:r>
                  <a:rPr lang="en-GB" baseline="0"/>
                  <a:t> / °C</a:t>
                </a:r>
                <a:endParaRPr lang="en-GB"/>
              </a:p>
            </c:rich>
          </c:tx>
          <c:layout>
            <c:manualLayout>
              <c:xMode val="edge"/>
              <c:yMode val="edge"/>
              <c:x val="3.3917171596318358E-3"/>
              <c:y val="0.19547213008078471"/>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618554415"/>
        <c:crosses val="autoZero"/>
        <c:crossBetween val="midCat"/>
        <c:majorUnit val="100"/>
      </c:valAx>
      <c:spPr>
        <a:noFill/>
        <a:ln>
          <a:noFill/>
        </a:ln>
        <a:effectLst/>
      </c:spPr>
    </c:plotArea>
    <c:plotVisOnly val="1"/>
    <c:dispBlanksAs val="gap"/>
    <c:showDLblsOverMax val="0"/>
    <c:extLst/>
  </c:chart>
  <c:spPr>
    <a:noFill/>
    <a:ln>
      <a:noFill/>
    </a:ln>
    <a:effectLst/>
  </c:spPr>
  <c:txPr>
    <a:bodyPr/>
    <a:lstStyle/>
    <a:p>
      <a:pPr>
        <a:defRPr sz="24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GB"/>
          </a:p>
        </p:txBody>
      </p:sp>
      <p:sp>
        <p:nvSpPr>
          <p:cNvPr id="276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GB"/>
          </a:p>
        </p:txBody>
      </p:sp>
      <p:sp>
        <p:nvSpPr>
          <p:cNvPr id="1434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GB"/>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F6582358-8D84-2941-B3E4-AA959ABE5504}" type="slidenum">
              <a:rPr lang="en-GB"/>
              <a:pPr>
                <a:defRPr/>
              </a:pPr>
              <a:t>‹#›</a:t>
            </a:fld>
            <a:endParaRPr lang="en-GB"/>
          </a:p>
        </p:txBody>
      </p:sp>
    </p:spTree>
    <p:extLst>
      <p:ext uri="{BB962C8B-B14F-4D97-AF65-F5344CB8AC3E}">
        <p14:creationId xmlns:p14="http://schemas.microsoft.com/office/powerpoint/2010/main" val="2994844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8EDBE7-2574-4946-8576-CC3D0FE1A6A9}" type="slidenum">
              <a:rPr lang="en-GB" sz="1200">
                <a:latin typeface="Times" charset="0"/>
              </a:rPr>
              <a:pPr/>
              <a:t>2</a:t>
            </a:fld>
            <a:endParaRPr lang="en-GB" sz="1200">
              <a:latin typeface="Times" charset="0"/>
            </a:endParaRPr>
          </a:p>
        </p:txBody>
      </p:sp>
      <p:sp>
        <p:nvSpPr>
          <p:cNvPr id="16386" name="Rectangle 2"/>
          <p:cNvSpPr>
            <a:spLocks noGrp="1" noRot="1" noChangeAspect="1" noChangeArrowheads="1" noTextEdit="1"/>
          </p:cNvSpPr>
          <p:nvPr>
            <p:ph type="sldImg"/>
          </p:nvPr>
        </p:nvSpPr>
        <p:spPr>
          <a:xfrm>
            <a:off x="381000" y="685800"/>
            <a:ext cx="6096000" cy="3429000"/>
          </a:xfrm>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6627" name="Rectangle 3"/>
          <p:cNvSpPr>
            <a:spLocks noGrp="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6582358-8D84-2941-B3E4-AA959ABE5504}" type="slidenum">
              <a:rPr lang="en-GB"/>
              <a:pPr>
                <a:defRPr/>
              </a:pPr>
              <a:t>13</a:t>
            </a:fld>
            <a:endParaRPr lang="en-GB"/>
          </a:p>
        </p:txBody>
      </p:sp>
    </p:spTree>
    <p:extLst>
      <p:ext uri="{BB962C8B-B14F-4D97-AF65-F5344CB8AC3E}">
        <p14:creationId xmlns:p14="http://schemas.microsoft.com/office/powerpoint/2010/main" val="3703796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B0F80CC-B337-6B49-9227-36553067525F}" type="slidenum">
              <a:rPr lang="en-GB" sz="1200">
                <a:latin typeface="Times New Roman" charset="0"/>
              </a:rPr>
              <a:pPr/>
              <a:t>15</a:t>
            </a:fld>
            <a:endParaRPr lang="en-GB" sz="1200">
              <a:latin typeface="Times New Roman" charset="0"/>
            </a:endParaRPr>
          </a:p>
        </p:txBody>
      </p:sp>
      <p:sp>
        <p:nvSpPr>
          <p:cNvPr id="39938" name="Rectangle 2"/>
          <p:cNvSpPr>
            <a:spLocks noGrp="1" noRot="1" noChangeAspect="1" noChangeArrowheads="1" noTextEdit="1"/>
          </p:cNvSpPr>
          <p:nvPr>
            <p:ph type="sldImg"/>
          </p:nvPr>
        </p:nvSpPr>
        <p:spPr>
          <a:xfrm>
            <a:off x="381000" y="685800"/>
            <a:ext cx="6096000" cy="3429000"/>
          </a:xfrm>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C6186161-9013-C849-9121-7A8BD3891175}" type="slidenum">
              <a:rPr lang="en-GB" sz="1200">
                <a:latin typeface="Times New Roman" charset="0"/>
              </a:rPr>
              <a:pPr algn="r"/>
              <a:t>16</a:t>
            </a:fld>
            <a:endParaRPr lang="en-GB" sz="1200">
              <a:latin typeface="Times New Roman" charset="0"/>
            </a:endParaRPr>
          </a:p>
        </p:txBody>
      </p:sp>
      <p:sp>
        <p:nvSpPr>
          <p:cNvPr id="41986"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4198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5F01BC0-A1F6-3E41-B85D-95102C80D6BF}" type="slidenum">
              <a:rPr lang="en-GB" sz="1200">
                <a:latin typeface="Times New Roman" charset="0"/>
              </a:rPr>
              <a:pPr/>
              <a:t>17</a:t>
            </a:fld>
            <a:endParaRPr lang="en-GB" sz="1200">
              <a:latin typeface="Times New Roman" charset="0"/>
            </a:endParaRPr>
          </a:p>
        </p:txBody>
      </p:sp>
      <p:sp>
        <p:nvSpPr>
          <p:cNvPr id="44034" name="Rectangle 2"/>
          <p:cNvSpPr>
            <a:spLocks noGrp="1" noRot="1" noChangeAspect="1" noChangeArrowheads="1" noTextEdit="1"/>
          </p:cNvSpPr>
          <p:nvPr>
            <p:ph type="sldImg"/>
          </p:nvPr>
        </p:nvSpPr>
        <p:spPr>
          <a:xfrm>
            <a:off x="381000" y="685800"/>
            <a:ext cx="6096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E0396B-2379-0E4D-A5AB-A176F6D105C1}" type="slidenum">
              <a:rPr lang="en-GB" sz="1200">
                <a:latin typeface="Times New Roman" charset="0"/>
              </a:rPr>
              <a:pPr/>
              <a:t>18</a:t>
            </a:fld>
            <a:endParaRPr lang="en-GB" sz="1200">
              <a:latin typeface="Times New Roman" charset="0"/>
            </a:endParaRPr>
          </a:p>
        </p:txBody>
      </p:sp>
      <p:sp>
        <p:nvSpPr>
          <p:cNvPr id="48130" name="Rectangle 2"/>
          <p:cNvSpPr>
            <a:spLocks noGrp="1" noRot="1" noChangeAspect="1" noChangeArrowheads="1" noTextEdit="1"/>
          </p:cNvSpPr>
          <p:nvPr>
            <p:ph type="sldImg"/>
          </p:nvPr>
        </p:nvSpPr>
        <p:spPr>
          <a:xfrm>
            <a:off x="381000" y="685800"/>
            <a:ext cx="6096000" cy="3429000"/>
          </a:xfrm>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8C75355-AE1D-AD44-9E38-96C80D403175}" type="slidenum">
              <a:rPr lang="en-GB" sz="1200">
                <a:latin typeface="Times New Roman" charset="0"/>
              </a:rPr>
              <a:pPr/>
              <a:t>19</a:t>
            </a:fld>
            <a:endParaRPr lang="en-GB" sz="1200">
              <a:latin typeface="Times New Roman" charset="0"/>
            </a:endParaRPr>
          </a:p>
        </p:txBody>
      </p:sp>
      <p:sp>
        <p:nvSpPr>
          <p:cNvPr id="50178" name="Rectangle 2"/>
          <p:cNvSpPr>
            <a:spLocks noGrp="1" noRot="1" noChangeAspect="1" noChangeArrowheads="1" noTextEdit="1"/>
          </p:cNvSpPr>
          <p:nvPr>
            <p:ph type="sldImg"/>
          </p:nvPr>
        </p:nvSpPr>
        <p:spPr>
          <a:xfrm>
            <a:off x="381000" y="685800"/>
            <a:ext cx="6096000" cy="3429000"/>
          </a:xfrm>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379FA34-9FBB-E045-8273-26CC114398BD}" type="slidenum">
              <a:rPr lang="en-GB" sz="1200">
                <a:latin typeface="Times New Roman" charset="0"/>
              </a:rPr>
              <a:pPr/>
              <a:t>20</a:t>
            </a:fld>
            <a:endParaRPr lang="en-GB" sz="1200">
              <a:latin typeface="Times New Roman" charset="0"/>
            </a:endParaRPr>
          </a:p>
        </p:txBody>
      </p:sp>
      <p:sp>
        <p:nvSpPr>
          <p:cNvPr id="52226" name="Rectangle 2"/>
          <p:cNvSpPr>
            <a:spLocks noGrp="1" noRot="1" noChangeAspect="1" noChangeArrowheads="1" noTextEdit="1"/>
          </p:cNvSpPr>
          <p:nvPr>
            <p:ph type="sldImg"/>
          </p:nvPr>
        </p:nvSpPr>
        <p:spPr>
          <a:xfrm>
            <a:off x="381000" y="685800"/>
            <a:ext cx="6096000" cy="3429000"/>
          </a:xfrm>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B4B093E-DA08-364D-9150-E55712BB028D}"/>
              </a:ext>
            </a:extLst>
          </p:cNvPr>
          <p:cNvSpPr>
            <a:spLocks noGrp="1" noChangeArrowheads="1"/>
          </p:cNvSpPr>
          <p:nvPr>
            <p:ph type="sldNum" sz="quarter" idx="5"/>
          </p:nvPr>
        </p:nvSpPr>
        <p:spPr>
          <a:ln/>
        </p:spPr>
        <p:txBody>
          <a:bodyPr/>
          <a:lstStyle/>
          <a:p>
            <a:fld id="{65F7A290-C92A-A343-977C-3B1C08DD8AC2}" type="slidenum">
              <a:rPr lang="en-US" altLang="en-US"/>
              <a:pPr/>
              <a:t>21</a:t>
            </a:fld>
            <a:endParaRPr lang="en-US" altLang="en-US"/>
          </a:p>
        </p:txBody>
      </p:sp>
      <p:sp>
        <p:nvSpPr>
          <p:cNvPr id="122882" name="Rectangle 2">
            <a:extLst>
              <a:ext uri="{FF2B5EF4-FFF2-40B4-BE49-F238E27FC236}">
                <a16:creationId xmlns:a16="http://schemas.microsoft.com/office/drawing/2014/main" id="{5F02688A-07B0-B245-9781-8094F87065D6}"/>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E9E746AC-EE0F-914C-84F9-AC69B16963E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44818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A67D48-EC56-BC4C-926B-A9AB500F64B1}" type="slidenum">
              <a:rPr lang="en-GB" sz="1200">
                <a:latin typeface="Times New Roman" charset="0"/>
              </a:rPr>
              <a:pPr/>
              <a:t>22</a:t>
            </a:fld>
            <a:endParaRPr lang="en-GB" sz="1200">
              <a:latin typeface="Times New Roman" charset="0"/>
            </a:endParaRPr>
          </a:p>
        </p:txBody>
      </p:sp>
      <p:sp>
        <p:nvSpPr>
          <p:cNvPr id="54274" name="Rectangle 2"/>
          <p:cNvSpPr>
            <a:spLocks noGrp="1" noRot="1" noChangeAspect="1" noChangeArrowheads="1" noTextEdit="1"/>
          </p:cNvSpPr>
          <p:nvPr>
            <p:ph type="sldImg"/>
          </p:nvPr>
        </p:nvSpPr>
        <p:spPr>
          <a:xfrm>
            <a:off x="381000" y="685800"/>
            <a:ext cx="6096000" cy="3429000"/>
          </a:xfrm>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F8D410B-1F7A-584B-94A6-BECA22CE207F}" type="slidenum">
              <a:rPr lang="en-GB" sz="1200" b="0"/>
              <a:pPr/>
              <a:t>3</a:t>
            </a:fld>
            <a:endParaRPr lang="en-GB" sz="1200" b="0"/>
          </a:p>
        </p:txBody>
      </p:sp>
      <p:sp>
        <p:nvSpPr>
          <p:cNvPr id="61442" name="Rectangle 2"/>
          <p:cNvSpPr>
            <a:spLocks noGrp="1" noRot="1" noChangeAspect="1" noChangeArrowheads="1" noTextEdit="1"/>
          </p:cNvSpPr>
          <p:nvPr>
            <p:ph type="sldImg"/>
          </p:nvPr>
        </p:nvSpPr>
        <p:spPr>
          <a:xfrm>
            <a:off x="381000" y="685800"/>
            <a:ext cx="6096000" cy="3429000"/>
          </a:xfrm>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32570C6-6D73-C74A-950E-069280013E8A}" type="slidenum">
              <a:rPr lang="en-GB" sz="1200">
                <a:latin typeface="Times New Roman" charset="0"/>
              </a:rPr>
              <a:pPr/>
              <a:t>23</a:t>
            </a:fld>
            <a:endParaRPr lang="en-GB" sz="1200">
              <a:latin typeface="Times New Roman" charset="0"/>
            </a:endParaRPr>
          </a:p>
        </p:txBody>
      </p:sp>
      <p:sp>
        <p:nvSpPr>
          <p:cNvPr id="56322" name="Rectangle 2"/>
          <p:cNvSpPr>
            <a:spLocks noGrp="1" noRot="1" noChangeAspect="1" noChangeArrowheads="1" noTextEdit="1"/>
          </p:cNvSpPr>
          <p:nvPr>
            <p:ph type="sldImg"/>
          </p:nvPr>
        </p:nvSpPr>
        <p:spPr>
          <a:xfrm>
            <a:off x="381000" y="685800"/>
            <a:ext cx="6096000" cy="3429000"/>
          </a:xfrm>
          <a:ln/>
        </p:spPr>
      </p:sp>
      <p:sp>
        <p:nvSpPr>
          <p:cNvPr id="56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32570C6-6D73-C74A-950E-069280013E8A}" type="slidenum">
              <a:rPr lang="en-GB" sz="1200">
                <a:latin typeface="Times New Roman" charset="0"/>
              </a:rPr>
              <a:pPr/>
              <a:t>24</a:t>
            </a:fld>
            <a:endParaRPr lang="en-GB" sz="1200">
              <a:latin typeface="Times New Roman" charset="0"/>
            </a:endParaRPr>
          </a:p>
        </p:txBody>
      </p:sp>
      <p:sp>
        <p:nvSpPr>
          <p:cNvPr id="56322" name="Rectangle 2"/>
          <p:cNvSpPr>
            <a:spLocks noGrp="1" noRot="1" noChangeAspect="1" noChangeArrowheads="1" noTextEdit="1"/>
          </p:cNvSpPr>
          <p:nvPr>
            <p:ph type="sldImg"/>
          </p:nvPr>
        </p:nvSpPr>
        <p:spPr>
          <a:xfrm>
            <a:off x="381000" y="685800"/>
            <a:ext cx="6096000" cy="3429000"/>
          </a:xfrm>
          <a:ln/>
        </p:spPr>
      </p:sp>
      <p:sp>
        <p:nvSpPr>
          <p:cNvPr id="56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extLst>
      <p:ext uri="{BB962C8B-B14F-4D97-AF65-F5344CB8AC3E}">
        <p14:creationId xmlns:p14="http://schemas.microsoft.com/office/powerpoint/2010/main" val="1340229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2369F1-F297-3A4F-8032-57F1AEDE1C78}" type="slidenum">
              <a:rPr lang="en-GB" sz="1200">
                <a:latin typeface="Times New Roman" charset="0"/>
              </a:rPr>
              <a:pPr/>
              <a:t>28</a:t>
            </a:fld>
            <a:endParaRPr lang="en-GB" sz="1200">
              <a:latin typeface="Times New Roman" charset="0"/>
            </a:endParaRPr>
          </a:p>
        </p:txBody>
      </p:sp>
      <p:sp>
        <p:nvSpPr>
          <p:cNvPr id="58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5EAA73BD-6C33-2549-AC82-F78376C01F99}" type="slidenum">
              <a:rPr lang="en-US" sz="1200">
                <a:latin typeface="Arial" charset="0"/>
              </a:rPr>
              <a:pPr algn="r"/>
              <a:t>28</a:t>
            </a:fld>
            <a:endParaRPr lang="en-US" sz="1200">
              <a:latin typeface="Arial" charset="0"/>
            </a:endParaRPr>
          </a:p>
        </p:txBody>
      </p:sp>
      <p:sp>
        <p:nvSpPr>
          <p:cNvPr id="58371" name="Rectangle 2"/>
          <p:cNvSpPr>
            <a:spLocks noGrp="1" noRot="1" noChangeAspect="1" noChangeArrowheads="1"/>
          </p:cNvSpPr>
          <p:nvPr>
            <p:ph type="sldImg"/>
          </p:nvPr>
        </p:nvSpPr>
        <p:spPr>
          <a:xfrm>
            <a:off x="381000" y="685800"/>
            <a:ext cx="6096000" cy="3429000"/>
          </a:xfrm>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D4C6575-CAE4-384B-BAA1-DD428502FD16}" type="slidenum">
              <a:rPr lang="en-GB" sz="1200">
                <a:latin typeface="Times New Roman" charset="0"/>
              </a:rPr>
              <a:pPr/>
              <a:t>30</a:t>
            </a:fld>
            <a:endParaRPr lang="en-GB" sz="1200">
              <a:latin typeface="Times New Roman" charset="0"/>
            </a:endParaRPr>
          </a:p>
        </p:txBody>
      </p:sp>
      <p:sp>
        <p:nvSpPr>
          <p:cNvPr id="614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FC94C16A-6214-004B-BF65-501211EBD8FD}" type="slidenum">
              <a:rPr lang="en-US" sz="1200">
                <a:latin typeface="Arial" charset="0"/>
              </a:rPr>
              <a:pPr algn="r"/>
              <a:t>30</a:t>
            </a:fld>
            <a:endParaRPr lang="en-US" sz="1200">
              <a:latin typeface="Arial" charset="0"/>
            </a:endParaRPr>
          </a:p>
        </p:txBody>
      </p:sp>
      <p:sp>
        <p:nvSpPr>
          <p:cNvPr id="61443" name="Rectangle 2"/>
          <p:cNvSpPr>
            <a:spLocks noGrp="1" noRot="1" noChangeAspect="1" noChangeArrowheads="1"/>
          </p:cNvSpPr>
          <p:nvPr>
            <p:ph type="sldImg"/>
          </p:nvPr>
        </p:nvSpPr>
        <p:spPr>
          <a:xfrm>
            <a:off x="381000" y="685800"/>
            <a:ext cx="6096000" cy="3429000"/>
          </a:xfrm>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6F19C19-C188-7042-A28D-A840E6D3A0FF}" type="slidenum">
              <a:rPr lang="en-GB" sz="1200">
                <a:latin typeface="Times New Roman" charset="0"/>
              </a:rPr>
              <a:pPr/>
              <a:t>31</a:t>
            </a:fld>
            <a:endParaRPr lang="en-GB" sz="1200">
              <a:latin typeface="Times New Roman" charset="0"/>
            </a:endParaRPr>
          </a:p>
        </p:txBody>
      </p:sp>
      <p:sp>
        <p:nvSpPr>
          <p:cNvPr id="634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60D1DA8B-CB32-0F47-967A-8622AE127535}" type="slidenum">
              <a:rPr lang="en-US" sz="1200">
                <a:latin typeface="Arial" charset="0"/>
              </a:rPr>
              <a:pPr algn="r"/>
              <a:t>31</a:t>
            </a:fld>
            <a:endParaRPr lang="en-US" sz="1200">
              <a:latin typeface="Arial" charset="0"/>
            </a:endParaRPr>
          </a:p>
        </p:txBody>
      </p:sp>
      <p:sp>
        <p:nvSpPr>
          <p:cNvPr id="6349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63492"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886732F-AEF8-2D41-A001-C1E848C1C6BA}" type="slidenum">
              <a:rPr lang="en-GB" sz="1200">
                <a:latin typeface="Times New Roman" charset="0"/>
              </a:rPr>
              <a:pPr/>
              <a:t>33</a:t>
            </a:fld>
            <a:endParaRPr lang="en-GB" sz="1200">
              <a:latin typeface="Times New Roman" charset="0"/>
            </a:endParaRPr>
          </a:p>
        </p:txBody>
      </p:sp>
      <p:sp>
        <p:nvSpPr>
          <p:cNvPr id="67586" name="Rectangle 2"/>
          <p:cNvSpPr>
            <a:spLocks noGrp="1" noRot="1" noChangeAspect="1" noChangeArrowheads="1" noTextEdit="1"/>
          </p:cNvSpPr>
          <p:nvPr>
            <p:ph type="sldImg"/>
          </p:nvPr>
        </p:nvSpPr>
        <p:spPr>
          <a:xfrm>
            <a:off x="381000" y="685800"/>
            <a:ext cx="6096000" cy="3429000"/>
          </a:xfrm>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CC6AC-75B0-2A41-8CCE-A4EF4BD4BAE3}" type="slidenum">
              <a:rPr lang="en-US" smtClean="0"/>
              <a:t>34</a:t>
            </a:fld>
            <a:endParaRPr lang="en-US"/>
          </a:p>
        </p:txBody>
      </p:sp>
    </p:spTree>
    <p:extLst>
      <p:ext uri="{BB962C8B-B14F-4D97-AF65-F5344CB8AC3E}">
        <p14:creationId xmlns:p14="http://schemas.microsoft.com/office/powerpoint/2010/main" val="1795836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4CDA932-72CF-E145-8446-CC53B1561EAC}" type="slidenum">
              <a:rPr lang="en-GB"/>
              <a:pPr>
                <a:defRPr/>
              </a:pPr>
              <a:t>4</a:t>
            </a:fld>
            <a:endParaRPr lang="en-GB"/>
          </a:p>
        </p:txBody>
      </p:sp>
    </p:spTree>
    <p:extLst>
      <p:ext uri="{BB962C8B-B14F-4D97-AF65-F5344CB8AC3E}">
        <p14:creationId xmlns:p14="http://schemas.microsoft.com/office/powerpoint/2010/main" val="1742095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1275ED3-D74B-1A40-8F92-3133E747AAB5}" type="slidenum">
              <a:rPr lang="en-GB" sz="1200">
                <a:latin typeface="Times" charset="0"/>
              </a:rPr>
              <a:pPr/>
              <a:t>5</a:t>
            </a:fld>
            <a:endParaRPr lang="en-GB" sz="1200">
              <a:latin typeface="Times" charset="0"/>
            </a:endParaRPr>
          </a:p>
        </p:txBody>
      </p:sp>
      <p:sp>
        <p:nvSpPr>
          <p:cNvPr id="18434" name="Rectangle 2"/>
          <p:cNvSpPr>
            <a:spLocks noGrp="1" noRot="1" noChangeAspect="1" noChangeArrowheads="1" noTextEdit="1"/>
          </p:cNvSpPr>
          <p:nvPr>
            <p:ph type="sldImg"/>
          </p:nvPr>
        </p:nvSpPr>
        <p:spPr>
          <a:xfrm>
            <a:off x="381000" y="685800"/>
            <a:ext cx="6096000" cy="3429000"/>
          </a:xfrm>
          <a:ln/>
        </p:spPr>
      </p:sp>
      <p:sp>
        <p:nvSpPr>
          <p:cNvPr id="1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9D80273-3994-4148-9588-A3DC4C00F8E2}" type="slidenum">
              <a:rPr lang="en-GB" sz="1200">
                <a:latin typeface="Times New Roman" charset="0"/>
              </a:rPr>
              <a:pPr/>
              <a:t>6</a:t>
            </a:fld>
            <a:endParaRPr lang="en-GB" sz="1200">
              <a:latin typeface="Times New Roman" charset="0"/>
            </a:endParaRPr>
          </a:p>
        </p:txBody>
      </p:sp>
      <p:sp>
        <p:nvSpPr>
          <p:cNvPr id="22530" name="Rectangle 2"/>
          <p:cNvSpPr>
            <a:spLocks noGrp="1" noRot="1" noChangeAspect="1" noChangeArrowheads="1" noTextEdit="1"/>
          </p:cNvSpPr>
          <p:nvPr>
            <p:ph type="sldImg"/>
          </p:nvPr>
        </p:nvSpPr>
        <p:spPr>
          <a:xfrm>
            <a:off x="381000" y="685800"/>
            <a:ext cx="6096000" cy="3429000"/>
          </a:xfrm>
          <a:ln/>
        </p:spPr>
      </p:sp>
      <p:sp>
        <p:nvSpPr>
          <p:cNvPr id="22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A7447D-9BC9-4E44-AF9A-4AA5CE5DA654}" type="slidenum">
              <a:rPr lang="en-GB" sz="1200">
                <a:latin typeface="Times New Roman" charset="0"/>
              </a:rPr>
              <a:pPr/>
              <a:t>7</a:t>
            </a:fld>
            <a:endParaRPr lang="en-GB" sz="1200">
              <a:latin typeface="Times New Roman" charset="0"/>
            </a:endParaRPr>
          </a:p>
        </p:txBody>
      </p:sp>
      <p:sp>
        <p:nvSpPr>
          <p:cNvPr id="24578" name="Rectangle 2"/>
          <p:cNvSpPr>
            <a:spLocks noGrp="1" noRot="1" noChangeAspect="1" noChangeArrowheads="1" noTextEdit="1"/>
          </p:cNvSpPr>
          <p:nvPr>
            <p:ph type="sldImg"/>
          </p:nvPr>
        </p:nvSpPr>
        <p:spPr>
          <a:xfrm>
            <a:off x="381000" y="685800"/>
            <a:ext cx="6096000" cy="3429000"/>
          </a:xfrm>
          <a:ln/>
        </p:spPr>
      </p:sp>
      <p:sp>
        <p:nvSpPr>
          <p:cNvPr id="24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B5DD67C-4AE9-F24B-BA91-2ADDCD5FCB03}" type="slidenum">
              <a:rPr lang="en-GB" sz="1200">
                <a:latin typeface="Times New Roman" charset="0"/>
              </a:rPr>
              <a:pPr/>
              <a:t>8</a:t>
            </a:fld>
            <a:endParaRPr lang="en-GB" sz="1200">
              <a:latin typeface="Times New Roman" charset="0"/>
            </a:endParaRPr>
          </a:p>
        </p:txBody>
      </p:sp>
      <p:sp>
        <p:nvSpPr>
          <p:cNvPr id="26626" name="Rectangle 2"/>
          <p:cNvSpPr>
            <a:spLocks noGrp="1" noRot="1" noChangeAspect="1" noChangeArrowheads="1" noTextEdit="1"/>
          </p:cNvSpPr>
          <p:nvPr>
            <p:ph type="sldImg"/>
          </p:nvPr>
        </p:nvSpPr>
        <p:spPr>
          <a:xfrm>
            <a:off x="381000" y="685800"/>
            <a:ext cx="6096000" cy="3429000"/>
          </a:xfrm>
          <a:ln/>
        </p:spPr>
      </p:sp>
      <p:sp>
        <p:nvSpPr>
          <p:cNvPr id="26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CB94D4C-160B-D642-A55A-A94A03606345}" type="slidenum">
              <a:rPr lang="en-GB" sz="1200">
                <a:latin typeface="Times New Roman" charset="0"/>
              </a:rPr>
              <a:pPr/>
              <a:t>9</a:t>
            </a:fld>
            <a:endParaRPr lang="en-GB" sz="1200">
              <a:latin typeface="Times New Roman" charset="0"/>
            </a:endParaRPr>
          </a:p>
        </p:txBody>
      </p:sp>
      <p:sp>
        <p:nvSpPr>
          <p:cNvPr id="286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D9E584F8-F7A0-324E-8BCE-1935AE3F405C}" type="slidenum">
              <a:rPr lang="en-US" sz="1200">
                <a:latin typeface="Arial" charset="0"/>
              </a:rPr>
              <a:pPr algn="r"/>
              <a:t>9</a:t>
            </a:fld>
            <a:endParaRPr lang="en-US" sz="1200">
              <a:latin typeface="Arial" charset="0"/>
            </a:endParaRPr>
          </a:p>
        </p:txBody>
      </p:sp>
      <p:sp>
        <p:nvSpPr>
          <p:cNvPr id="28675"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6E6B9E8-9DB1-C44B-9B40-C32A397B1921}" type="slidenum">
              <a:rPr lang="en-GB" sz="1200">
                <a:latin typeface="Times New Roman" charset="0"/>
              </a:rPr>
              <a:pPr/>
              <a:t>10</a:t>
            </a:fld>
            <a:endParaRPr lang="en-GB" sz="1200">
              <a:latin typeface="Times New Roman" charset="0"/>
            </a:endParaRPr>
          </a:p>
        </p:txBody>
      </p:sp>
      <p:sp>
        <p:nvSpPr>
          <p:cNvPr id="30722" name="Rectangle 2"/>
          <p:cNvSpPr>
            <a:spLocks noGrp="1" noRot="1" noChangeAspect="1" noChangeArrowheads="1" noTextEdit="1"/>
          </p:cNvSpPr>
          <p:nvPr>
            <p:ph type="sldImg"/>
          </p:nvPr>
        </p:nvSpPr>
        <p:spPr>
          <a:xfrm>
            <a:off x="381000" y="685800"/>
            <a:ext cx="6096000" cy="3429000"/>
          </a:xfrm>
          <a:ln/>
        </p:spPr>
      </p:sp>
      <p:sp>
        <p:nvSpPr>
          <p:cNvPr id="30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FC883E0-1E8F-A44F-B197-C3D321A1A36B}" type="slidenum">
              <a:rPr lang="en-US"/>
              <a:pPr>
                <a:defRPr/>
              </a:pPr>
              <a:t>‹#›</a:t>
            </a:fld>
            <a:endParaRPr lang="en-US"/>
          </a:p>
        </p:txBody>
      </p:sp>
    </p:spTree>
    <p:extLst>
      <p:ext uri="{BB962C8B-B14F-4D97-AF65-F5344CB8AC3E}">
        <p14:creationId xmlns:p14="http://schemas.microsoft.com/office/powerpoint/2010/main" val="1999885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A5086F2-CA3E-854F-B525-79EF39A8741B}" type="slidenum">
              <a:rPr lang="en-US"/>
              <a:pPr>
                <a:defRPr/>
              </a:pPr>
              <a:t>‹#›</a:t>
            </a:fld>
            <a:endParaRPr lang="en-US"/>
          </a:p>
        </p:txBody>
      </p:sp>
    </p:spTree>
    <p:extLst>
      <p:ext uri="{BB962C8B-B14F-4D97-AF65-F5344CB8AC3E}">
        <p14:creationId xmlns:p14="http://schemas.microsoft.com/office/powerpoint/2010/main" val="224887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EBE525D-E9D6-C946-9CC2-3560DF75D14F}" type="slidenum">
              <a:rPr lang="en-US"/>
              <a:pPr>
                <a:defRPr/>
              </a:pPr>
              <a:t>‹#›</a:t>
            </a:fld>
            <a:endParaRPr lang="en-US"/>
          </a:p>
        </p:txBody>
      </p:sp>
    </p:spTree>
    <p:extLst>
      <p:ext uri="{BB962C8B-B14F-4D97-AF65-F5344CB8AC3E}">
        <p14:creationId xmlns:p14="http://schemas.microsoft.com/office/powerpoint/2010/main" val="1348735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33F83AF-43BB-9148-8486-30A663B7A3C1}" type="slidenum">
              <a:rPr lang="en-US"/>
              <a:pPr>
                <a:defRPr/>
              </a:pPr>
              <a:t>‹#›</a:t>
            </a:fld>
            <a:endParaRPr lang="en-US"/>
          </a:p>
        </p:txBody>
      </p:sp>
    </p:spTree>
    <p:extLst>
      <p:ext uri="{BB962C8B-B14F-4D97-AF65-F5344CB8AC3E}">
        <p14:creationId xmlns:p14="http://schemas.microsoft.com/office/powerpoint/2010/main" val="1820299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25BFFA5-317B-724D-B31D-0959DAAE7BB5}" type="slidenum">
              <a:rPr lang="en-US"/>
              <a:pPr>
                <a:defRPr/>
              </a:pPr>
              <a:t>‹#›</a:t>
            </a:fld>
            <a:endParaRPr lang="en-US"/>
          </a:p>
        </p:txBody>
      </p:sp>
    </p:spTree>
    <p:extLst>
      <p:ext uri="{BB962C8B-B14F-4D97-AF65-F5344CB8AC3E}">
        <p14:creationId xmlns:p14="http://schemas.microsoft.com/office/powerpoint/2010/main" val="240674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FDF6786-9062-5341-9CF3-C27CC529B508}" type="slidenum">
              <a:rPr lang="en-US"/>
              <a:pPr>
                <a:defRPr/>
              </a:pPr>
              <a:t>‹#›</a:t>
            </a:fld>
            <a:endParaRPr lang="en-US"/>
          </a:p>
        </p:txBody>
      </p:sp>
    </p:spTree>
    <p:extLst>
      <p:ext uri="{BB962C8B-B14F-4D97-AF65-F5344CB8AC3E}">
        <p14:creationId xmlns:p14="http://schemas.microsoft.com/office/powerpoint/2010/main" val="2679127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84A9B98-8A93-F241-A21A-727859AA19EB}" type="slidenum">
              <a:rPr lang="en-US"/>
              <a:pPr>
                <a:defRPr/>
              </a:pPr>
              <a:t>‹#›</a:t>
            </a:fld>
            <a:endParaRPr lang="en-US"/>
          </a:p>
        </p:txBody>
      </p:sp>
    </p:spTree>
    <p:extLst>
      <p:ext uri="{BB962C8B-B14F-4D97-AF65-F5344CB8AC3E}">
        <p14:creationId xmlns:p14="http://schemas.microsoft.com/office/powerpoint/2010/main" val="1775369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DCED7D5-C0BF-0D40-B1A0-DFE2B330F0D5}" type="slidenum">
              <a:rPr lang="en-US"/>
              <a:pPr>
                <a:defRPr/>
              </a:pPr>
              <a:t>‹#›</a:t>
            </a:fld>
            <a:endParaRPr lang="en-US"/>
          </a:p>
        </p:txBody>
      </p:sp>
    </p:spTree>
    <p:extLst>
      <p:ext uri="{BB962C8B-B14F-4D97-AF65-F5344CB8AC3E}">
        <p14:creationId xmlns:p14="http://schemas.microsoft.com/office/powerpoint/2010/main" val="4027552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7AC07B0-A38C-EC42-94A2-2553963BC213}" type="slidenum">
              <a:rPr lang="en-US"/>
              <a:pPr>
                <a:defRPr/>
              </a:pPr>
              <a:t>‹#›</a:t>
            </a:fld>
            <a:endParaRPr lang="en-US"/>
          </a:p>
        </p:txBody>
      </p:sp>
    </p:spTree>
    <p:extLst>
      <p:ext uri="{BB962C8B-B14F-4D97-AF65-F5344CB8AC3E}">
        <p14:creationId xmlns:p14="http://schemas.microsoft.com/office/powerpoint/2010/main" val="3005095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45501CCD-F654-6B45-A765-32E523E164EE}" type="slidenum">
              <a:rPr lang="en-US"/>
              <a:pPr>
                <a:defRPr/>
              </a:pPr>
              <a:t>‹#›</a:t>
            </a:fld>
            <a:endParaRPr lang="en-US"/>
          </a:p>
        </p:txBody>
      </p:sp>
    </p:spTree>
    <p:extLst>
      <p:ext uri="{BB962C8B-B14F-4D97-AF65-F5344CB8AC3E}">
        <p14:creationId xmlns:p14="http://schemas.microsoft.com/office/powerpoint/2010/main" val="1340786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BABFF9C-F9D2-0643-BE45-87A3962F0CBD}" type="slidenum">
              <a:rPr lang="en-US"/>
              <a:pPr>
                <a:defRPr/>
              </a:pPr>
              <a:t>‹#›</a:t>
            </a:fld>
            <a:endParaRPr lang="en-US"/>
          </a:p>
        </p:txBody>
      </p:sp>
    </p:spTree>
    <p:extLst>
      <p:ext uri="{BB962C8B-B14F-4D97-AF65-F5344CB8AC3E}">
        <p14:creationId xmlns:p14="http://schemas.microsoft.com/office/powerpoint/2010/main" val="102010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163FF20-7E42-5249-8B56-CB78F848F3BA}" type="slidenum">
              <a:rPr lang="en-US"/>
              <a:pPr>
                <a:defRPr/>
              </a:pPr>
              <a:t>‹#›</a:t>
            </a:fld>
            <a:endParaRPr lang="en-US"/>
          </a:p>
        </p:txBody>
      </p:sp>
    </p:spTree>
    <p:extLst>
      <p:ext uri="{BB962C8B-B14F-4D97-AF65-F5344CB8AC3E}">
        <p14:creationId xmlns:p14="http://schemas.microsoft.com/office/powerpoint/2010/main" val="2323157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GB"/>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GB"/>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6C13CEC1-9F2C-D54E-93B1-C38574052F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creativecommons.org/licenses/by-nc/4.0/" TargetMode="Externa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94EAA-AA58-BF40-B20E-9C0E0F575262}"/>
              </a:ext>
            </a:extLst>
          </p:cNvPr>
          <p:cNvSpPr>
            <a:spLocks noGrp="1"/>
          </p:cNvSpPr>
          <p:nvPr>
            <p:ph type="title"/>
          </p:nvPr>
        </p:nvSpPr>
        <p:spPr>
          <a:xfrm>
            <a:off x="236109" y="886168"/>
            <a:ext cx="8587301" cy="2421556"/>
          </a:xfrm>
        </p:spPr>
        <p:txBody>
          <a:bodyPr>
            <a:normAutofit fontScale="90000"/>
          </a:bodyPr>
          <a:lstStyle/>
          <a:p>
            <a:pPr algn="l"/>
            <a:r>
              <a:rPr lang="en-GB" sz="8000">
                <a:latin typeface="Calibri Light" panose="020F0302020204030204" pitchFamily="34" charset="0"/>
                <a:cs typeface="Calibri Light" panose="020F0302020204030204" pitchFamily="34" charset="0"/>
              </a:rPr>
              <a:t>Steels: bainite</a:t>
            </a:r>
            <a:br>
              <a:rPr lang="en-GB" sz="8000">
                <a:latin typeface="Calibri Light" panose="020F0302020204030204" pitchFamily="34" charset="0"/>
                <a:cs typeface="Calibri Light" panose="020F0302020204030204" pitchFamily="34" charset="0"/>
              </a:rPr>
            </a:br>
            <a:r>
              <a:rPr lang="en-GB" sz="5300">
                <a:latin typeface="Calibri Light" panose="020F0302020204030204" pitchFamily="34" charset="0"/>
                <a:cs typeface="Calibri Light" panose="020F0302020204030204" pitchFamily="34" charset="0"/>
              </a:rPr>
              <a:t>... the connection between theory and manufacture</a:t>
            </a:r>
            <a:br>
              <a:rPr lang="en-GB" sz="5300">
                <a:latin typeface="Calibri Light" panose="020F0302020204030204" pitchFamily="34" charset="0"/>
                <a:cs typeface="Calibri Light" panose="020F0302020204030204" pitchFamily="34" charset="0"/>
              </a:rPr>
            </a:br>
            <a:br>
              <a:rPr lang="en-GB" sz="8000">
                <a:latin typeface="Calibri Light" panose="020F0302020204030204" pitchFamily="34" charset="0"/>
                <a:cs typeface="Calibri Light" panose="020F0302020204030204" pitchFamily="34" charset="0"/>
              </a:rPr>
            </a:br>
            <a:r>
              <a:rPr lang="en-GB" sz="4000">
                <a:latin typeface="Calibri Light" panose="020F0302020204030204" pitchFamily="34" charset="0"/>
                <a:cs typeface="Calibri Light" panose="020F0302020204030204" pitchFamily="34" charset="0"/>
              </a:rPr>
              <a:t>Lecture 4</a:t>
            </a:r>
            <a:endParaRPr lang="en-US" sz="8000">
              <a:latin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F808F228-AA7D-C74F-AE48-CA5BE5394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94" y="5665875"/>
            <a:ext cx="2362200" cy="65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5" name="TextBox 4">
            <a:extLst>
              <a:ext uri="{FF2B5EF4-FFF2-40B4-BE49-F238E27FC236}">
                <a16:creationId xmlns:a16="http://schemas.microsoft.com/office/drawing/2014/main" id="{87EDD430-4BF1-2144-AD03-48C1DEE8B720}"/>
              </a:ext>
            </a:extLst>
          </p:cNvPr>
          <p:cNvSpPr txBox="1"/>
          <p:nvPr/>
        </p:nvSpPr>
        <p:spPr>
          <a:xfrm>
            <a:off x="2755556" y="3384332"/>
            <a:ext cx="6370718" cy="3108543"/>
          </a:xfrm>
          <a:prstGeom prst="rect">
            <a:avLst/>
          </a:prstGeom>
          <a:noFill/>
        </p:spPr>
        <p:txBody>
          <a:bodyPr wrap="none" rtlCol="0">
            <a:spAutoFit/>
          </a:bodyPr>
          <a:lstStyle/>
          <a:p>
            <a:r>
              <a:rPr lang="en-US" sz="2800" b="0">
                <a:latin typeface="Calibri Light" panose="020F0302020204030204" pitchFamily="34" charset="0"/>
                <a:cs typeface="Calibri Light" panose="020F0302020204030204" pitchFamily="34" charset="0"/>
              </a:rPr>
              <a:t>Harry Bhadeshia</a:t>
            </a:r>
          </a:p>
          <a:p>
            <a:endParaRPr lang="en-US" sz="2800" b="0">
              <a:latin typeface="Calibri Light" panose="020F0302020204030204" pitchFamily="34" charset="0"/>
              <a:cs typeface="Calibri Light" panose="020F0302020204030204" pitchFamily="34" charset="0"/>
            </a:endParaRPr>
          </a:p>
          <a:p>
            <a:r>
              <a:rPr lang="en-US" sz="2800" b="0">
                <a:latin typeface="Calibri Light" panose="020F0302020204030204" pitchFamily="34" charset="0"/>
                <a:cs typeface="Calibri Light" panose="020F0302020204030204" pitchFamily="34" charset="0"/>
              </a:rPr>
              <a:t>Professor of Metallurgy</a:t>
            </a:r>
          </a:p>
          <a:p>
            <a:r>
              <a:rPr lang="en-US" sz="2800" b="0">
                <a:latin typeface="Calibri Light" panose="020F0302020204030204" pitchFamily="34" charset="0"/>
                <a:cs typeface="Calibri Light" panose="020F0302020204030204" pitchFamily="34" charset="0"/>
              </a:rPr>
              <a:t>Queen Mary University of London</a:t>
            </a:r>
          </a:p>
          <a:p>
            <a:endParaRPr lang="en-US" sz="2800" b="0">
              <a:latin typeface="Calibri Light" panose="020F0302020204030204" pitchFamily="34" charset="0"/>
              <a:cs typeface="Calibri Light" panose="020F0302020204030204" pitchFamily="34" charset="0"/>
            </a:endParaRPr>
          </a:p>
          <a:p>
            <a:r>
              <a:rPr lang="en-US" sz="2800" b="0">
                <a:latin typeface="Calibri Light" panose="020F0302020204030204" pitchFamily="34" charset="0"/>
                <a:cs typeface="Calibri Light" panose="020F0302020204030204" pitchFamily="34" charset="0"/>
              </a:rPr>
              <a:t>Emeritus Tata Steel Professor of Metallurgy</a:t>
            </a:r>
          </a:p>
          <a:p>
            <a:r>
              <a:rPr lang="en-US" sz="2800" b="0">
                <a:latin typeface="Calibri Light" panose="020F0302020204030204" pitchFamily="34" charset="0"/>
                <a:cs typeface="Calibri Light" panose="020F0302020204030204" pitchFamily="34" charset="0"/>
              </a:rPr>
              <a:t>University of Cambridge</a:t>
            </a:r>
          </a:p>
        </p:txBody>
      </p:sp>
      <p:pic>
        <p:nvPicPr>
          <p:cNvPr id="9" name="Picture 8">
            <a:extLst>
              <a:ext uri="{FF2B5EF4-FFF2-40B4-BE49-F238E27FC236}">
                <a16:creationId xmlns:a16="http://schemas.microsoft.com/office/drawing/2014/main" id="{B18DCF5E-9E88-1B43-8296-866894FB9864}"/>
              </a:ext>
            </a:extLst>
          </p:cNvPr>
          <p:cNvPicPr>
            <a:picLocks noChangeAspect="1"/>
          </p:cNvPicPr>
          <p:nvPr/>
        </p:nvPicPr>
        <p:blipFill>
          <a:blip r:embed="rId3"/>
          <a:stretch>
            <a:fillRect/>
          </a:stretch>
        </p:blipFill>
        <p:spPr>
          <a:xfrm>
            <a:off x="236109" y="4454439"/>
            <a:ext cx="2299085" cy="654050"/>
          </a:xfrm>
          <a:prstGeom prst="rect">
            <a:avLst/>
          </a:prstGeom>
        </p:spPr>
      </p:pic>
      <p:sp>
        <p:nvSpPr>
          <p:cNvPr id="19" name="Title 1">
            <a:extLst>
              <a:ext uri="{FF2B5EF4-FFF2-40B4-BE49-F238E27FC236}">
                <a16:creationId xmlns:a16="http://schemas.microsoft.com/office/drawing/2014/main" id="{ADD3A0E1-9F17-1C42-8656-F8925174598D}"/>
              </a:ext>
            </a:extLst>
          </p:cNvPr>
          <p:cNvSpPr txBox="1">
            <a:spLocks/>
          </p:cNvSpPr>
          <p:nvPr/>
        </p:nvSpPr>
        <p:spPr>
          <a:xfrm>
            <a:off x="8722767" y="2957980"/>
            <a:ext cx="30816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0">
                <a:latin typeface="Calibri Light" panose="020F0302020204030204" pitchFamily="34" charset="0"/>
                <a:cs typeface="Calibri Light" panose="020F0302020204030204" pitchFamily="34" charset="0"/>
              </a:rPr>
              <a:t>Fabio Miani</a:t>
            </a:r>
            <a:endParaRPr lang="en-US" b="0">
              <a:latin typeface="Calibri Light" panose="020F0302020204030204" pitchFamily="34" charset="0"/>
              <a:cs typeface="Calibri Light" panose="020F0302020204030204" pitchFamily="34" charset="0"/>
            </a:endParaRPr>
          </a:p>
        </p:txBody>
      </p:sp>
      <p:pic>
        <p:nvPicPr>
          <p:cNvPr id="7" name="Picture 6">
            <a:extLst>
              <a:ext uri="{FF2B5EF4-FFF2-40B4-BE49-F238E27FC236}">
                <a16:creationId xmlns:a16="http://schemas.microsoft.com/office/drawing/2014/main" id="{E3243E98-93D6-AA44-BE3D-1205A751DE30}"/>
              </a:ext>
            </a:extLst>
          </p:cNvPr>
          <p:cNvPicPr>
            <a:picLocks noChangeAspect="1"/>
          </p:cNvPicPr>
          <p:nvPr/>
        </p:nvPicPr>
        <p:blipFill>
          <a:blip r:embed="rId4"/>
          <a:stretch>
            <a:fillRect/>
          </a:stretch>
        </p:blipFill>
        <p:spPr>
          <a:xfrm>
            <a:off x="8541351" y="3857986"/>
            <a:ext cx="3081674" cy="1192906"/>
          </a:xfrm>
          <a:prstGeom prst="rect">
            <a:avLst/>
          </a:prstGeom>
        </p:spPr>
      </p:pic>
      <p:sp>
        <p:nvSpPr>
          <p:cNvPr id="8" name="TextBox 7">
            <a:extLst>
              <a:ext uri="{FF2B5EF4-FFF2-40B4-BE49-F238E27FC236}">
                <a16:creationId xmlns:a16="http://schemas.microsoft.com/office/drawing/2014/main" id="{16C2F61B-532B-BB4F-9117-A01BE97A9FE6}"/>
              </a:ext>
            </a:extLst>
          </p:cNvPr>
          <p:cNvSpPr txBox="1"/>
          <p:nvPr/>
        </p:nvSpPr>
        <p:spPr>
          <a:xfrm>
            <a:off x="10992544" y="6262042"/>
            <a:ext cx="800219" cy="461665"/>
          </a:xfrm>
          <a:prstGeom prst="rect">
            <a:avLst/>
          </a:prstGeom>
          <a:noFill/>
        </p:spPr>
        <p:txBody>
          <a:bodyPr wrap="none" rtlCol="0">
            <a:spAutoFit/>
          </a:bodyPr>
          <a:lstStyle/>
          <a:p>
            <a:r>
              <a:rPr lang="en-US" b="0">
                <a:latin typeface="Calibri Light" panose="020F0302020204030204" pitchFamily="34" charset="0"/>
                <a:cs typeface="Calibri Light" panose="020F0302020204030204" pitchFamily="34" charset="0"/>
              </a:rPr>
              <a:t>2022</a:t>
            </a:r>
          </a:p>
        </p:txBody>
      </p:sp>
    </p:spTree>
    <p:extLst>
      <p:ext uri="{BB962C8B-B14F-4D97-AF65-F5344CB8AC3E}">
        <p14:creationId xmlns:p14="http://schemas.microsoft.com/office/powerpoint/2010/main" val="2272129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48595" y="332656"/>
            <a:ext cx="7403589" cy="830997"/>
          </a:xfrm>
          <a:prstGeom prst="rect">
            <a:avLst/>
          </a:prstGeom>
          <a:noFill/>
        </p:spPr>
        <p:txBody>
          <a:bodyPr wrap="none" rtlCol="0">
            <a:spAutoFit/>
          </a:bodyPr>
          <a:lstStyle/>
          <a:p>
            <a:r>
              <a:rPr lang="en-US" sz="4800" dirty="0">
                <a:latin typeface="Arial"/>
                <a:cs typeface="Arial"/>
              </a:rPr>
              <a:t>Simple, carbide-free alloys</a:t>
            </a:r>
          </a:p>
        </p:txBody>
      </p:sp>
      <p:sp>
        <p:nvSpPr>
          <p:cNvPr id="4" name="TextBox 3"/>
          <p:cNvSpPr txBox="1"/>
          <p:nvPr/>
        </p:nvSpPr>
        <p:spPr>
          <a:xfrm>
            <a:off x="2783632" y="2492897"/>
            <a:ext cx="6239208" cy="830997"/>
          </a:xfrm>
          <a:prstGeom prst="rect">
            <a:avLst/>
          </a:prstGeom>
          <a:noFill/>
        </p:spPr>
        <p:txBody>
          <a:bodyPr wrap="none" rtlCol="0">
            <a:spAutoFit/>
          </a:bodyPr>
          <a:lstStyle/>
          <a:p>
            <a:r>
              <a:rPr lang="en-US" sz="4800" dirty="0">
                <a:latin typeface="Arial"/>
                <a:cs typeface="Arial"/>
              </a:rPr>
              <a:t>Fe-0.4C-3Mn-2Si </a:t>
            </a:r>
            <a:r>
              <a:rPr lang="en-US" sz="4800" dirty="0" err="1">
                <a:latin typeface="Arial"/>
                <a:cs typeface="Arial"/>
              </a:rPr>
              <a:t>wt</a:t>
            </a:r>
            <a:r>
              <a:rPr lang="en-US" sz="4800" dirty="0">
                <a:latin typeface="Arial"/>
                <a:cs typeface="Arial"/>
              </a:rPr>
              <a:t>%</a:t>
            </a:r>
          </a:p>
        </p:txBody>
      </p:sp>
      <p:sp>
        <p:nvSpPr>
          <p:cNvPr id="5" name="TextBox 4"/>
          <p:cNvSpPr txBox="1"/>
          <p:nvPr/>
        </p:nvSpPr>
        <p:spPr>
          <a:xfrm>
            <a:off x="7536160" y="4221089"/>
            <a:ext cx="2186190" cy="1200329"/>
          </a:xfrm>
          <a:prstGeom prst="rect">
            <a:avLst/>
          </a:prstGeom>
          <a:noFill/>
        </p:spPr>
        <p:txBody>
          <a:bodyPr wrap="none" rtlCol="0">
            <a:spAutoFit/>
          </a:bodyPr>
          <a:lstStyle/>
          <a:p>
            <a:r>
              <a:rPr lang="en-US" sz="3600" dirty="0">
                <a:latin typeface="Arial"/>
                <a:cs typeface="Arial"/>
              </a:rPr>
              <a:t>suppress </a:t>
            </a:r>
          </a:p>
          <a:p>
            <a:r>
              <a:rPr lang="en-US" sz="3600" dirty="0">
                <a:latin typeface="Arial"/>
                <a:cs typeface="Arial"/>
              </a:rPr>
              <a:t>cementite</a:t>
            </a:r>
          </a:p>
        </p:txBody>
      </p:sp>
      <p:sp>
        <p:nvSpPr>
          <p:cNvPr id="6" name="TextBox 5"/>
          <p:cNvSpPr txBox="1"/>
          <p:nvPr/>
        </p:nvSpPr>
        <p:spPr>
          <a:xfrm>
            <a:off x="3143673" y="4293097"/>
            <a:ext cx="2802495" cy="646331"/>
          </a:xfrm>
          <a:prstGeom prst="rect">
            <a:avLst/>
          </a:prstGeom>
          <a:noFill/>
        </p:spPr>
        <p:txBody>
          <a:bodyPr wrap="none" rtlCol="0">
            <a:spAutoFit/>
          </a:bodyPr>
          <a:lstStyle/>
          <a:p>
            <a:r>
              <a:rPr lang="en-US" sz="3600" dirty="0">
                <a:latin typeface="Arial"/>
                <a:cs typeface="Arial"/>
              </a:rPr>
              <a:t>hardenability</a:t>
            </a:r>
          </a:p>
        </p:txBody>
      </p:sp>
      <p:cxnSp>
        <p:nvCxnSpPr>
          <p:cNvPr id="8" name="Straight Arrow Connector 7"/>
          <p:cNvCxnSpPr>
            <a:endCxn id="4" idx="2"/>
          </p:cNvCxnSpPr>
          <p:nvPr/>
        </p:nvCxnSpPr>
        <p:spPr bwMode="auto">
          <a:xfrm flipV="1">
            <a:off x="4727848" y="3323894"/>
            <a:ext cx="1175388" cy="96920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flipH="1" flipV="1">
            <a:off x="7320136" y="3212976"/>
            <a:ext cx="864096" cy="10081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3640"/>
          <a:stretch/>
        </p:blipFill>
        <p:spPr bwMode="auto">
          <a:xfrm>
            <a:off x="407368" y="355600"/>
            <a:ext cx="8712200" cy="638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1266" name="Text Box 2"/>
          <p:cNvSpPr txBox="1">
            <a:spLocks noChangeArrowheads="1"/>
          </p:cNvSpPr>
          <p:nvPr/>
        </p:nvSpPr>
        <p:spPr bwMode="auto">
          <a:xfrm>
            <a:off x="7457457" y="6197600"/>
            <a:ext cx="312737" cy="30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algn="ctr" eaLnBrk="1" hangingPunct="1"/>
            <a:fld id="{4ED2E263-87AB-EA49-8C92-04D408AE1A62}" type="slidenum">
              <a:rPr lang="en-US" sz="1400">
                <a:solidFill>
                  <a:schemeClr val="tx1"/>
                </a:solidFill>
                <a:cs typeface="ＭＳ Ｐゴシック" charset="0"/>
              </a:rPr>
              <a:pPr algn="ctr" eaLnBrk="1" hangingPunct="1"/>
              <a:t>11</a:t>
            </a:fld>
            <a:endParaRPr lang="en-US" sz="1400">
              <a:solidFill>
                <a:schemeClr val="tx1"/>
              </a:solidFill>
              <a:cs typeface="ＭＳ Ｐゴシック" charset="0"/>
            </a:endParaRPr>
          </a:p>
        </p:txBody>
      </p:sp>
    </p:spTree>
    <p:extLst>
      <p:ext uri="{BB962C8B-B14F-4D97-AF65-F5344CB8AC3E}">
        <p14:creationId xmlns:p14="http://schemas.microsoft.com/office/powerpoint/2010/main" val="2527521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911424" y="188913"/>
            <a:ext cx="3382962" cy="6477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3600">
                <a:latin typeface="Arial" charset="0"/>
                <a:cs typeface="Arial" charset="0"/>
              </a:rPr>
              <a:t>Fine structure</a:t>
            </a:r>
          </a:p>
        </p:txBody>
      </p:sp>
      <p:sp>
        <p:nvSpPr>
          <p:cNvPr id="3" name="TextBox 2"/>
          <p:cNvSpPr txBox="1">
            <a:spLocks noChangeArrowheads="1"/>
          </p:cNvSpPr>
          <p:nvPr/>
        </p:nvSpPr>
        <p:spPr bwMode="auto">
          <a:xfrm>
            <a:off x="1559125" y="1052514"/>
            <a:ext cx="6480175" cy="2308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3600">
                <a:latin typeface="Arial" charset="0"/>
                <a:cs typeface="Arial" charset="0"/>
              </a:rPr>
              <a:t>Retained austenite:</a:t>
            </a:r>
          </a:p>
          <a:p>
            <a:r>
              <a:rPr lang="en-US" sz="3600">
                <a:latin typeface="Arial" charset="0"/>
                <a:cs typeface="Arial" charset="0"/>
              </a:rPr>
              <a:t>	TRIP effect</a:t>
            </a:r>
          </a:p>
          <a:p>
            <a:r>
              <a:rPr lang="en-US" sz="3600">
                <a:latin typeface="Arial" charset="0"/>
                <a:cs typeface="Arial" charset="0"/>
              </a:rPr>
              <a:t>	no ductile-brittle transition</a:t>
            </a:r>
          </a:p>
          <a:p>
            <a:r>
              <a:rPr lang="en-US" sz="3600">
                <a:latin typeface="Arial" charset="0"/>
                <a:cs typeface="Arial" charset="0"/>
              </a:rPr>
              <a:t>	barrier to hydrogen</a:t>
            </a:r>
          </a:p>
        </p:txBody>
      </p:sp>
      <p:sp>
        <p:nvSpPr>
          <p:cNvPr id="4" name="TextBox 3"/>
          <p:cNvSpPr txBox="1">
            <a:spLocks noChangeArrowheads="1"/>
          </p:cNvSpPr>
          <p:nvPr/>
        </p:nvSpPr>
        <p:spPr bwMode="auto">
          <a:xfrm>
            <a:off x="2206824" y="3789363"/>
            <a:ext cx="5905500" cy="6461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3600">
                <a:latin typeface="Arial" charset="0"/>
                <a:cs typeface="Arial" charset="0"/>
              </a:rPr>
              <a:t>No cementite</a:t>
            </a:r>
          </a:p>
        </p:txBody>
      </p:sp>
      <p:sp>
        <p:nvSpPr>
          <p:cNvPr id="5" name="TextBox 4"/>
          <p:cNvSpPr txBox="1">
            <a:spLocks noChangeArrowheads="1"/>
          </p:cNvSpPr>
          <p:nvPr/>
        </p:nvSpPr>
        <p:spPr bwMode="auto">
          <a:xfrm>
            <a:off x="1270199" y="4868863"/>
            <a:ext cx="7416800" cy="6461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3600">
                <a:latin typeface="Arial" charset="0"/>
                <a:cs typeface="Arial" charset="0"/>
              </a:rPr>
              <a:t>Small concentration of C in ferrite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Text Box 6"/>
          <p:cNvSpPr txBox="1">
            <a:spLocks noChangeArrowheads="1"/>
          </p:cNvSpPr>
          <p:nvPr/>
        </p:nvSpPr>
        <p:spPr bwMode="auto">
          <a:xfrm rot="5400000">
            <a:off x="7391597" y="2781475"/>
            <a:ext cx="4597412"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4000" dirty="0">
                <a:latin typeface="Calibri Light" panose="020F0302020204030204" pitchFamily="34" charset="0"/>
                <a:cs typeface="Calibri Light" panose="020F0302020204030204" pitchFamily="34" charset="0"/>
              </a:rPr>
              <a:t>Very poor toughness!</a:t>
            </a:r>
          </a:p>
        </p:txBody>
      </p:sp>
      <p:pic>
        <p:nvPicPr>
          <p:cNvPr id="6" name="Graphic 5">
            <a:extLst>
              <a:ext uri="{FF2B5EF4-FFF2-40B4-BE49-F238E27FC236}">
                <a16:creationId xmlns:a16="http://schemas.microsoft.com/office/drawing/2014/main" id="{337AC127-FDC7-1C46-8E05-8A864E77B24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311" t="34250" r="29198" b="34250"/>
          <a:stretch/>
        </p:blipFill>
        <p:spPr>
          <a:xfrm>
            <a:off x="479376" y="476672"/>
            <a:ext cx="7560840" cy="6300697"/>
          </a:xfrm>
          <a:prstGeom prst="rect">
            <a:avLst/>
          </a:prstGeom>
        </p:spPr>
      </p:pic>
      <p:pic>
        <p:nvPicPr>
          <p:cNvPr id="8" name="Picture 7">
            <a:extLst>
              <a:ext uri="{FF2B5EF4-FFF2-40B4-BE49-F238E27FC236}">
                <a16:creationId xmlns:a16="http://schemas.microsoft.com/office/drawing/2014/main" id="{133EB35E-31A3-B342-BCC4-345B7E361947}"/>
              </a:ext>
            </a:extLst>
          </p:cNvPr>
          <p:cNvPicPr>
            <a:picLocks noChangeAspect="1"/>
          </p:cNvPicPr>
          <p:nvPr/>
        </p:nvPicPr>
        <p:blipFill>
          <a:blip r:embed="rId5"/>
          <a:stretch>
            <a:fillRect/>
          </a:stretch>
        </p:blipFill>
        <p:spPr>
          <a:xfrm>
            <a:off x="335359" y="538267"/>
            <a:ext cx="269099" cy="6239101"/>
          </a:xfrm>
          <a:prstGeom prst="rect">
            <a:avLst/>
          </a:prstGeom>
        </p:spPr>
      </p:pic>
    </p:spTree>
    <p:extLst>
      <p:ext uri="{BB962C8B-B14F-4D97-AF65-F5344CB8AC3E}">
        <p14:creationId xmlns:p14="http://schemas.microsoft.com/office/powerpoint/2010/main" val="135458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F90AA-4DDC-DB4E-B416-EEB76559B813}"/>
              </a:ext>
            </a:extLst>
          </p:cNvPr>
          <p:cNvPicPr>
            <a:picLocks noChangeAspect="1"/>
          </p:cNvPicPr>
          <p:nvPr/>
        </p:nvPicPr>
        <p:blipFill>
          <a:blip r:embed="rId2"/>
          <a:stretch>
            <a:fillRect/>
          </a:stretch>
        </p:blipFill>
        <p:spPr>
          <a:xfrm>
            <a:off x="479376" y="188640"/>
            <a:ext cx="6336704" cy="6560024"/>
          </a:xfrm>
          <a:prstGeom prst="rect">
            <a:avLst/>
          </a:prstGeom>
        </p:spPr>
      </p:pic>
    </p:spTree>
    <p:extLst>
      <p:ext uri="{BB962C8B-B14F-4D97-AF65-F5344CB8AC3E}">
        <p14:creationId xmlns:p14="http://schemas.microsoft.com/office/powerpoint/2010/main" val="902966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F2B18CB-7E45-E246-BFA1-1F120F7EAE5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396" t="2750" r="14339" b="60500"/>
          <a:stretch/>
        </p:blipFill>
        <p:spPr>
          <a:xfrm>
            <a:off x="551384" y="476672"/>
            <a:ext cx="9073008" cy="61068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991544" y="332657"/>
            <a:ext cx="5362494" cy="923330"/>
          </a:xfrm>
          <a:prstGeom prst="rect">
            <a:avLst/>
          </a:prstGeom>
          <a:noFill/>
        </p:spPr>
        <p:txBody>
          <a:bodyPr wrap="none" rtlCol="0">
            <a:spAutoFit/>
          </a:bodyPr>
          <a:lstStyle/>
          <a:p>
            <a:r>
              <a:rPr lang="en-US" sz="5400" dirty="0">
                <a:latin typeface="Calibri Light" panose="020F0302020204030204" pitchFamily="34" charset="0"/>
                <a:cs typeface="Calibri Light" panose="020F0302020204030204" pitchFamily="34" charset="0"/>
              </a:rPr>
              <a:t>Carbide-free alloys</a:t>
            </a:r>
          </a:p>
        </p:txBody>
      </p:sp>
      <p:sp>
        <p:nvSpPr>
          <p:cNvPr id="3" name="TextBox 2"/>
          <p:cNvSpPr txBox="1"/>
          <p:nvPr/>
        </p:nvSpPr>
        <p:spPr>
          <a:xfrm>
            <a:off x="2440088" y="1810173"/>
            <a:ext cx="6179384" cy="4845622"/>
          </a:xfrm>
          <a:prstGeom prst="rect">
            <a:avLst/>
          </a:prstGeom>
          <a:noFill/>
        </p:spPr>
        <p:txBody>
          <a:bodyPr wrap="none" rtlCol="0">
            <a:spAutoFit/>
          </a:bodyPr>
          <a:lstStyle/>
          <a:p>
            <a:pPr marL="342900" indent="-342900">
              <a:lnSpc>
                <a:spcPct val="200000"/>
              </a:lnSpc>
              <a:buFont typeface="Arial"/>
              <a:buChar char="•"/>
            </a:pPr>
            <a:r>
              <a:rPr lang="en-US" sz="5400" dirty="0">
                <a:latin typeface="Calibri Light" panose="020F0302020204030204" pitchFamily="34" charset="0"/>
                <a:cs typeface="Calibri Light" panose="020F0302020204030204" pitchFamily="34" charset="0"/>
              </a:rPr>
              <a:t>Fe-0.4C-3Mn-2Si</a:t>
            </a:r>
          </a:p>
          <a:p>
            <a:pPr marL="342900" indent="-342900">
              <a:lnSpc>
                <a:spcPct val="200000"/>
              </a:lnSpc>
              <a:buFont typeface="Arial"/>
              <a:buChar char="•"/>
            </a:pPr>
            <a:r>
              <a:rPr lang="en-US" sz="5400" dirty="0">
                <a:latin typeface="Calibri Light" panose="020F0302020204030204" pitchFamily="34" charset="0"/>
                <a:cs typeface="Calibri Light" panose="020F0302020204030204" pitchFamily="34" charset="0"/>
              </a:rPr>
              <a:t>Fe-</a:t>
            </a:r>
            <a:r>
              <a:rPr lang="en-US" sz="5400" dirty="0">
                <a:solidFill>
                  <a:srgbClr val="FF0000"/>
                </a:solidFill>
                <a:latin typeface="Calibri Light" panose="020F0302020204030204" pitchFamily="34" charset="0"/>
                <a:cs typeface="Calibri Light" panose="020F0302020204030204" pitchFamily="34" charset="0"/>
              </a:rPr>
              <a:t>0.2C</a:t>
            </a:r>
            <a:r>
              <a:rPr lang="en-US" sz="5400" dirty="0">
                <a:latin typeface="Calibri Light" panose="020F0302020204030204" pitchFamily="34" charset="0"/>
                <a:cs typeface="Calibri Light" panose="020F0302020204030204" pitchFamily="34" charset="0"/>
              </a:rPr>
              <a:t>-3Mn-2Si</a:t>
            </a:r>
          </a:p>
          <a:p>
            <a:pPr marL="342900" indent="-342900">
              <a:lnSpc>
                <a:spcPct val="200000"/>
              </a:lnSpc>
              <a:buFont typeface="Arial"/>
              <a:buChar char="•"/>
            </a:pPr>
            <a:r>
              <a:rPr lang="en-US" sz="5400" dirty="0">
                <a:latin typeface="Calibri Light" panose="020F0302020204030204" pitchFamily="34" charset="0"/>
                <a:cs typeface="Calibri Light" panose="020F0302020204030204" pitchFamily="34" charset="0"/>
              </a:rPr>
              <a:t>Fe-0.4C-</a:t>
            </a:r>
            <a:r>
              <a:rPr lang="en-US" sz="5400" dirty="0">
                <a:solidFill>
                  <a:srgbClr val="FF0000"/>
                </a:solidFill>
                <a:latin typeface="Calibri Light" panose="020F0302020204030204" pitchFamily="34" charset="0"/>
                <a:cs typeface="Calibri Light" panose="020F0302020204030204" pitchFamily="34" charset="0"/>
              </a:rPr>
              <a:t>4Ni</a:t>
            </a:r>
            <a:r>
              <a:rPr lang="en-US" sz="5400" dirty="0">
                <a:latin typeface="Calibri Light" panose="020F0302020204030204" pitchFamily="34" charset="0"/>
                <a:cs typeface="Calibri Light" panose="020F0302020204030204" pitchFamily="34" charset="0"/>
              </a:rPr>
              <a:t>-2Si </a:t>
            </a:r>
            <a:r>
              <a:rPr lang="en-US" sz="5400" dirty="0" err="1">
                <a:latin typeface="Calibri Light" panose="020F0302020204030204" pitchFamily="34" charset="0"/>
                <a:cs typeface="Calibri Light" panose="020F0302020204030204" pitchFamily="34" charset="0"/>
              </a:rPr>
              <a:t>wt</a:t>
            </a:r>
            <a:r>
              <a:rPr lang="en-US" sz="5400" dirty="0">
                <a:latin typeface="Calibri Light" panose="020F0302020204030204" pitchFamily="34" charset="0"/>
                <a:cs typeface="Calibri Light" panose="020F03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7408" y="466102"/>
            <a:ext cx="6762528" cy="5871454"/>
          </a:xfrm>
          <a:prstGeom prst="rect">
            <a:avLst/>
          </a:prstGeom>
        </p:spPr>
      </p:pic>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976" y="1436943"/>
            <a:ext cx="2915816" cy="6191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3" y="-16302"/>
            <a:ext cx="6410006" cy="6862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 name="Straight Arrow Connector 3"/>
          <p:cNvCxnSpPr/>
          <p:nvPr/>
        </p:nvCxnSpPr>
        <p:spPr bwMode="auto">
          <a:xfrm flipV="1">
            <a:off x="7320135" y="2480758"/>
            <a:ext cx="864096" cy="24774"/>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5" name="TextBox 4"/>
          <p:cNvSpPr txBox="1"/>
          <p:nvPr/>
        </p:nvSpPr>
        <p:spPr>
          <a:xfrm>
            <a:off x="6960096" y="2552767"/>
            <a:ext cx="1599867" cy="646331"/>
          </a:xfrm>
          <a:prstGeom prst="rect">
            <a:avLst/>
          </a:prstGeom>
          <a:noFill/>
        </p:spPr>
        <p:txBody>
          <a:bodyPr wrap="none" rtlCol="0">
            <a:spAutoFit/>
          </a:bodyPr>
          <a:lstStyle/>
          <a:p>
            <a:r>
              <a:rPr lang="en-US" sz="3600" dirty="0">
                <a:latin typeface="Arial"/>
                <a:cs typeface="Arial"/>
              </a:rPr>
              <a:t>0.5 </a:t>
            </a:r>
            <a:r>
              <a:rPr lang="en-US" sz="3600" dirty="0" err="1">
                <a:latin typeface="Arial"/>
                <a:cs typeface="Arial"/>
              </a:rPr>
              <a:t>μm</a:t>
            </a:r>
            <a:endParaRPr lang="en-US" sz="3600" dirty="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DB6693-8637-3345-8384-29A8828372F0}"/>
              </a:ext>
            </a:extLst>
          </p:cNvPr>
          <p:cNvSpPr txBox="1"/>
          <p:nvPr/>
        </p:nvSpPr>
        <p:spPr>
          <a:xfrm>
            <a:off x="8616280" y="1988840"/>
            <a:ext cx="2981907" cy="2766911"/>
          </a:xfrm>
          <a:prstGeom prst="rect">
            <a:avLst/>
          </a:prstGeom>
          <a:noFill/>
        </p:spPr>
        <p:txBody>
          <a:bodyPr wrap="none" rtlCol="0">
            <a:spAutoFit/>
          </a:bodyPr>
          <a:lstStyle/>
          <a:p>
            <a:pPr>
              <a:lnSpc>
                <a:spcPct val="150000"/>
              </a:lnSpc>
            </a:pPr>
            <a:r>
              <a:rPr lang="en-US" sz="4000">
                <a:latin typeface="Calibri Light" panose="020F0302020204030204" pitchFamily="34" charset="0"/>
                <a:cs typeface="Calibri Light" panose="020F0302020204030204" pitchFamily="34" charset="0"/>
              </a:rPr>
              <a:t>0.4C-2Si-4Mn</a:t>
            </a:r>
          </a:p>
          <a:p>
            <a:pPr>
              <a:lnSpc>
                <a:spcPct val="150000"/>
              </a:lnSpc>
            </a:pPr>
            <a:r>
              <a:rPr lang="en-US" sz="4000">
                <a:solidFill>
                  <a:srgbClr val="00B0F0"/>
                </a:solidFill>
                <a:latin typeface="Calibri Light" panose="020F0302020204030204" pitchFamily="34" charset="0"/>
                <a:cs typeface="Calibri Light" panose="020F0302020204030204" pitchFamily="34" charset="0"/>
              </a:rPr>
              <a:t>0.2C-2Si-3Mn</a:t>
            </a:r>
          </a:p>
          <a:p>
            <a:pPr>
              <a:lnSpc>
                <a:spcPct val="150000"/>
              </a:lnSpc>
            </a:pPr>
            <a:r>
              <a:rPr lang="en-US" sz="4000">
                <a:solidFill>
                  <a:srgbClr val="FF0000"/>
                </a:solidFill>
                <a:latin typeface="Calibri Light" panose="020F0302020204030204" pitchFamily="34" charset="0"/>
                <a:cs typeface="Calibri Light" panose="020F0302020204030204" pitchFamily="34" charset="0"/>
              </a:rPr>
              <a:t>0.4C-2Si-4Ni</a:t>
            </a:r>
          </a:p>
        </p:txBody>
      </p:sp>
      <p:sp>
        <p:nvSpPr>
          <p:cNvPr id="4" name="TextBox 3">
            <a:extLst>
              <a:ext uri="{FF2B5EF4-FFF2-40B4-BE49-F238E27FC236}">
                <a16:creationId xmlns:a16="http://schemas.microsoft.com/office/drawing/2014/main" id="{B651E7B7-A5B6-164E-BD54-9C9125C73BC5}"/>
              </a:ext>
            </a:extLst>
          </p:cNvPr>
          <p:cNvSpPr txBox="1"/>
          <p:nvPr/>
        </p:nvSpPr>
        <p:spPr>
          <a:xfrm>
            <a:off x="9091749" y="483326"/>
            <a:ext cx="184731" cy="461665"/>
          </a:xfrm>
          <a:prstGeom prst="rect">
            <a:avLst/>
          </a:prstGeom>
          <a:noFill/>
        </p:spPr>
        <p:txBody>
          <a:bodyPr wrap="none" rtlCol="0">
            <a:spAutoFit/>
          </a:bodyPr>
          <a:lstStyle/>
          <a:p>
            <a:endParaRPr lang="en-US"/>
          </a:p>
        </p:txBody>
      </p:sp>
      <p:pic>
        <p:nvPicPr>
          <p:cNvPr id="8" name="Picture 7">
            <a:extLst>
              <a:ext uri="{FF2B5EF4-FFF2-40B4-BE49-F238E27FC236}">
                <a16:creationId xmlns:a16="http://schemas.microsoft.com/office/drawing/2014/main" id="{F16CA17A-AC5F-204B-B91A-D9C53238ECA0}"/>
              </a:ext>
            </a:extLst>
          </p:cNvPr>
          <p:cNvPicPr>
            <a:picLocks noChangeAspect="1"/>
          </p:cNvPicPr>
          <p:nvPr/>
        </p:nvPicPr>
        <p:blipFill>
          <a:blip r:embed="rId4"/>
          <a:stretch>
            <a:fillRect/>
          </a:stretch>
        </p:blipFill>
        <p:spPr>
          <a:xfrm>
            <a:off x="593813" y="406177"/>
            <a:ext cx="6695504" cy="6045646"/>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04"/>
          <p:cNvPicPr>
            <a:picLocks noChangeAspect="1" noChangeArrowheads="1"/>
          </p:cNvPicPr>
          <p:nvPr/>
        </p:nvPicPr>
        <p:blipFill>
          <a:blip r:embed="rId3">
            <a:extLst>
              <a:ext uri="{28A0092B-C50C-407E-A947-70E740481C1C}">
                <a14:useLocalDpi xmlns:a14="http://schemas.microsoft.com/office/drawing/2010/main" val="0"/>
              </a:ext>
            </a:extLst>
          </a:blip>
          <a:srcRect t="16226" b="507"/>
          <a:stretch>
            <a:fillRect/>
          </a:stretch>
        </p:blipFill>
        <p:spPr bwMode="auto">
          <a:xfrm>
            <a:off x="1343472" y="236537"/>
            <a:ext cx="5337175" cy="638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1554162"/>
            <a:ext cx="8382000" cy="374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3" name="Picture 5">
            <a:extLst>
              <a:ext uri="{FF2B5EF4-FFF2-40B4-BE49-F238E27FC236}">
                <a16:creationId xmlns:a16="http://schemas.microsoft.com/office/drawing/2014/main" id="{2ABA2147-CB76-9641-BD43-083C90C5E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99" y="260648"/>
            <a:ext cx="9177373" cy="6264696"/>
          </a:xfrm>
          <a:prstGeom prst="rect">
            <a:avLst/>
          </a:prstGeom>
          <a:noFill/>
          <a:extLst>
            <a:ext uri="{909E8E84-426E-40DD-AFC4-6F175D3DCCD1}">
              <a14:hiddenFill xmlns:a14="http://schemas.microsoft.com/office/drawing/2010/main">
                <a:solidFill>
                  <a:srgbClr val="FFFFFF"/>
                </a:solidFill>
              </a14:hiddenFill>
            </a:ext>
          </a:extLst>
        </p:spPr>
      </p:pic>
      <p:sp>
        <p:nvSpPr>
          <p:cNvPr id="114694" name="Rectangle 6">
            <a:extLst>
              <a:ext uri="{FF2B5EF4-FFF2-40B4-BE49-F238E27FC236}">
                <a16:creationId xmlns:a16="http://schemas.microsoft.com/office/drawing/2014/main" id="{047EC924-DB16-EE42-AA51-2FC4DDB8835A}"/>
              </a:ext>
            </a:extLst>
          </p:cNvPr>
          <p:cNvSpPr>
            <a:spLocks noChangeArrowheads="1"/>
          </p:cNvSpPr>
          <p:nvPr/>
        </p:nvSpPr>
        <p:spPr bwMode="auto">
          <a:xfrm>
            <a:off x="728557" y="1844824"/>
            <a:ext cx="3048000" cy="45720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extLst>
      <p:ext uri="{BB962C8B-B14F-4D97-AF65-F5344CB8AC3E}">
        <p14:creationId xmlns:p14="http://schemas.microsoft.com/office/powerpoint/2010/main" val="3403871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8BD19F-1495-4E45-94DF-65D240F57ED3}"/>
              </a:ext>
            </a:extLst>
          </p:cNvPr>
          <p:cNvPicPr>
            <a:picLocks noChangeAspect="1"/>
          </p:cNvPicPr>
          <p:nvPr/>
        </p:nvPicPr>
        <p:blipFill>
          <a:blip r:embed="rId3"/>
          <a:stretch>
            <a:fillRect/>
          </a:stretch>
        </p:blipFill>
        <p:spPr>
          <a:xfrm>
            <a:off x="911424" y="188640"/>
            <a:ext cx="5980236" cy="5980236"/>
          </a:xfrm>
          <a:prstGeom prst="rect">
            <a:avLst/>
          </a:prstGeom>
        </p:spPr>
      </p:pic>
      <p:sp>
        <p:nvSpPr>
          <p:cNvPr id="3" name="TextBox 2">
            <a:extLst>
              <a:ext uri="{FF2B5EF4-FFF2-40B4-BE49-F238E27FC236}">
                <a16:creationId xmlns:a16="http://schemas.microsoft.com/office/drawing/2014/main" id="{6BE0BDEA-831D-AE4A-9B9D-4814C676EE13}"/>
              </a:ext>
            </a:extLst>
          </p:cNvPr>
          <p:cNvSpPr txBox="1"/>
          <p:nvPr/>
        </p:nvSpPr>
        <p:spPr>
          <a:xfrm>
            <a:off x="6384032" y="5938043"/>
            <a:ext cx="4972772" cy="461665"/>
          </a:xfrm>
          <a:prstGeom prst="rect">
            <a:avLst/>
          </a:prstGeom>
          <a:noFill/>
        </p:spPr>
        <p:txBody>
          <a:bodyPr wrap="none" rtlCol="0">
            <a:spAutoFit/>
          </a:bodyPr>
          <a:lstStyle/>
          <a:p>
            <a:r>
              <a:rPr lang="en-US">
                <a:latin typeface="Calibri Light" panose="020F0302020204030204" pitchFamily="34" charset="0"/>
                <a:cs typeface="Calibri Light" panose="020F0302020204030204" pitchFamily="34" charset="0"/>
              </a:rPr>
              <a:t>Bain: alloying elements in steels (1939)</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836712"/>
            <a:ext cx="8110847" cy="5458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7" y="74423"/>
            <a:ext cx="2448272" cy="164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478067C-34C8-3D41-9B43-15DC9210B464}"/>
              </a:ext>
            </a:extLst>
          </p:cNvPr>
          <p:cNvPicPr>
            <a:picLocks noChangeAspect="1"/>
          </p:cNvPicPr>
          <p:nvPr/>
        </p:nvPicPr>
        <p:blipFill>
          <a:blip r:embed="rId4"/>
          <a:stretch>
            <a:fillRect/>
          </a:stretch>
        </p:blipFill>
        <p:spPr>
          <a:xfrm rot="16200000">
            <a:off x="1204541" y="0"/>
            <a:ext cx="6271767" cy="6858000"/>
          </a:xfrm>
          <a:prstGeom prst="rect">
            <a:avLst/>
          </a:prstGeom>
        </p:spPr>
      </p:pic>
      <p:sp>
        <p:nvSpPr>
          <p:cNvPr id="6" name="TextBox 5">
            <a:extLst>
              <a:ext uri="{FF2B5EF4-FFF2-40B4-BE49-F238E27FC236}">
                <a16:creationId xmlns:a16="http://schemas.microsoft.com/office/drawing/2014/main" id="{D94E1F27-50AA-0844-A5F5-CD62D5D3B4B7}"/>
              </a:ext>
            </a:extLst>
          </p:cNvPr>
          <p:cNvSpPr txBox="1"/>
          <p:nvPr/>
        </p:nvSpPr>
        <p:spPr>
          <a:xfrm>
            <a:off x="5087888" y="5433805"/>
            <a:ext cx="3974486" cy="830997"/>
          </a:xfrm>
          <a:prstGeom prst="rect">
            <a:avLst/>
          </a:prstGeom>
          <a:noFill/>
        </p:spPr>
        <p:txBody>
          <a:bodyPr wrap="none" rtlCol="0">
            <a:spAutoFit/>
          </a:bodyPr>
          <a:lstStyle/>
          <a:p>
            <a:r>
              <a:rPr lang="en-US">
                <a:latin typeface="Calibri Light" panose="020F0302020204030204" pitchFamily="34" charset="0"/>
                <a:cs typeface="Calibri Light" panose="020F0302020204030204" pitchFamily="34" charset="0"/>
              </a:rPr>
              <a:t>image courtesy of pngimg.com</a:t>
            </a:r>
          </a:p>
          <a:p>
            <a:r>
              <a:rPr lang="en-US">
                <a:latin typeface="Calibri Light" panose="020F0302020204030204" pitchFamily="34" charset="0"/>
                <a:cs typeface="Calibri Light" panose="020F0302020204030204" pitchFamily="34" charset="0"/>
              </a:rPr>
              <a:t>Creative Commons 4.0 BY-NC </a:t>
            </a:r>
          </a:p>
        </p:txBody>
      </p:sp>
      <p:sp>
        <p:nvSpPr>
          <p:cNvPr id="7" name="TextBox 6">
            <a:extLst>
              <a:ext uri="{FF2B5EF4-FFF2-40B4-BE49-F238E27FC236}">
                <a16:creationId xmlns:a16="http://schemas.microsoft.com/office/drawing/2014/main" id="{2F36B8D0-5A2E-FB4D-BBC3-F461E958DDED}"/>
              </a:ext>
            </a:extLst>
          </p:cNvPr>
          <p:cNvSpPr txBox="1"/>
          <p:nvPr/>
        </p:nvSpPr>
        <p:spPr>
          <a:xfrm>
            <a:off x="5087888" y="6334051"/>
            <a:ext cx="6281335" cy="461665"/>
          </a:xfrm>
          <a:prstGeom prst="rect">
            <a:avLst/>
          </a:prstGeom>
          <a:noFill/>
        </p:spPr>
        <p:txBody>
          <a:bodyPr wrap="none" rtlCol="0">
            <a:spAutoFit/>
          </a:bodyPr>
          <a:lstStyle/>
          <a:p>
            <a:r>
              <a:rPr lang="en-US">
                <a:latin typeface="Calibri Light" panose="020F0302020204030204" pitchFamily="34" charset="0"/>
                <a:cs typeface="Calibri Light" panose="020F0302020204030204" pitchFamily="34" charset="0"/>
                <a:hlinkClick r:id="rId5"/>
              </a:rPr>
              <a:t>https://creativecommons.org/licenses/by-nc/4.0/</a:t>
            </a:r>
            <a:endParaRPr lang="en-US">
              <a:latin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6B1386D7-0A3C-2341-A801-00B30805D151}"/>
              </a:ext>
            </a:extLst>
          </p:cNvPr>
          <p:cNvSpPr txBox="1"/>
          <p:nvPr/>
        </p:nvSpPr>
        <p:spPr>
          <a:xfrm>
            <a:off x="8328248" y="2996952"/>
            <a:ext cx="3672408" cy="2062103"/>
          </a:xfrm>
          <a:prstGeom prst="rect">
            <a:avLst/>
          </a:prstGeom>
          <a:noFill/>
        </p:spPr>
        <p:txBody>
          <a:bodyPr wrap="square" rtlCol="0">
            <a:spAutoFit/>
          </a:bodyPr>
          <a:lstStyle/>
          <a:p>
            <a:r>
              <a:rPr lang="en-US" sz="3200">
                <a:solidFill>
                  <a:srgbClr val="FF0000"/>
                </a:solidFill>
                <a:latin typeface="Calibri Light" panose="020F0302020204030204" pitchFamily="34" charset="0"/>
                <a:cs typeface="Calibri Light" panose="020F0302020204030204" pitchFamily="34" charset="0"/>
              </a:rPr>
              <a:t>wish to design</a:t>
            </a:r>
          </a:p>
          <a:p>
            <a:r>
              <a:rPr lang="en-US" sz="3200">
                <a:solidFill>
                  <a:srgbClr val="FF0000"/>
                </a:solidFill>
                <a:latin typeface="Calibri Light" panose="020F0302020204030204" pitchFamily="34" charset="0"/>
                <a:cs typeface="Calibri Light" panose="020F0302020204030204" pitchFamily="34" charset="0"/>
              </a:rPr>
              <a:t>rail steels using</a:t>
            </a:r>
          </a:p>
          <a:p>
            <a:r>
              <a:rPr lang="en-US" sz="3200">
                <a:solidFill>
                  <a:srgbClr val="FF0000"/>
                </a:solidFill>
                <a:latin typeface="Calibri Light" panose="020F0302020204030204" pitchFamily="34" charset="0"/>
                <a:cs typeface="Calibri Light" panose="020F0302020204030204" pitchFamily="34" charset="0"/>
              </a:rPr>
              <a:t>the carbide-free</a:t>
            </a:r>
          </a:p>
          <a:p>
            <a:r>
              <a:rPr lang="en-US" sz="3200">
                <a:solidFill>
                  <a:srgbClr val="FF0000"/>
                </a:solidFill>
                <a:latin typeface="Calibri Light" panose="020F0302020204030204" pitchFamily="34" charset="0"/>
                <a:cs typeface="Calibri Light" panose="020F0302020204030204" pitchFamily="34" charset="0"/>
              </a:rPr>
              <a:t>bainitic steel</a:t>
            </a:r>
          </a:p>
        </p:txBody>
      </p:sp>
    </p:spTree>
    <p:extLst>
      <p:ext uri="{BB962C8B-B14F-4D97-AF65-F5344CB8AC3E}">
        <p14:creationId xmlns:p14="http://schemas.microsoft.com/office/powerpoint/2010/main" val="3947833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31889-A262-404B-8E8B-6BA251ED11A7}"/>
              </a:ext>
            </a:extLst>
          </p:cNvPr>
          <p:cNvSpPr txBox="1"/>
          <p:nvPr/>
        </p:nvSpPr>
        <p:spPr>
          <a:xfrm>
            <a:off x="551384" y="404664"/>
            <a:ext cx="8035726" cy="1015663"/>
          </a:xfrm>
          <a:prstGeom prst="rect">
            <a:avLst/>
          </a:prstGeom>
          <a:noFill/>
        </p:spPr>
        <p:txBody>
          <a:bodyPr wrap="none" rtlCol="0">
            <a:spAutoFit/>
          </a:bodyPr>
          <a:lstStyle/>
          <a:p>
            <a:r>
              <a:rPr lang="en-US" sz="6000">
                <a:latin typeface="Calibri Light" panose="020F0302020204030204" pitchFamily="34" charset="0"/>
                <a:cs typeface="Calibri Light" panose="020F0302020204030204" pitchFamily="34" charset="0"/>
              </a:rPr>
              <a:t>Rail steel – requirements:</a:t>
            </a:r>
          </a:p>
        </p:txBody>
      </p:sp>
      <p:sp>
        <p:nvSpPr>
          <p:cNvPr id="3" name="TextBox 2">
            <a:extLst>
              <a:ext uri="{FF2B5EF4-FFF2-40B4-BE49-F238E27FC236}">
                <a16:creationId xmlns:a16="http://schemas.microsoft.com/office/drawing/2014/main" id="{3CCF9CC5-DC7F-2341-9DEF-180B158F338E}"/>
              </a:ext>
            </a:extLst>
          </p:cNvPr>
          <p:cNvSpPr txBox="1"/>
          <p:nvPr/>
        </p:nvSpPr>
        <p:spPr>
          <a:xfrm>
            <a:off x="1779373" y="2162432"/>
            <a:ext cx="7848302" cy="3527119"/>
          </a:xfrm>
          <a:prstGeom prst="rect">
            <a:avLst/>
          </a:prstGeom>
          <a:noFill/>
        </p:spPr>
        <p:txBody>
          <a:bodyPr wrap="none" rtlCol="0">
            <a:spAutoFit/>
          </a:bodyPr>
          <a:lstStyle/>
          <a:p>
            <a:pPr marL="457200" indent="-457200">
              <a:lnSpc>
                <a:spcPct val="200000"/>
              </a:lnSpc>
              <a:buAutoNum type="arabicPeriod"/>
            </a:pPr>
            <a:r>
              <a:rPr lang="en-US" sz="6000">
                <a:latin typeface="Calibri Light" panose="020F0302020204030204" pitchFamily="34" charset="0"/>
                <a:cs typeface="Calibri Light" panose="020F0302020204030204" pitchFamily="34" charset="0"/>
              </a:rPr>
              <a:t>Rolling-contact fatigue.</a:t>
            </a:r>
          </a:p>
          <a:p>
            <a:pPr marL="457200" indent="-457200">
              <a:lnSpc>
                <a:spcPct val="200000"/>
              </a:lnSpc>
              <a:buAutoNum type="arabicPeriod"/>
            </a:pPr>
            <a:r>
              <a:rPr lang="en-US" sz="6000">
                <a:latin typeface="Calibri Light" panose="020F0302020204030204" pitchFamily="34" charset="0"/>
                <a:cs typeface="Calibri Light" panose="020F0302020204030204" pitchFamily="34" charset="0"/>
              </a:rPr>
              <a:t>Wear resistance.</a:t>
            </a:r>
          </a:p>
        </p:txBody>
      </p:sp>
    </p:spTree>
    <p:extLst>
      <p:ext uri="{BB962C8B-B14F-4D97-AF65-F5344CB8AC3E}">
        <p14:creationId xmlns:p14="http://schemas.microsoft.com/office/powerpoint/2010/main" val="797656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tz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548680"/>
            <a:ext cx="2220584" cy="2088232"/>
          </a:xfrm>
          <a:prstGeom prst="rect">
            <a:avLst/>
          </a:prstGeom>
        </p:spPr>
      </p:pic>
      <p:pic>
        <p:nvPicPr>
          <p:cNvPr id="3" name="Picture 2" descr="img39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2" y="3356992"/>
            <a:ext cx="4608512" cy="3380140"/>
          </a:xfrm>
          <a:prstGeom prst="rect">
            <a:avLst/>
          </a:prstGeom>
        </p:spPr>
      </p:pic>
      <p:pic>
        <p:nvPicPr>
          <p:cNvPr id="4" name="Picture 3" descr="img39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928" y="188640"/>
            <a:ext cx="4964584" cy="4261876"/>
          </a:xfrm>
          <a:prstGeom prst="rect">
            <a:avLst/>
          </a:prstGeom>
        </p:spPr>
      </p:pic>
      <p:pic>
        <p:nvPicPr>
          <p:cNvPr id="7" name="Picture 6">
            <a:extLst>
              <a:ext uri="{FF2B5EF4-FFF2-40B4-BE49-F238E27FC236}">
                <a16:creationId xmlns:a16="http://schemas.microsoft.com/office/drawing/2014/main" id="{27872E3F-175C-0542-BA7C-246F74014E35}"/>
              </a:ext>
            </a:extLst>
          </p:cNvPr>
          <p:cNvPicPr>
            <a:picLocks noChangeAspect="1"/>
          </p:cNvPicPr>
          <p:nvPr/>
        </p:nvPicPr>
        <p:blipFill>
          <a:blip r:embed="rId5"/>
          <a:stretch>
            <a:fillRect/>
          </a:stretch>
        </p:blipFill>
        <p:spPr>
          <a:xfrm>
            <a:off x="5695217" y="5390624"/>
            <a:ext cx="4597400" cy="406400"/>
          </a:xfrm>
          <a:prstGeom prst="rect">
            <a:avLst/>
          </a:prstGeom>
        </p:spPr>
      </p:pic>
    </p:spTree>
    <p:extLst>
      <p:ext uri="{BB962C8B-B14F-4D97-AF65-F5344CB8AC3E}">
        <p14:creationId xmlns:p14="http://schemas.microsoft.com/office/powerpoint/2010/main" val="390050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anadium_rail" descr="vanadium_rail">
            <a:hlinkClick r:id="" action="ppaction://media"/>
            <a:extLst>
              <a:ext uri="{FF2B5EF4-FFF2-40B4-BE49-F238E27FC236}">
                <a16:creationId xmlns:a16="http://schemas.microsoft.com/office/drawing/2014/main" id="{0A9D1901-563A-5840-BDC1-5CA2B07D5D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336" y="332656"/>
            <a:ext cx="10699749" cy="6018609"/>
          </a:xfrm>
          <a:prstGeom prst="rect">
            <a:avLst/>
          </a:prstGeom>
        </p:spPr>
      </p:pic>
    </p:spTree>
    <p:extLst>
      <p:ext uri="{BB962C8B-B14F-4D97-AF65-F5344CB8AC3E}">
        <p14:creationId xmlns:p14="http://schemas.microsoft.com/office/powerpoint/2010/main" val="2076404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2" y="620688"/>
            <a:ext cx="7088187"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6" name="Text Box 3"/>
          <p:cNvSpPr txBox="1">
            <a:spLocks noChangeArrowheads="1"/>
          </p:cNvSpPr>
          <p:nvPr/>
        </p:nvSpPr>
        <p:spPr bwMode="auto">
          <a:xfrm>
            <a:off x="1828800" y="6172200"/>
            <a:ext cx="3733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US" sz="1600">
                <a:solidFill>
                  <a:srgbClr val="000080"/>
                </a:solidFill>
                <a:latin typeface="Arial" charset="0"/>
              </a:rPr>
              <a:t>Yates, Jerath, Bhadeshia</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8062D3-1F22-F14D-A689-453CDE6BDEC3}"/>
              </a:ext>
            </a:extLst>
          </p:cNvPr>
          <p:cNvPicPr>
            <a:picLocks noChangeAspect="1"/>
          </p:cNvPicPr>
          <p:nvPr/>
        </p:nvPicPr>
        <p:blipFill>
          <a:blip r:embed="rId2"/>
          <a:stretch>
            <a:fillRect/>
          </a:stretch>
        </p:blipFill>
        <p:spPr>
          <a:xfrm>
            <a:off x="983432" y="1996061"/>
            <a:ext cx="8393231" cy="3169890"/>
          </a:xfrm>
          <a:prstGeom prst="rect">
            <a:avLst/>
          </a:prstGeom>
        </p:spPr>
      </p:pic>
      <p:sp>
        <p:nvSpPr>
          <p:cNvPr id="5" name="TextBox 4">
            <a:extLst>
              <a:ext uri="{FF2B5EF4-FFF2-40B4-BE49-F238E27FC236}">
                <a16:creationId xmlns:a16="http://schemas.microsoft.com/office/drawing/2014/main" id="{7AB9DCAD-F5BF-6945-9D0C-FBE4CBBC6101}"/>
              </a:ext>
            </a:extLst>
          </p:cNvPr>
          <p:cNvSpPr txBox="1"/>
          <p:nvPr/>
        </p:nvSpPr>
        <p:spPr>
          <a:xfrm>
            <a:off x="263352" y="210909"/>
            <a:ext cx="5184576" cy="646331"/>
          </a:xfrm>
          <a:prstGeom prst="rect">
            <a:avLst/>
          </a:prstGeom>
          <a:noFill/>
        </p:spPr>
        <p:txBody>
          <a:bodyPr wrap="square" rtlCol="0">
            <a:spAutoFit/>
          </a:bodyPr>
          <a:lstStyle/>
          <a:p>
            <a:r>
              <a:rPr lang="en-US" sz="3600" b="0" dirty="0">
                <a:latin typeface="Arial" panose="020B0604020202020204" pitchFamily="34" charset="0"/>
                <a:cs typeface="Arial" panose="020B0604020202020204" pitchFamily="34" charset="0"/>
              </a:rPr>
              <a:t>carbide-free bainitic rail</a:t>
            </a:r>
          </a:p>
        </p:txBody>
      </p:sp>
      <p:sp>
        <p:nvSpPr>
          <p:cNvPr id="6" name="TextBox 5">
            <a:extLst>
              <a:ext uri="{FF2B5EF4-FFF2-40B4-BE49-F238E27FC236}">
                <a16:creationId xmlns:a16="http://schemas.microsoft.com/office/drawing/2014/main" id="{E18C1127-A110-8042-A234-42B160ABA2C2}"/>
              </a:ext>
            </a:extLst>
          </p:cNvPr>
          <p:cNvSpPr txBox="1"/>
          <p:nvPr/>
        </p:nvSpPr>
        <p:spPr>
          <a:xfrm>
            <a:off x="999957" y="5357144"/>
            <a:ext cx="6886822" cy="954107"/>
          </a:xfrm>
          <a:prstGeom prst="rect">
            <a:avLst/>
          </a:prstGeom>
          <a:noFill/>
        </p:spPr>
        <p:txBody>
          <a:bodyPr wrap="none" rtlCol="0">
            <a:spAutoFit/>
          </a:bodyPr>
          <a:lstStyle/>
          <a:p>
            <a:r>
              <a:rPr lang="en-US" b="0" dirty="0">
                <a:solidFill>
                  <a:srgbClr val="CC0000"/>
                </a:solidFill>
                <a:latin typeface="Arial" panose="020B0604020202020204" pitchFamily="34" charset="0"/>
                <a:cs typeface="Arial" panose="020B0604020202020204" pitchFamily="34" charset="0"/>
              </a:rPr>
              <a:t>Carbide-free bainite has no hard particles,</a:t>
            </a:r>
          </a:p>
          <a:p>
            <a:r>
              <a:rPr lang="en-US" b="0" dirty="0">
                <a:solidFill>
                  <a:srgbClr val="CC0000"/>
                </a:solidFill>
                <a:latin typeface="Arial" panose="020B0604020202020204" pitchFamily="34" charset="0"/>
                <a:cs typeface="Arial" panose="020B0604020202020204" pitchFamily="34" charset="0"/>
              </a:rPr>
              <a:t>Just bainitic ferrite and retained austenite</a:t>
            </a:r>
          </a:p>
        </p:txBody>
      </p:sp>
      <p:pic>
        <p:nvPicPr>
          <p:cNvPr id="8" name="Picture 7">
            <a:extLst>
              <a:ext uri="{FF2B5EF4-FFF2-40B4-BE49-F238E27FC236}">
                <a16:creationId xmlns:a16="http://schemas.microsoft.com/office/drawing/2014/main" id="{24F7BF30-764D-E343-806F-FE0161D09F5C}"/>
              </a:ext>
            </a:extLst>
          </p:cNvPr>
          <p:cNvPicPr>
            <a:picLocks noChangeAspect="1"/>
          </p:cNvPicPr>
          <p:nvPr/>
        </p:nvPicPr>
        <p:blipFill>
          <a:blip r:embed="rId3"/>
          <a:stretch>
            <a:fillRect/>
          </a:stretch>
        </p:blipFill>
        <p:spPr>
          <a:xfrm>
            <a:off x="353888" y="910771"/>
            <a:ext cx="2298700" cy="469900"/>
          </a:xfrm>
          <a:prstGeom prst="rect">
            <a:avLst/>
          </a:prstGeom>
        </p:spPr>
      </p:pic>
      <p:sp>
        <p:nvSpPr>
          <p:cNvPr id="7" name="TextBox 2">
            <a:extLst>
              <a:ext uri="{FF2B5EF4-FFF2-40B4-BE49-F238E27FC236}">
                <a16:creationId xmlns:a16="http://schemas.microsoft.com/office/drawing/2014/main" id="{E963B0E9-6CEB-494C-B3D6-0D7DC1AA41BF}"/>
              </a:ext>
            </a:extLst>
          </p:cNvPr>
          <p:cNvSpPr txBox="1">
            <a:spLocks noChangeArrowheads="1"/>
          </p:cNvSpPr>
          <p:nvPr/>
        </p:nvSpPr>
        <p:spPr bwMode="auto">
          <a:xfrm>
            <a:off x="2286000" y="6396038"/>
            <a:ext cx="815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latin typeface="Arial" charset="0"/>
                <a:cs typeface="Arial" charset="0"/>
              </a:rPr>
              <a:t>Kevin Sawley: 90 million gross tonnes of traffic on curve</a:t>
            </a:r>
          </a:p>
        </p:txBody>
      </p:sp>
    </p:spTree>
    <p:extLst>
      <p:ext uri="{BB962C8B-B14F-4D97-AF65-F5344CB8AC3E}">
        <p14:creationId xmlns:p14="http://schemas.microsoft.com/office/powerpoint/2010/main" val="2404019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0" descr="T-0">
            <a:hlinkClick r:id="" action="ppaction://media"/>
            <a:extLst>
              <a:ext uri="{FF2B5EF4-FFF2-40B4-BE49-F238E27FC236}">
                <a16:creationId xmlns:a16="http://schemas.microsoft.com/office/drawing/2014/main" id="{3D918D0C-29D8-8F48-9180-EAAD077576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8109" t="17381" r="22521" b="3150"/>
          <a:stretch/>
        </p:blipFill>
        <p:spPr>
          <a:xfrm>
            <a:off x="407368" y="704006"/>
            <a:ext cx="6019229" cy="5449987"/>
          </a:xfrm>
          <a:prstGeom prst="rect">
            <a:avLst/>
          </a:prstGeom>
        </p:spPr>
      </p:pic>
      <p:pic>
        <p:nvPicPr>
          <p:cNvPr id="4" name="Picture 3">
            <a:extLst>
              <a:ext uri="{FF2B5EF4-FFF2-40B4-BE49-F238E27FC236}">
                <a16:creationId xmlns:a16="http://schemas.microsoft.com/office/drawing/2014/main" id="{52F2DFEF-B6D6-4B4F-B5FC-1294D742A367}"/>
              </a:ext>
            </a:extLst>
          </p:cNvPr>
          <p:cNvPicPr>
            <a:picLocks noChangeAspect="1"/>
          </p:cNvPicPr>
          <p:nvPr/>
        </p:nvPicPr>
        <p:blipFill>
          <a:blip r:embed="rId6"/>
          <a:stretch>
            <a:fillRect/>
          </a:stretch>
        </p:blipFill>
        <p:spPr>
          <a:xfrm>
            <a:off x="7536160" y="1556792"/>
            <a:ext cx="2930674" cy="2145958"/>
          </a:xfrm>
          <a:prstGeom prst="rect">
            <a:avLst/>
          </a:prstGeom>
        </p:spPr>
      </p:pic>
      <p:pic>
        <p:nvPicPr>
          <p:cNvPr id="5" name="Picture 4">
            <a:extLst>
              <a:ext uri="{FF2B5EF4-FFF2-40B4-BE49-F238E27FC236}">
                <a16:creationId xmlns:a16="http://schemas.microsoft.com/office/drawing/2014/main" id="{0DF2404B-43A2-924A-9639-710827B280C9}"/>
              </a:ext>
            </a:extLst>
          </p:cNvPr>
          <p:cNvPicPr>
            <a:picLocks noChangeAspect="1"/>
          </p:cNvPicPr>
          <p:nvPr/>
        </p:nvPicPr>
        <p:blipFill>
          <a:blip r:embed="rId7"/>
          <a:stretch>
            <a:fillRect/>
          </a:stretch>
        </p:blipFill>
        <p:spPr>
          <a:xfrm>
            <a:off x="7536160" y="3933056"/>
            <a:ext cx="2930674" cy="2142500"/>
          </a:xfrm>
          <a:prstGeom prst="rect">
            <a:avLst/>
          </a:prstGeom>
        </p:spPr>
      </p:pic>
      <p:sp>
        <p:nvSpPr>
          <p:cNvPr id="6" name="TextBox 5">
            <a:extLst>
              <a:ext uri="{FF2B5EF4-FFF2-40B4-BE49-F238E27FC236}">
                <a16:creationId xmlns:a16="http://schemas.microsoft.com/office/drawing/2014/main" id="{FD5F0A6D-6C0E-8144-9B78-714094E115D1}"/>
              </a:ext>
            </a:extLst>
          </p:cNvPr>
          <p:cNvSpPr txBox="1"/>
          <p:nvPr/>
        </p:nvSpPr>
        <p:spPr>
          <a:xfrm rot="5400000">
            <a:off x="8552693" y="3132547"/>
            <a:ext cx="5544616" cy="1384995"/>
          </a:xfrm>
          <a:prstGeom prst="rect">
            <a:avLst/>
          </a:prstGeom>
          <a:noFill/>
        </p:spPr>
        <p:txBody>
          <a:bodyPr wrap="square" rtlCol="0">
            <a:spAutoFit/>
          </a:bodyPr>
          <a:lstStyle/>
          <a:p>
            <a:r>
              <a:rPr lang="en-US" sz="1800" b="0">
                <a:latin typeface="Calibri Light" panose="020F0302020204030204" pitchFamily="34" charset="0"/>
                <a:cs typeface="Calibri Light" panose="020F0302020204030204" pitchFamily="34" charset="0"/>
              </a:rPr>
              <a:t>Fe-0.05C-1.55Mn-0.12Si-0.1Nb wt%</a:t>
            </a:r>
          </a:p>
          <a:p>
            <a:r>
              <a:rPr lang="en-US" sz="1800" b="0">
                <a:latin typeface="Calibri Light" panose="020F0302020204030204" pitchFamily="34" charset="0"/>
                <a:cs typeface="Calibri Light" panose="020F0302020204030204" pitchFamily="34" charset="0"/>
              </a:rPr>
              <a:t>600°C, 30 s</a:t>
            </a:r>
          </a:p>
          <a:p>
            <a:endParaRPr lang="en-US" sz="1200" b="0">
              <a:latin typeface="Calibri Light" panose="020F0302020204030204" pitchFamily="34" charset="0"/>
              <a:cs typeface="Calibri Light" panose="020F0302020204030204" pitchFamily="34" charset="0"/>
            </a:endParaRPr>
          </a:p>
          <a:p>
            <a:r>
              <a:rPr lang="en-GB" sz="1200" b="0">
                <a:latin typeface="Calibri Light" panose="020F0302020204030204" pitchFamily="34" charset="0"/>
                <a:cs typeface="Calibri Light" panose="020F0302020204030204" pitchFamily="34" charset="0"/>
              </a:rPr>
              <a:t>Yan P, Bhadeshia HKDH. Mechanism and kinetics of solid-state transformation in high-temperature processed linepipe steel. Metallurgical and Materials Transactions A. 2013 Dec;44(12):5468-77.</a:t>
            </a:r>
            <a:endParaRPr lang="en-US" sz="1200" b="0">
              <a:latin typeface="Calibri Light" panose="020F0302020204030204" pitchFamily="34" charset="0"/>
              <a:cs typeface="Calibri Light" panose="020F03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18" name="Picture 5" descr="Screen shot 2012-03-22 at 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1600"/>
            <a:ext cx="8636000" cy="652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descr="Bainitics B320 eurotu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81000"/>
            <a:ext cx="8915400" cy="597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775520" y="764704"/>
            <a:ext cx="8208912" cy="1569660"/>
          </a:xfrm>
          <a:prstGeom prst="rect">
            <a:avLst/>
          </a:prstGeom>
          <a:solidFill>
            <a:schemeClr val="bg1"/>
          </a:solidFill>
        </p:spPr>
        <p:txBody>
          <a:bodyPr wrap="square" rtlCol="0">
            <a:spAutoFit/>
          </a:bodyPr>
          <a:lstStyle/>
          <a:p>
            <a:r>
              <a:rPr lang="en-US" sz="4800" dirty="0">
                <a:latin typeface="Calibri Light" panose="020F0302020204030204" pitchFamily="34" charset="0"/>
                <a:cs typeface="Calibri Light" panose="020F0302020204030204" pitchFamily="34" charset="0"/>
              </a:rPr>
              <a:t>November 2019: 1 billion gross </a:t>
            </a:r>
            <a:r>
              <a:rPr lang="en-US" sz="4800" dirty="0" err="1">
                <a:latin typeface="Calibri Light" panose="020F0302020204030204" pitchFamily="34" charset="0"/>
                <a:cs typeface="Calibri Light" panose="020F0302020204030204" pitchFamily="34" charset="0"/>
              </a:rPr>
              <a:t>tonnes</a:t>
            </a:r>
            <a:r>
              <a:rPr lang="en-US" sz="4800" dirty="0">
                <a:latin typeface="Calibri Light" panose="020F0302020204030204" pitchFamily="34" charset="0"/>
                <a:cs typeface="Calibri Light" panose="020F0302020204030204" pitchFamily="34" charset="0"/>
              </a:rPr>
              <a:t> of traffic achieved</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D2F997-37E3-0140-B5B9-5FF199F3C502}"/>
              </a:ext>
            </a:extLst>
          </p:cNvPr>
          <p:cNvSpPr txBox="1"/>
          <p:nvPr/>
        </p:nvSpPr>
        <p:spPr>
          <a:xfrm>
            <a:off x="457159" y="195739"/>
            <a:ext cx="8073236" cy="1964512"/>
          </a:xfrm>
          <a:prstGeom prst="rect">
            <a:avLst/>
          </a:prstGeom>
          <a:noFill/>
        </p:spPr>
        <p:txBody>
          <a:bodyPr wrap="none" rtlCol="0">
            <a:spAutoFit/>
          </a:bodyPr>
          <a:lstStyle/>
          <a:p>
            <a:pPr>
              <a:lnSpc>
                <a:spcPct val="150000"/>
              </a:lnSpc>
            </a:pPr>
            <a:r>
              <a:rPr lang="en-US" sz="2800" dirty="0">
                <a:latin typeface="Calibri Light" panose="020F0302020204030204" pitchFamily="34" charset="0"/>
                <a:cs typeface="Calibri Light" panose="020F0302020204030204" pitchFamily="34" charset="0"/>
              </a:rPr>
              <a:t>Carbide-free bainitic rail in the tunnel has </a:t>
            </a:r>
          </a:p>
          <a:p>
            <a:pPr>
              <a:lnSpc>
                <a:spcPct val="150000"/>
              </a:lnSpc>
            </a:pPr>
            <a:r>
              <a:rPr lang="en-US" sz="2800" dirty="0">
                <a:latin typeface="Calibri Light" panose="020F0302020204030204" pitchFamily="34" charset="0"/>
                <a:cs typeface="Calibri Light" panose="020F0302020204030204" pitchFamily="34" charset="0"/>
              </a:rPr>
              <a:t>completed &gt;1000,000,000 gross </a:t>
            </a:r>
            <a:r>
              <a:rPr lang="en-US" sz="2800" dirty="0" err="1">
                <a:latin typeface="Calibri Light" panose="020F0302020204030204" pitchFamily="34" charset="0"/>
                <a:cs typeface="Calibri Light" panose="020F0302020204030204" pitchFamily="34" charset="0"/>
              </a:rPr>
              <a:t>tonnes</a:t>
            </a:r>
            <a:r>
              <a:rPr lang="en-US" sz="2800" dirty="0">
                <a:latin typeface="Calibri Light" panose="020F0302020204030204" pitchFamily="34" charset="0"/>
                <a:cs typeface="Calibri Light" panose="020F0302020204030204" pitchFamily="34" charset="0"/>
              </a:rPr>
              <a:t> of traffic </a:t>
            </a:r>
          </a:p>
          <a:p>
            <a:pPr>
              <a:lnSpc>
                <a:spcPct val="150000"/>
              </a:lnSpc>
            </a:pPr>
            <a:r>
              <a:rPr lang="en-US" sz="2800" dirty="0">
                <a:latin typeface="Calibri Light" panose="020F0302020204030204" pitchFamily="34" charset="0"/>
                <a:cs typeface="Calibri Light" panose="020F0302020204030204" pitchFamily="34" charset="0"/>
              </a:rPr>
              <a:t>without developing fatigue, without need for grinding. </a:t>
            </a:r>
          </a:p>
        </p:txBody>
      </p:sp>
      <p:sp>
        <p:nvSpPr>
          <p:cNvPr id="5" name="TextBox 4">
            <a:extLst>
              <a:ext uri="{FF2B5EF4-FFF2-40B4-BE49-F238E27FC236}">
                <a16:creationId xmlns:a16="http://schemas.microsoft.com/office/drawing/2014/main" id="{8D44A283-BC7C-E047-8347-BF94036457B5}"/>
              </a:ext>
            </a:extLst>
          </p:cNvPr>
          <p:cNvSpPr txBox="1"/>
          <p:nvPr/>
        </p:nvSpPr>
        <p:spPr>
          <a:xfrm>
            <a:off x="2999656" y="2380897"/>
            <a:ext cx="6192688" cy="830997"/>
          </a:xfrm>
          <a:prstGeom prst="rect">
            <a:avLst/>
          </a:prstGeom>
          <a:noFill/>
        </p:spPr>
        <p:txBody>
          <a:bodyPr wrap="square" rtlCol="0">
            <a:spAutoFit/>
          </a:bodyPr>
          <a:lstStyle/>
          <a:p>
            <a:r>
              <a:rPr lang="en-US" dirty="0">
                <a:solidFill>
                  <a:schemeClr val="accent2"/>
                </a:solidFill>
                <a:latin typeface="Calibri Light" panose="020F0302020204030204" pitchFamily="34" charset="0"/>
                <a:cs typeface="Calibri Light" panose="020F0302020204030204" pitchFamily="34" charset="0"/>
              </a:rPr>
              <a:t>Pascal </a:t>
            </a:r>
            <a:r>
              <a:rPr lang="en-US" dirty="0" err="1">
                <a:solidFill>
                  <a:schemeClr val="accent2"/>
                </a:solidFill>
                <a:latin typeface="Calibri Light" panose="020F0302020204030204" pitchFamily="34" charset="0"/>
                <a:cs typeface="Calibri Light" panose="020F0302020204030204" pitchFamily="34" charset="0"/>
              </a:rPr>
              <a:t>Secordel</a:t>
            </a:r>
            <a:r>
              <a:rPr lang="en-US" dirty="0">
                <a:solidFill>
                  <a:schemeClr val="accent2"/>
                </a:solidFill>
                <a:latin typeface="Calibri Light" panose="020F0302020204030204" pitchFamily="34" charset="0"/>
                <a:cs typeface="Calibri Light" panose="020F0302020204030204" pitchFamily="34" charset="0"/>
              </a:rPr>
              <a:t> (</a:t>
            </a:r>
            <a:r>
              <a:rPr lang="en-US" dirty="0" err="1">
                <a:solidFill>
                  <a:schemeClr val="accent2"/>
                </a:solidFill>
                <a:latin typeface="Calibri Light" panose="020F0302020204030204" pitchFamily="34" charset="0"/>
                <a:cs typeface="Calibri Light" panose="020F0302020204030204" pitchFamily="34" charset="0"/>
              </a:rPr>
              <a:t>Francerail</a:t>
            </a:r>
            <a:r>
              <a:rPr lang="en-US" dirty="0">
                <a:solidFill>
                  <a:schemeClr val="accent2"/>
                </a:solidFill>
                <a:latin typeface="Calibri Light" panose="020F0302020204030204" pitchFamily="34" charset="0"/>
                <a:cs typeface="Calibri Light" panose="020F0302020204030204" pitchFamily="34" charset="0"/>
              </a:rPr>
              <a:t>), Jay Jaiswal (</a:t>
            </a:r>
            <a:r>
              <a:rPr lang="en-US" dirty="0" err="1">
                <a:solidFill>
                  <a:schemeClr val="accent2"/>
                </a:solidFill>
                <a:latin typeface="Calibri Light" panose="020F0302020204030204" pitchFamily="34" charset="0"/>
                <a:cs typeface="Calibri Light" panose="020F0302020204030204" pitchFamily="34" charset="0"/>
              </a:rPr>
              <a:t>Arrail</a:t>
            </a:r>
            <a:r>
              <a:rPr lang="en-US" dirty="0">
                <a:solidFill>
                  <a:schemeClr val="accent2"/>
                </a:solidFill>
                <a:latin typeface="Calibri Light" panose="020F0302020204030204" pitchFamily="34" charset="0"/>
                <a:cs typeface="Calibri Light" panose="020F0302020204030204" pitchFamily="34" charset="0"/>
              </a:rPr>
              <a:t>)</a:t>
            </a:r>
          </a:p>
          <a:p>
            <a:r>
              <a:rPr lang="en-US" dirty="0">
                <a:solidFill>
                  <a:schemeClr val="accent2"/>
                </a:solidFill>
                <a:latin typeface="Calibri Light" panose="020F0302020204030204" pitchFamily="34" charset="0"/>
                <a:cs typeface="Calibri Light" panose="020F0302020204030204" pitchFamily="34" charset="0"/>
              </a:rPr>
              <a:t>April 2020</a:t>
            </a:r>
          </a:p>
        </p:txBody>
      </p:sp>
      <p:pic>
        <p:nvPicPr>
          <p:cNvPr id="7" name="Picture 6" descr="A picture containing sitting, table, food, brown&#10;&#10;Description automatically generated">
            <a:extLst>
              <a:ext uri="{FF2B5EF4-FFF2-40B4-BE49-F238E27FC236}">
                <a16:creationId xmlns:a16="http://schemas.microsoft.com/office/drawing/2014/main" id="{BBE73739-066F-4A47-A33E-AC398EB9365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47484" y="3411282"/>
            <a:ext cx="4169792" cy="3333338"/>
          </a:xfrm>
          <a:prstGeom prst="rect">
            <a:avLst/>
          </a:prstGeom>
        </p:spPr>
      </p:pic>
      <p:pic>
        <p:nvPicPr>
          <p:cNvPr id="9" name="Picture 8" descr="A picture containing outdoor, water, bird, standing&#10;&#10;Description automatically generated">
            <a:extLst>
              <a:ext uri="{FF2B5EF4-FFF2-40B4-BE49-F238E27FC236}">
                <a16:creationId xmlns:a16="http://schemas.microsoft.com/office/drawing/2014/main" id="{2BA81D46-CE85-9544-8B5B-229021FA854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799855" y="3411282"/>
            <a:ext cx="5421695" cy="3333338"/>
          </a:xfrm>
          <a:prstGeom prst="rect">
            <a:avLst/>
          </a:prstGeom>
        </p:spPr>
      </p:pic>
    </p:spTree>
    <p:extLst>
      <p:ext uri="{BB962C8B-B14F-4D97-AF65-F5344CB8AC3E}">
        <p14:creationId xmlns:p14="http://schemas.microsoft.com/office/powerpoint/2010/main" val="3473654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265107" y="114301"/>
            <a:ext cx="4419600" cy="914400"/>
          </a:xfrm>
          <a:noFill/>
        </p:spPr>
        <p:txBody>
          <a:bodyPr/>
          <a:lstStyle/>
          <a:p>
            <a:r>
              <a:rPr lang="en-GB" sz="3200">
                <a:solidFill>
                  <a:schemeClr val="tx1"/>
                </a:solidFill>
                <a:latin typeface="Calibri Light" panose="020F0302020204030204" pitchFamily="34" charset="0"/>
                <a:ea typeface="ＭＳ Ｐゴシック" charset="0"/>
                <a:cs typeface="Calibri Light" panose="020F0302020204030204" pitchFamily="34" charset="0"/>
              </a:rPr>
              <a:t>Advances in carbide-free bainitic steels</a:t>
            </a:r>
          </a:p>
        </p:txBody>
      </p:sp>
      <p:sp>
        <p:nvSpPr>
          <p:cNvPr id="66562" name="Line 3"/>
          <p:cNvSpPr>
            <a:spLocks noChangeShapeType="1"/>
          </p:cNvSpPr>
          <p:nvPr/>
        </p:nvSpPr>
        <p:spPr bwMode="auto">
          <a:xfrm flipH="1" flipV="1">
            <a:off x="1612900" y="520700"/>
            <a:ext cx="12700" cy="127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6563" name="Line 4"/>
          <p:cNvSpPr>
            <a:spLocks noChangeShapeType="1"/>
          </p:cNvSpPr>
          <p:nvPr/>
        </p:nvSpPr>
        <p:spPr bwMode="auto">
          <a:xfrm flipH="1" flipV="1">
            <a:off x="1612900" y="520700"/>
            <a:ext cx="12700" cy="127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6564" name="Line 5"/>
          <p:cNvSpPr>
            <a:spLocks noChangeShapeType="1"/>
          </p:cNvSpPr>
          <p:nvPr/>
        </p:nvSpPr>
        <p:spPr bwMode="auto">
          <a:xfrm flipH="1" flipV="1">
            <a:off x="1689100" y="368300"/>
            <a:ext cx="12700" cy="127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6565" name="Line 6"/>
          <p:cNvSpPr>
            <a:spLocks noChangeShapeType="1"/>
          </p:cNvSpPr>
          <p:nvPr/>
        </p:nvSpPr>
        <p:spPr bwMode="auto">
          <a:xfrm flipH="1" flipV="1">
            <a:off x="1689100" y="368300"/>
            <a:ext cx="12700" cy="127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6566" name="Freeform 7"/>
          <p:cNvSpPr>
            <a:spLocks/>
          </p:cNvSpPr>
          <p:nvPr/>
        </p:nvSpPr>
        <p:spPr bwMode="auto">
          <a:xfrm>
            <a:off x="5105400" y="3048000"/>
            <a:ext cx="3200400" cy="2311400"/>
          </a:xfrm>
          <a:custGeom>
            <a:avLst/>
            <a:gdLst>
              <a:gd name="T0" fmla="*/ 2147483647 w 2016"/>
              <a:gd name="T1" fmla="*/ 2147483647 h 1456"/>
              <a:gd name="T2" fmla="*/ 0 w 2016"/>
              <a:gd name="T3" fmla="*/ 2147483647 h 1456"/>
              <a:gd name="T4" fmla="*/ 2147483647 w 2016"/>
              <a:gd name="T5" fmla="*/ 2147483647 h 1456"/>
              <a:gd name="T6" fmla="*/ 2147483647 w 2016"/>
              <a:gd name="T7" fmla="*/ 2147483647 h 1456"/>
              <a:gd name="T8" fmla="*/ 2147483647 w 2016"/>
              <a:gd name="T9" fmla="*/ 2147483647 h 1456"/>
              <a:gd name="T10" fmla="*/ 2147483647 w 2016"/>
              <a:gd name="T11" fmla="*/ 2147483647 h 1456"/>
              <a:gd name="T12" fmla="*/ 2147483647 w 2016"/>
              <a:gd name="T13" fmla="*/ 2147483647 h 1456"/>
              <a:gd name="T14" fmla="*/ 2147483647 w 2016"/>
              <a:gd name="T15" fmla="*/ 2147483647 h 1456"/>
              <a:gd name="T16" fmla="*/ 2147483647 w 2016"/>
              <a:gd name="T17" fmla="*/ 2147483647 h 1456"/>
              <a:gd name="T18" fmla="*/ 2147483647 w 2016"/>
              <a:gd name="T19" fmla="*/ 2147483647 h 1456"/>
              <a:gd name="T20" fmla="*/ 2147483647 w 2016"/>
              <a:gd name="T21" fmla="*/ 2147483647 h 1456"/>
              <a:gd name="T22" fmla="*/ 2147483647 w 2016"/>
              <a:gd name="T23" fmla="*/ 2147483647 h 1456"/>
              <a:gd name="T24" fmla="*/ 2147483647 w 2016"/>
              <a:gd name="T25" fmla="*/ 2147483647 h 1456"/>
              <a:gd name="T26" fmla="*/ 2147483647 w 2016"/>
              <a:gd name="T27" fmla="*/ 2147483647 h 1456"/>
              <a:gd name="T28" fmla="*/ 2147483647 w 2016"/>
              <a:gd name="T29" fmla="*/ 2147483647 h 1456"/>
              <a:gd name="T30" fmla="*/ 2147483647 w 2016"/>
              <a:gd name="T31" fmla="*/ 2147483647 h 1456"/>
              <a:gd name="T32" fmla="*/ 2147483647 w 2016"/>
              <a:gd name="T33" fmla="*/ 2147483647 h 1456"/>
              <a:gd name="T34" fmla="*/ 2147483647 w 2016"/>
              <a:gd name="T35" fmla="*/ 2147483647 h 1456"/>
              <a:gd name="T36" fmla="*/ 2147483647 w 2016"/>
              <a:gd name="T37" fmla="*/ 2147483647 h 1456"/>
              <a:gd name="T38" fmla="*/ 2147483647 w 2016"/>
              <a:gd name="T39" fmla="*/ 2147483647 h 1456"/>
              <a:gd name="T40" fmla="*/ 2147483647 w 2016"/>
              <a:gd name="T41" fmla="*/ 2147483647 h 1456"/>
              <a:gd name="T42" fmla="*/ 2147483647 w 2016"/>
              <a:gd name="T43" fmla="*/ 2147483647 h 1456"/>
              <a:gd name="T44" fmla="*/ 2147483647 w 2016"/>
              <a:gd name="T45" fmla="*/ 2147483647 h 1456"/>
              <a:gd name="T46" fmla="*/ 2147483647 w 2016"/>
              <a:gd name="T47" fmla="*/ 2147483647 h 1456"/>
              <a:gd name="T48" fmla="*/ 2147483647 w 2016"/>
              <a:gd name="T49" fmla="*/ 2147483647 h 1456"/>
              <a:gd name="T50" fmla="*/ 2147483647 w 2016"/>
              <a:gd name="T51" fmla="*/ 2147483647 h 1456"/>
              <a:gd name="T52" fmla="*/ 2147483647 w 2016"/>
              <a:gd name="T53" fmla="*/ 2147483647 h 1456"/>
              <a:gd name="T54" fmla="*/ 2147483647 w 2016"/>
              <a:gd name="T55" fmla="*/ 2147483647 h 1456"/>
              <a:gd name="T56" fmla="*/ 2147483647 w 2016"/>
              <a:gd name="T57" fmla="*/ 2147483647 h 1456"/>
              <a:gd name="T58" fmla="*/ 2147483647 w 2016"/>
              <a:gd name="T59" fmla="*/ 2147483647 h 1456"/>
              <a:gd name="T60" fmla="*/ 2147483647 w 2016"/>
              <a:gd name="T61" fmla="*/ 2147483647 h 1456"/>
              <a:gd name="T62" fmla="*/ 2147483647 w 2016"/>
              <a:gd name="T63" fmla="*/ 2147483647 h 1456"/>
              <a:gd name="T64" fmla="*/ 2147483647 w 2016"/>
              <a:gd name="T65" fmla="*/ 2147483647 h 1456"/>
              <a:gd name="T66" fmla="*/ 2147483647 w 2016"/>
              <a:gd name="T67" fmla="*/ 2147483647 h 1456"/>
              <a:gd name="T68" fmla="*/ 2147483647 w 2016"/>
              <a:gd name="T69" fmla="*/ 2147483647 h 1456"/>
              <a:gd name="T70" fmla="*/ 2147483647 w 2016"/>
              <a:gd name="T71" fmla="*/ 2147483647 h 1456"/>
              <a:gd name="T72" fmla="*/ 2147483647 w 2016"/>
              <a:gd name="T73" fmla="*/ 2147483647 h 1456"/>
              <a:gd name="T74" fmla="*/ 2147483647 w 2016"/>
              <a:gd name="T75" fmla="*/ 2147483647 h 1456"/>
              <a:gd name="T76" fmla="*/ 2147483647 w 2016"/>
              <a:gd name="T77" fmla="*/ 2147483647 h 1456"/>
              <a:gd name="T78" fmla="*/ 2147483647 w 2016"/>
              <a:gd name="T79" fmla="*/ 2147483647 h 1456"/>
              <a:gd name="T80" fmla="*/ 2147483647 w 2016"/>
              <a:gd name="T81" fmla="*/ 2147483647 h 1456"/>
              <a:gd name="T82" fmla="*/ 2147483647 w 2016"/>
              <a:gd name="T83" fmla="*/ 2147483647 h 1456"/>
              <a:gd name="T84" fmla="*/ 2147483647 w 2016"/>
              <a:gd name="T85" fmla="*/ 2147483647 h 1456"/>
              <a:gd name="T86" fmla="*/ 2147483647 w 2016"/>
              <a:gd name="T87" fmla="*/ 2147483647 h 1456"/>
              <a:gd name="T88" fmla="*/ 2147483647 w 2016"/>
              <a:gd name="T89" fmla="*/ 2147483647 h 1456"/>
              <a:gd name="T90" fmla="*/ 2147483647 w 2016"/>
              <a:gd name="T91" fmla="*/ 2147483647 h 1456"/>
              <a:gd name="T92" fmla="*/ 2147483647 w 2016"/>
              <a:gd name="T93" fmla="*/ 2147483647 h 1456"/>
              <a:gd name="T94" fmla="*/ 2147483647 w 2016"/>
              <a:gd name="T95" fmla="*/ 2147483647 h 1456"/>
              <a:gd name="T96" fmla="*/ 2147483647 w 2016"/>
              <a:gd name="T97" fmla="*/ 2147483647 h 1456"/>
              <a:gd name="T98" fmla="*/ 2147483647 w 2016"/>
              <a:gd name="T99" fmla="*/ 2147483647 h 1456"/>
              <a:gd name="T100" fmla="*/ 2147483647 w 2016"/>
              <a:gd name="T101" fmla="*/ 2147483647 h 1456"/>
              <a:gd name="T102" fmla="*/ 2147483647 w 2016"/>
              <a:gd name="T103" fmla="*/ 0 h 1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16"/>
              <a:gd name="T157" fmla="*/ 0 h 1456"/>
              <a:gd name="T158" fmla="*/ 2016 w 2016"/>
              <a:gd name="T159" fmla="*/ 1456 h 1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16" h="1456">
                <a:moveTo>
                  <a:pt x="104" y="8"/>
                </a:moveTo>
                <a:lnTo>
                  <a:pt x="72" y="24"/>
                </a:lnTo>
                <a:lnTo>
                  <a:pt x="48" y="48"/>
                </a:lnTo>
                <a:lnTo>
                  <a:pt x="32" y="72"/>
                </a:lnTo>
                <a:lnTo>
                  <a:pt x="16" y="96"/>
                </a:lnTo>
                <a:lnTo>
                  <a:pt x="8" y="120"/>
                </a:lnTo>
                <a:lnTo>
                  <a:pt x="8" y="152"/>
                </a:lnTo>
                <a:lnTo>
                  <a:pt x="0" y="176"/>
                </a:lnTo>
                <a:lnTo>
                  <a:pt x="8" y="208"/>
                </a:lnTo>
                <a:lnTo>
                  <a:pt x="16" y="240"/>
                </a:lnTo>
                <a:lnTo>
                  <a:pt x="24" y="264"/>
                </a:lnTo>
                <a:lnTo>
                  <a:pt x="32" y="296"/>
                </a:lnTo>
                <a:lnTo>
                  <a:pt x="48" y="320"/>
                </a:lnTo>
                <a:lnTo>
                  <a:pt x="64" y="344"/>
                </a:lnTo>
                <a:lnTo>
                  <a:pt x="72" y="376"/>
                </a:lnTo>
                <a:lnTo>
                  <a:pt x="88" y="400"/>
                </a:lnTo>
                <a:lnTo>
                  <a:pt x="96" y="432"/>
                </a:lnTo>
                <a:lnTo>
                  <a:pt x="104" y="456"/>
                </a:lnTo>
                <a:lnTo>
                  <a:pt x="112" y="488"/>
                </a:lnTo>
                <a:lnTo>
                  <a:pt x="128" y="520"/>
                </a:lnTo>
                <a:lnTo>
                  <a:pt x="136" y="552"/>
                </a:lnTo>
                <a:lnTo>
                  <a:pt x="144" y="576"/>
                </a:lnTo>
                <a:lnTo>
                  <a:pt x="152" y="608"/>
                </a:lnTo>
                <a:lnTo>
                  <a:pt x="160" y="640"/>
                </a:lnTo>
                <a:lnTo>
                  <a:pt x="168" y="664"/>
                </a:lnTo>
                <a:lnTo>
                  <a:pt x="176" y="696"/>
                </a:lnTo>
                <a:lnTo>
                  <a:pt x="192" y="728"/>
                </a:lnTo>
                <a:lnTo>
                  <a:pt x="200" y="752"/>
                </a:lnTo>
                <a:lnTo>
                  <a:pt x="216" y="776"/>
                </a:lnTo>
                <a:lnTo>
                  <a:pt x="232" y="808"/>
                </a:lnTo>
                <a:lnTo>
                  <a:pt x="248" y="832"/>
                </a:lnTo>
                <a:lnTo>
                  <a:pt x="264" y="856"/>
                </a:lnTo>
                <a:lnTo>
                  <a:pt x="280" y="872"/>
                </a:lnTo>
                <a:lnTo>
                  <a:pt x="304" y="896"/>
                </a:lnTo>
                <a:lnTo>
                  <a:pt x="328" y="912"/>
                </a:lnTo>
                <a:lnTo>
                  <a:pt x="352" y="928"/>
                </a:lnTo>
                <a:lnTo>
                  <a:pt x="384" y="944"/>
                </a:lnTo>
                <a:lnTo>
                  <a:pt x="400" y="944"/>
                </a:lnTo>
                <a:lnTo>
                  <a:pt x="424" y="952"/>
                </a:lnTo>
                <a:lnTo>
                  <a:pt x="440" y="960"/>
                </a:lnTo>
                <a:lnTo>
                  <a:pt x="464" y="960"/>
                </a:lnTo>
                <a:lnTo>
                  <a:pt x="480" y="968"/>
                </a:lnTo>
                <a:lnTo>
                  <a:pt x="504" y="976"/>
                </a:lnTo>
                <a:lnTo>
                  <a:pt x="520" y="976"/>
                </a:lnTo>
                <a:lnTo>
                  <a:pt x="544" y="984"/>
                </a:lnTo>
                <a:lnTo>
                  <a:pt x="560" y="992"/>
                </a:lnTo>
                <a:lnTo>
                  <a:pt x="576" y="1000"/>
                </a:lnTo>
                <a:lnTo>
                  <a:pt x="600" y="1000"/>
                </a:lnTo>
                <a:lnTo>
                  <a:pt x="616" y="1008"/>
                </a:lnTo>
                <a:lnTo>
                  <a:pt x="640" y="1016"/>
                </a:lnTo>
                <a:lnTo>
                  <a:pt x="656" y="1024"/>
                </a:lnTo>
                <a:lnTo>
                  <a:pt x="672" y="1032"/>
                </a:lnTo>
                <a:lnTo>
                  <a:pt x="696" y="1040"/>
                </a:lnTo>
                <a:lnTo>
                  <a:pt x="712" y="1048"/>
                </a:lnTo>
                <a:lnTo>
                  <a:pt x="736" y="1056"/>
                </a:lnTo>
                <a:lnTo>
                  <a:pt x="752" y="1064"/>
                </a:lnTo>
                <a:lnTo>
                  <a:pt x="768" y="1072"/>
                </a:lnTo>
                <a:lnTo>
                  <a:pt x="792" y="1080"/>
                </a:lnTo>
                <a:lnTo>
                  <a:pt x="808" y="1088"/>
                </a:lnTo>
                <a:lnTo>
                  <a:pt x="824" y="1096"/>
                </a:lnTo>
                <a:lnTo>
                  <a:pt x="848" y="1112"/>
                </a:lnTo>
                <a:lnTo>
                  <a:pt x="864" y="1120"/>
                </a:lnTo>
                <a:lnTo>
                  <a:pt x="880" y="1128"/>
                </a:lnTo>
                <a:lnTo>
                  <a:pt x="904" y="1136"/>
                </a:lnTo>
                <a:lnTo>
                  <a:pt x="920" y="1144"/>
                </a:lnTo>
                <a:lnTo>
                  <a:pt x="936" y="1160"/>
                </a:lnTo>
                <a:lnTo>
                  <a:pt x="952" y="1168"/>
                </a:lnTo>
                <a:lnTo>
                  <a:pt x="976" y="1176"/>
                </a:lnTo>
                <a:lnTo>
                  <a:pt x="992" y="1184"/>
                </a:lnTo>
                <a:lnTo>
                  <a:pt x="1008" y="1192"/>
                </a:lnTo>
                <a:lnTo>
                  <a:pt x="1024" y="1208"/>
                </a:lnTo>
                <a:lnTo>
                  <a:pt x="1048" y="1216"/>
                </a:lnTo>
                <a:lnTo>
                  <a:pt x="1064" y="1224"/>
                </a:lnTo>
                <a:lnTo>
                  <a:pt x="1080" y="1232"/>
                </a:lnTo>
                <a:lnTo>
                  <a:pt x="1096" y="1248"/>
                </a:lnTo>
                <a:lnTo>
                  <a:pt x="1112" y="1256"/>
                </a:lnTo>
                <a:lnTo>
                  <a:pt x="1136" y="1264"/>
                </a:lnTo>
                <a:lnTo>
                  <a:pt x="1152" y="1272"/>
                </a:lnTo>
                <a:lnTo>
                  <a:pt x="1168" y="1280"/>
                </a:lnTo>
                <a:lnTo>
                  <a:pt x="1184" y="1296"/>
                </a:lnTo>
                <a:lnTo>
                  <a:pt x="1200" y="1304"/>
                </a:lnTo>
                <a:lnTo>
                  <a:pt x="1216" y="1312"/>
                </a:lnTo>
                <a:lnTo>
                  <a:pt x="1232" y="1320"/>
                </a:lnTo>
                <a:lnTo>
                  <a:pt x="1256" y="1336"/>
                </a:lnTo>
                <a:lnTo>
                  <a:pt x="1272" y="1344"/>
                </a:lnTo>
                <a:lnTo>
                  <a:pt x="1296" y="1352"/>
                </a:lnTo>
                <a:lnTo>
                  <a:pt x="1328" y="1360"/>
                </a:lnTo>
                <a:lnTo>
                  <a:pt x="1360" y="1376"/>
                </a:lnTo>
                <a:lnTo>
                  <a:pt x="1392" y="1384"/>
                </a:lnTo>
                <a:lnTo>
                  <a:pt x="1416" y="1392"/>
                </a:lnTo>
                <a:lnTo>
                  <a:pt x="1448" y="1400"/>
                </a:lnTo>
                <a:lnTo>
                  <a:pt x="1480" y="1408"/>
                </a:lnTo>
                <a:lnTo>
                  <a:pt x="1504" y="1416"/>
                </a:lnTo>
                <a:lnTo>
                  <a:pt x="1536" y="1424"/>
                </a:lnTo>
                <a:lnTo>
                  <a:pt x="1568" y="1432"/>
                </a:lnTo>
                <a:lnTo>
                  <a:pt x="1592" y="1440"/>
                </a:lnTo>
                <a:lnTo>
                  <a:pt x="1624" y="1448"/>
                </a:lnTo>
                <a:lnTo>
                  <a:pt x="1656" y="1448"/>
                </a:lnTo>
                <a:lnTo>
                  <a:pt x="1688" y="1456"/>
                </a:lnTo>
                <a:lnTo>
                  <a:pt x="1712" y="1456"/>
                </a:lnTo>
                <a:lnTo>
                  <a:pt x="1744" y="1456"/>
                </a:lnTo>
                <a:lnTo>
                  <a:pt x="1776" y="1456"/>
                </a:lnTo>
                <a:lnTo>
                  <a:pt x="1808" y="1456"/>
                </a:lnTo>
                <a:lnTo>
                  <a:pt x="1832" y="1456"/>
                </a:lnTo>
                <a:lnTo>
                  <a:pt x="1864" y="1448"/>
                </a:lnTo>
                <a:lnTo>
                  <a:pt x="1896" y="1440"/>
                </a:lnTo>
                <a:lnTo>
                  <a:pt x="1912" y="1440"/>
                </a:lnTo>
                <a:lnTo>
                  <a:pt x="1928" y="1432"/>
                </a:lnTo>
                <a:lnTo>
                  <a:pt x="1944" y="1432"/>
                </a:lnTo>
                <a:lnTo>
                  <a:pt x="1960" y="1424"/>
                </a:lnTo>
                <a:lnTo>
                  <a:pt x="1976" y="1424"/>
                </a:lnTo>
                <a:lnTo>
                  <a:pt x="1992" y="1416"/>
                </a:lnTo>
                <a:lnTo>
                  <a:pt x="2000" y="1400"/>
                </a:lnTo>
                <a:lnTo>
                  <a:pt x="2000" y="1392"/>
                </a:lnTo>
                <a:lnTo>
                  <a:pt x="2008" y="1376"/>
                </a:lnTo>
                <a:lnTo>
                  <a:pt x="2008" y="1360"/>
                </a:lnTo>
                <a:lnTo>
                  <a:pt x="2016" y="1344"/>
                </a:lnTo>
                <a:lnTo>
                  <a:pt x="2016" y="1328"/>
                </a:lnTo>
                <a:lnTo>
                  <a:pt x="2016" y="1312"/>
                </a:lnTo>
                <a:lnTo>
                  <a:pt x="2016" y="1288"/>
                </a:lnTo>
                <a:lnTo>
                  <a:pt x="2008" y="1272"/>
                </a:lnTo>
                <a:lnTo>
                  <a:pt x="2008" y="1248"/>
                </a:lnTo>
                <a:lnTo>
                  <a:pt x="2008" y="1232"/>
                </a:lnTo>
                <a:lnTo>
                  <a:pt x="2000" y="1208"/>
                </a:lnTo>
                <a:lnTo>
                  <a:pt x="1992" y="1192"/>
                </a:lnTo>
                <a:lnTo>
                  <a:pt x="1992" y="1168"/>
                </a:lnTo>
                <a:lnTo>
                  <a:pt x="1984" y="1144"/>
                </a:lnTo>
                <a:lnTo>
                  <a:pt x="1976" y="1128"/>
                </a:lnTo>
                <a:lnTo>
                  <a:pt x="1968" y="1104"/>
                </a:lnTo>
                <a:lnTo>
                  <a:pt x="1960" y="1080"/>
                </a:lnTo>
                <a:lnTo>
                  <a:pt x="1952" y="1056"/>
                </a:lnTo>
                <a:lnTo>
                  <a:pt x="1944" y="1032"/>
                </a:lnTo>
                <a:lnTo>
                  <a:pt x="1928" y="1008"/>
                </a:lnTo>
                <a:lnTo>
                  <a:pt x="1920" y="984"/>
                </a:lnTo>
                <a:lnTo>
                  <a:pt x="1912" y="960"/>
                </a:lnTo>
                <a:lnTo>
                  <a:pt x="1896" y="944"/>
                </a:lnTo>
                <a:lnTo>
                  <a:pt x="1880" y="920"/>
                </a:lnTo>
                <a:lnTo>
                  <a:pt x="1872" y="896"/>
                </a:lnTo>
                <a:lnTo>
                  <a:pt x="1856" y="872"/>
                </a:lnTo>
                <a:lnTo>
                  <a:pt x="1840" y="848"/>
                </a:lnTo>
                <a:lnTo>
                  <a:pt x="1832" y="824"/>
                </a:lnTo>
                <a:lnTo>
                  <a:pt x="1816" y="800"/>
                </a:lnTo>
                <a:lnTo>
                  <a:pt x="1800" y="776"/>
                </a:lnTo>
                <a:lnTo>
                  <a:pt x="1784" y="752"/>
                </a:lnTo>
                <a:lnTo>
                  <a:pt x="1768" y="736"/>
                </a:lnTo>
                <a:lnTo>
                  <a:pt x="1752" y="712"/>
                </a:lnTo>
                <a:lnTo>
                  <a:pt x="1736" y="688"/>
                </a:lnTo>
                <a:lnTo>
                  <a:pt x="1720" y="672"/>
                </a:lnTo>
                <a:lnTo>
                  <a:pt x="1704" y="648"/>
                </a:lnTo>
                <a:lnTo>
                  <a:pt x="1688" y="632"/>
                </a:lnTo>
                <a:lnTo>
                  <a:pt x="1672" y="608"/>
                </a:lnTo>
                <a:lnTo>
                  <a:pt x="1656" y="592"/>
                </a:lnTo>
                <a:lnTo>
                  <a:pt x="1632" y="568"/>
                </a:lnTo>
                <a:lnTo>
                  <a:pt x="1616" y="552"/>
                </a:lnTo>
                <a:lnTo>
                  <a:pt x="1600" y="536"/>
                </a:lnTo>
                <a:lnTo>
                  <a:pt x="1584" y="520"/>
                </a:lnTo>
                <a:lnTo>
                  <a:pt x="1568" y="504"/>
                </a:lnTo>
                <a:lnTo>
                  <a:pt x="1544" y="488"/>
                </a:lnTo>
                <a:lnTo>
                  <a:pt x="1528" y="480"/>
                </a:lnTo>
                <a:lnTo>
                  <a:pt x="1512" y="464"/>
                </a:lnTo>
                <a:lnTo>
                  <a:pt x="1480" y="456"/>
                </a:lnTo>
                <a:lnTo>
                  <a:pt x="1448" y="456"/>
                </a:lnTo>
                <a:lnTo>
                  <a:pt x="1424" y="448"/>
                </a:lnTo>
                <a:lnTo>
                  <a:pt x="1392" y="440"/>
                </a:lnTo>
                <a:lnTo>
                  <a:pt x="1360" y="432"/>
                </a:lnTo>
                <a:lnTo>
                  <a:pt x="1328" y="424"/>
                </a:lnTo>
                <a:lnTo>
                  <a:pt x="1304" y="424"/>
                </a:lnTo>
                <a:lnTo>
                  <a:pt x="1272" y="416"/>
                </a:lnTo>
                <a:lnTo>
                  <a:pt x="1240" y="408"/>
                </a:lnTo>
                <a:lnTo>
                  <a:pt x="1208" y="400"/>
                </a:lnTo>
                <a:lnTo>
                  <a:pt x="1184" y="384"/>
                </a:lnTo>
                <a:lnTo>
                  <a:pt x="1152" y="376"/>
                </a:lnTo>
                <a:lnTo>
                  <a:pt x="1120" y="368"/>
                </a:lnTo>
                <a:lnTo>
                  <a:pt x="1096" y="360"/>
                </a:lnTo>
                <a:lnTo>
                  <a:pt x="1064" y="352"/>
                </a:lnTo>
                <a:lnTo>
                  <a:pt x="1032" y="344"/>
                </a:lnTo>
                <a:lnTo>
                  <a:pt x="1000" y="336"/>
                </a:lnTo>
                <a:lnTo>
                  <a:pt x="976" y="320"/>
                </a:lnTo>
                <a:lnTo>
                  <a:pt x="944" y="312"/>
                </a:lnTo>
                <a:lnTo>
                  <a:pt x="912" y="304"/>
                </a:lnTo>
                <a:lnTo>
                  <a:pt x="888" y="288"/>
                </a:lnTo>
                <a:lnTo>
                  <a:pt x="856" y="280"/>
                </a:lnTo>
                <a:lnTo>
                  <a:pt x="832" y="272"/>
                </a:lnTo>
                <a:lnTo>
                  <a:pt x="800" y="256"/>
                </a:lnTo>
                <a:lnTo>
                  <a:pt x="768" y="248"/>
                </a:lnTo>
                <a:lnTo>
                  <a:pt x="744" y="240"/>
                </a:lnTo>
                <a:lnTo>
                  <a:pt x="712" y="224"/>
                </a:lnTo>
                <a:lnTo>
                  <a:pt x="680" y="216"/>
                </a:lnTo>
                <a:lnTo>
                  <a:pt x="656" y="200"/>
                </a:lnTo>
                <a:lnTo>
                  <a:pt x="624" y="192"/>
                </a:lnTo>
                <a:lnTo>
                  <a:pt x="592" y="184"/>
                </a:lnTo>
                <a:lnTo>
                  <a:pt x="568" y="168"/>
                </a:lnTo>
                <a:lnTo>
                  <a:pt x="536" y="160"/>
                </a:lnTo>
                <a:lnTo>
                  <a:pt x="512" y="144"/>
                </a:lnTo>
                <a:lnTo>
                  <a:pt x="480" y="136"/>
                </a:lnTo>
                <a:lnTo>
                  <a:pt x="448" y="128"/>
                </a:lnTo>
                <a:lnTo>
                  <a:pt x="424" y="112"/>
                </a:lnTo>
                <a:lnTo>
                  <a:pt x="392" y="104"/>
                </a:lnTo>
                <a:lnTo>
                  <a:pt x="368" y="96"/>
                </a:lnTo>
                <a:lnTo>
                  <a:pt x="336" y="80"/>
                </a:lnTo>
                <a:lnTo>
                  <a:pt x="304" y="72"/>
                </a:lnTo>
                <a:lnTo>
                  <a:pt x="280" y="64"/>
                </a:lnTo>
                <a:lnTo>
                  <a:pt x="248" y="48"/>
                </a:lnTo>
                <a:lnTo>
                  <a:pt x="216" y="40"/>
                </a:lnTo>
                <a:lnTo>
                  <a:pt x="192" y="32"/>
                </a:lnTo>
                <a:lnTo>
                  <a:pt x="160" y="16"/>
                </a:lnTo>
                <a:lnTo>
                  <a:pt x="136" y="8"/>
                </a:lnTo>
                <a:lnTo>
                  <a:pt x="104" y="0"/>
                </a:lnTo>
                <a:lnTo>
                  <a:pt x="104" y="8"/>
                </a:lnTo>
                <a:close/>
              </a:path>
            </a:pathLst>
          </a:custGeom>
          <a:solidFill>
            <a:srgbClr val="FFCC00"/>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66567" name="Freeform 8"/>
          <p:cNvSpPr>
            <a:spLocks/>
          </p:cNvSpPr>
          <p:nvPr/>
        </p:nvSpPr>
        <p:spPr bwMode="auto">
          <a:xfrm>
            <a:off x="5422900" y="1562100"/>
            <a:ext cx="3238500" cy="2921000"/>
          </a:xfrm>
          <a:custGeom>
            <a:avLst/>
            <a:gdLst>
              <a:gd name="T0" fmla="*/ 2147483647 w 2040"/>
              <a:gd name="T1" fmla="*/ 0 h 1840"/>
              <a:gd name="T2" fmla="*/ 0 w 2040"/>
              <a:gd name="T3" fmla="*/ 2147483647 h 1840"/>
              <a:gd name="T4" fmla="*/ 2147483647 w 2040"/>
              <a:gd name="T5" fmla="*/ 2147483647 h 1840"/>
              <a:gd name="T6" fmla="*/ 2147483647 w 2040"/>
              <a:gd name="T7" fmla="*/ 2147483647 h 1840"/>
              <a:gd name="T8" fmla="*/ 2147483647 w 2040"/>
              <a:gd name="T9" fmla="*/ 0 h 1840"/>
              <a:gd name="T10" fmla="*/ 0 60000 65536"/>
              <a:gd name="T11" fmla="*/ 0 60000 65536"/>
              <a:gd name="T12" fmla="*/ 0 60000 65536"/>
              <a:gd name="T13" fmla="*/ 0 60000 65536"/>
              <a:gd name="T14" fmla="*/ 0 60000 65536"/>
              <a:gd name="T15" fmla="*/ 0 w 2040"/>
              <a:gd name="T16" fmla="*/ 0 h 1840"/>
              <a:gd name="T17" fmla="*/ 2040 w 2040"/>
              <a:gd name="T18" fmla="*/ 1840 h 1840"/>
            </a:gdLst>
            <a:ahLst/>
            <a:cxnLst>
              <a:cxn ang="T10">
                <a:pos x="T0" y="T1"/>
              </a:cxn>
              <a:cxn ang="T11">
                <a:pos x="T2" y="T3"/>
              </a:cxn>
              <a:cxn ang="T12">
                <a:pos x="T4" y="T5"/>
              </a:cxn>
              <a:cxn ang="T13">
                <a:pos x="T6" y="T7"/>
              </a:cxn>
              <a:cxn ang="T14">
                <a:pos x="T8" y="T9"/>
              </a:cxn>
            </a:cxnLst>
            <a:rect l="T15" t="T16" r="T17" b="T18"/>
            <a:pathLst>
              <a:path w="2040" h="1840">
                <a:moveTo>
                  <a:pt x="296" y="0"/>
                </a:moveTo>
                <a:lnTo>
                  <a:pt x="0" y="288"/>
                </a:lnTo>
                <a:lnTo>
                  <a:pt x="2040" y="1840"/>
                </a:lnTo>
                <a:lnTo>
                  <a:pt x="2040" y="1576"/>
                </a:lnTo>
                <a:lnTo>
                  <a:pt x="296" y="0"/>
                </a:lnTo>
                <a:close/>
              </a:path>
            </a:pathLst>
          </a:custGeom>
          <a:solidFill>
            <a:srgbClr val="FFFF00"/>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grpSp>
        <p:nvGrpSpPr>
          <p:cNvPr id="66568" name="Group 9"/>
          <p:cNvGrpSpPr>
            <a:grpSpLocks/>
          </p:cNvGrpSpPr>
          <p:nvPr/>
        </p:nvGrpSpPr>
        <p:grpSpPr bwMode="auto">
          <a:xfrm>
            <a:off x="3835400" y="5753101"/>
            <a:ext cx="6065838" cy="244475"/>
            <a:chOff x="1456" y="3624"/>
            <a:chExt cx="3821" cy="154"/>
          </a:xfrm>
        </p:grpSpPr>
        <p:sp>
          <p:nvSpPr>
            <p:cNvPr id="66672" name="Rectangle 10"/>
            <p:cNvSpPr>
              <a:spLocks noChangeArrowheads="1"/>
            </p:cNvSpPr>
            <p:nvPr/>
          </p:nvSpPr>
          <p:spPr bwMode="auto">
            <a:xfrm>
              <a:off x="4936" y="3624"/>
              <a:ext cx="341"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Geneva" charset="0"/>
                </a:rPr>
                <a:t>2500</a:t>
              </a:r>
              <a:endParaRPr lang="en-GB">
                <a:latin typeface="Times" charset="0"/>
              </a:endParaRPr>
            </a:p>
          </p:txBody>
        </p:sp>
        <p:sp>
          <p:nvSpPr>
            <p:cNvPr id="66673" name="Rectangle 11"/>
            <p:cNvSpPr>
              <a:spLocks noChangeArrowheads="1"/>
            </p:cNvSpPr>
            <p:nvPr/>
          </p:nvSpPr>
          <p:spPr bwMode="auto">
            <a:xfrm>
              <a:off x="3776" y="3624"/>
              <a:ext cx="341"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Geneva" charset="0"/>
                </a:rPr>
                <a:t>2000</a:t>
              </a:r>
              <a:endParaRPr lang="en-GB">
                <a:latin typeface="Times" charset="0"/>
              </a:endParaRPr>
            </a:p>
          </p:txBody>
        </p:sp>
        <p:sp>
          <p:nvSpPr>
            <p:cNvPr id="66674" name="Rectangle 12"/>
            <p:cNvSpPr>
              <a:spLocks noChangeArrowheads="1"/>
            </p:cNvSpPr>
            <p:nvPr/>
          </p:nvSpPr>
          <p:spPr bwMode="auto">
            <a:xfrm>
              <a:off x="2616" y="3624"/>
              <a:ext cx="341"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Geneva" charset="0"/>
                </a:rPr>
                <a:t>1500</a:t>
              </a:r>
              <a:endParaRPr lang="en-GB">
                <a:latin typeface="Times" charset="0"/>
              </a:endParaRPr>
            </a:p>
          </p:txBody>
        </p:sp>
        <p:sp>
          <p:nvSpPr>
            <p:cNvPr id="66675" name="Rectangle 13"/>
            <p:cNvSpPr>
              <a:spLocks noChangeArrowheads="1"/>
            </p:cNvSpPr>
            <p:nvPr/>
          </p:nvSpPr>
          <p:spPr bwMode="auto">
            <a:xfrm>
              <a:off x="1456" y="3624"/>
              <a:ext cx="341"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Geneva" charset="0"/>
                </a:rPr>
                <a:t>1000</a:t>
              </a:r>
              <a:endParaRPr lang="en-GB">
                <a:latin typeface="Times" charset="0"/>
              </a:endParaRPr>
            </a:p>
          </p:txBody>
        </p:sp>
      </p:grpSp>
      <p:grpSp>
        <p:nvGrpSpPr>
          <p:cNvPr id="66569" name="Group 14"/>
          <p:cNvGrpSpPr>
            <a:grpSpLocks/>
          </p:cNvGrpSpPr>
          <p:nvPr/>
        </p:nvGrpSpPr>
        <p:grpSpPr bwMode="auto">
          <a:xfrm>
            <a:off x="4114800" y="1219200"/>
            <a:ext cx="5526088" cy="4471988"/>
            <a:chOff x="1632" y="768"/>
            <a:chExt cx="3481" cy="2817"/>
          </a:xfrm>
        </p:grpSpPr>
        <p:sp>
          <p:nvSpPr>
            <p:cNvPr id="66638" name="Line 15"/>
            <p:cNvSpPr>
              <a:spLocks noChangeShapeType="1"/>
            </p:cNvSpPr>
            <p:nvPr/>
          </p:nvSpPr>
          <p:spPr bwMode="auto">
            <a:xfrm>
              <a:off x="1632" y="3552"/>
              <a:ext cx="1" cy="3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39" name="Line 16"/>
            <p:cNvSpPr>
              <a:spLocks noChangeShapeType="1"/>
            </p:cNvSpPr>
            <p:nvPr/>
          </p:nvSpPr>
          <p:spPr bwMode="auto">
            <a:xfrm flipV="1">
              <a:off x="1632" y="768"/>
              <a:ext cx="1" cy="3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40" name="Line 17"/>
            <p:cNvSpPr>
              <a:spLocks noChangeShapeType="1"/>
            </p:cNvSpPr>
            <p:nvPr/>
          </p:nvSpPr>
          <p:spPr bwMode="auto">
            <a:xfrm>
              <a:off x="1864" y="35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41" name="Line 18"/>
            <p:cNvSpPr>
              <a:spLocks noChangeShapeType="1"/>
            </p:cNvSpPr>
            <p:nvPr/>
          </p:nvSpPr>
          <p:spPr bwMode="auto">
            <a:xfrm flipV="1">
              <a:off x="1864" y="7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42" name="Line 19"/>
            <p:cNvSpPr>
              <a:spLocks noChangeShapeType="1"/>
            </p:cNvSpPr>
            <p:nvPr/>
          </p:nvSpPr>
          <p:spPr bwMode="auto">
            <a:xfrm>
              <a:off x="2096" y="35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43" name="Line 20"/>
            <p:cNvSpPr>
              <a:spLocks noChangeShapeType="1"/>
            </p:cNvSpPr>
            <p:nvPr/>
          </p:nvSpPr>
          <p:spPr bwMode="auto">
            <a:xfrm flipV="1">
              <a:off x="2096" y="7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44" name="Line 21"/>
            <p:cNvSpPr>
              <a:spLocks noChangeShapeType="1"/>
            </p:cNvSpPr>
            <p:nvPr/>
          </p:nvSpPr>
          <p:spPr bwMode="auto">
            <a:xfrm>
              <a:off x="2328" y="35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45" name="Line 22"/>
            <p:cNvSpPr>
              <a:spLocks noChangeShapeType="1"/>
            </p:cNvSpPr>
            <p:nvPr/>
          </p:nvSpPr>
          <p:spPr bwMode="auto">
            <a:xfrm flipV="1">
              <a:off x="2328" y="7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46" name="Line 23"/>
            <p:cNvSpPr>
              <a:spLocks noChangeShapeType="1"/>
            </p:cNvSpPr>
            <p:nvPr/>
          </p:nvSpPr>
          <p:spPr bwMode="auto">
            <a:xfrm>
              <a:off x="2560" y="35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47" name="Line 24"/>
            <p:cNvSpPr>
              <a:spLocks noChangeShapeType="1"/>
            </p:cNvSpPr>
            <p:nvPr/>
          </p:nvSpPr>
          <p:spPr bwMode="auto">
            <a:xfrm flipV="1">
              <a:off x="2560" y="7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48" name="Line 25"/>
            <p:cNvSpPr>
              <a:spLocks noChangeShapeType="1"/>
            </p:cNvSpPr>
            <p:nvPr/>
          </p:nvSpPr>
          <p:spPr bwMode="auto">
            <a:xfrm>
              <a:off x="2792" y="3552"/>
              <a:ext cx="1" cy="3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49" name="Line 26"/>
            <p:cNvSpPr>
              <a:spLocks noChangeShapeType="1"/>
            </p:cNvSpPr>
            <p:nvPr/>
          </p:nvSpPr>
          <p:spPr bwMode="auto">
            <a:xfrm flipV="1">
              <a:off x="2792" y="768"/>
              <a:ext cx="1" cy="3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50" name="Line 27"/>
            <p:cNvSpPr>
              <a:spLocks noChangeShapeType="1"/>
            </p:cNvSpPr>
            <p:nvPr/>
          </p:nvSpPr>
          <p:spPr bwMode="auto">
            <a:xfrm>
              <a:off x="3024" y="35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51" name="Line 28"/>
            <p:cNvSpPr>
              <a:spLocks noChangeShapeType="1"/>
            </p:cNvSpPr>
            <p:nvPr/>
          </p:nvSpPr>
          <p:spPr bwMode="auto">
            <a:xfrm flipV="1">
              <a:off x="3024" y="7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52" name="Line 29"/>
            <p:cNvSpPr>
              <a:spLocks noChangeShapeType="1"/>
            </p:cNvSpPr>
            <p:nvPr/>
          </p:nvSpPr>
          <p:spPr bwMode="auto">
            <a:xfrm>
              <a:off x="3256" y="35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53" name="Line 30"/>
            <p:cNvSpPr>
              <a:spLocks noChangeShapeType="1"/>
            </p:cNvSpPr>
            <p:nvPr/>
          </p:nvSpPr>
          <p:spPr bwMode="auto">
            <a:xfrm flipV="1">
              <a:off x="3256" y="7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54" name="Line 31"/>
            <p:cNvSpPr>
              <a:spLocks noChangeShapeType="1"/>
            </p:cNvSpPr>
            <p:nvPr/>
          </p:nvSpPr>
          <p:spPr bwMode="auto">
            <a:xfrm>
              <a:off x="3488" y="35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55" name="Line 32"/>
            <p:cNvSpPr>
              <a:spLocks noChangeShapeType="1"/>
            </p:cNvSpPr>
            <p:nvPr/>
          </p:nvSpPr>
          <p:spPr bwMode="auto">
            <a:xfrm flipV="1">
              <a:off x="3488" y="7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56" name="Line 33"/>
            <p:cNvSpPr>
              <a:spLocks noChangeShapeType="1"/>
            </p:cNvSpPr>
            <p:nvPr/>
          </p:nvSpPr>
          <p:spPr bwMode="auto">
            <a:xfrm>
              <a:off x="3720" y="35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57" name="Line 34"/>
            <p:cNvSpPr>
              <a:spLocks noChangeShapeType="1"/>
            </p:cNvSpPr>
            <p:nvPr/>
          </p:nvSpPr>
          <p:spPr bwMode="auto">
            <a:xfrm flipV="1">
              <a:off x="3720" y="7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58" name="Line 35"/>
            <p:cNvSpPr>
              <a:spLocks noChangeShapeType="1"/>
            </p:cNvSpPr>
            <p:nvPr/>
          </p:nvSpPr>
          <p:spPr bwMode="auto">
            <a:xfrm>
              <a:off x="3952" y="3552"/>
              <a:ext cx="1" cy="3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59" name="Line 36"/>
            <p:cNvSpPr>
              <a:spLocks noChangeShapeType="1"/>
            </p:cNvSpPr>
            <p:nvPr/>
          </p:nvSpPr>
          <p:spPr bwMode="auto">
            <a:xfrm flipV="1">
              <a:off x="3952" y="768"/>
              <a:ext cx="1" cy="3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60" name="Line 37"/>
            <p:cNvSpPr>
              <a:spLocks noChangeShapeType="1"/>
            </p:cNvSpPr>
            <p:nvPr/>
          </p:nvSpPr>
          <p:spPr bwMode="auto">
            <a:xfrm>
              <a:off x="4184" y="35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61" name="Line 38"/>
            <p:cNvSpPr>
              <a:spLocks noChangeShapeType="1"/>
            </p:cNvSpPr>
            <p:nvPr/>
          </p:nvSpPr>
          <p:spPr bwMode="auto">
            <a:xfrm flipV="1">
              <a:off x="4184" y="7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62" name="Line 39"/>
            <p:cNvSpPr>
              <a:spLocks noChangeShapeType="1"/>
            </p:cNvSpPr>
            <p:nvPr/>
          </p:nvSpPr>
          <p:spPr bwMode="auto">
            <a:xfrm>
              <a:off x="4416" y="35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63" name="Line 40"/>
            <p:cNvSpPr>
              <a:spLocks noChangeShapeType="1"/>
            </p:cNvSpPr>
            <p:nvPr/>
          </p:nvSpPr>
          <p:spPr bwMode="auto">
            <a:xfrm flipV="1">
              <a:off x="4416" y="7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64" name="Line 41"/>
            <p:cNvSpPr>
              <a:spLocks noChangeShapeType="1"/>
            </p:cNvSpPr>
            <p:nvPr/>
          </p:nvSpPr>
          <p:spPr bwMode="auto">
            <a:xfrm>
              <a:off x="4648" y="35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65" name="Line 42"/>
            <p:cNvSpPr>
              <a:spLocks noChangeShapeType="1"/>
            </p:cNvSpPr>
            <p:nvPr/>
          </p:nvSpPr>
          <p:spPr bwMode="auto">
            <a:xfrm flipV="1">
              <a:off x="4648" y="7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66" name="Line 43"/>
            <p:cNvSpPr>
              <a:spLocks noChangeShapeType="1"/>
            </p:cNvSpPr>
            <p:nvPr/>
          </p:nvSpPr>
          <p:spPr bwMode="auto">
            <a:xfrm>
              <a:off x="4880" y="35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67" name="Line 44"/>
            <p:cNvSpPr>
              <a:spLocks noChangeShapeType="1"/>
            </p:cNvSpPr>
            <p:nvPr/>
          </p:nvSpPr>
          <p:spPr bwMode="auto">
            <a:xfrm flipV="1">
              <a:off x="4880" y="7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68" name="Line 45"/>
            <p:cNvSpPr>
              <a:spLocks noChangeShapeType="1"/>
            </p:cNvSpPr>
            <p:nvPr/>
          </p:nvSpPr>
          <p:spPr bwMode="auto">
            <a:xfrm>
              <a:off x="5112" y="3552"/>
              <a:ext cx="1" cy="3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69" name="Line 46"/>
            <p:cNvSpPr>
              <a:spLocks noChangeShapeType="1"/>
            </p:cNvSpPr>
            <p:nvPr/>
          </p:nvSpPr>
          <p:spPr bwMode="auto">
            <a:xfrm flipV="1">
              <a:off x="5112" y="768"/>
              <a:ext cx="1" cy="3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70" name="Freeform 47"/>
            <p:cNvSpPr>
              <a:spLocks/>
            </p:cNvSpPr>
            <p:nvPr/>
          </p:nvSpPr>
          <p:spPr bwMode="auto">
            <a:xfrm>
              <a:off x="1632" y="768"/>
              <a:ext cx="3480" cy="1"/>
            </a:xfrm>
            <a:custGeom>
              <a:avLst/>
              <a:gdLst>
                <a:gd name="T0" fmla="*/ 0 w 3480"/>
                <a:gd name="T1" fmla="*/ 0 h 1"/>
                <a:gd name="T2" fmla="*/ 0 w 3480"/>
                <a:gd name="T3" fmla="*/ 0 h 1"/>
                <a:gd name="T4" fmla="*/ 3480 w 3480"/>
                <a:gd name="T5" fmla="*/ 0 h 1"/>
                <a:gd name="T6" fmla="*/ 0 60000 65536"/>
                <a:gd name="T7" fmla="*/ 0 60000 65536"/>
                <a:gd name="T8" fmla="*/ 0 60000 65536"/>
                <a:gd name="T9" fmla="*/ 0 w 3480"/>
                <a:gd name="T10" fmla="*/ 0 h 1"/>
                <a:gd name="T11" fmla="*/ 3480 w 3480"/>
                <a:gd name="T12" fmla="*/ 1 h 1"/>
              </a:gdLst>
              <a:ahLst/>
              <a:cxnLst>
                <a:cxn ang="T6">
                  <a:pos x="T0" y="T1"/>
                </a:cxn>
                <a:cxn ang="T7">
                  <a:pos x="T2" y="T3"/>
                </a:cxn>
                <a:cxn ang="T8">
                  <a:pos x="T4" y="T5"/>
                </a:cxn>
              </a:cxnLst>
              <a:rect l="T9" t="T10" r="T11" b="T12"/>
              <a:pathLst>
                <a:path w="3480" h="1">
                  <a:moveTo>
                    <a:pt x="0" y="0"/>
                  </a:moveTo>
                  <a:lnTo>
                    <a:pt x="0" y="0"/>
                  </a:lnTo>
                  <a:lnTo>
                    <a:pt x="3480" y="0"/>
                  </a:lnTo>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66671" name="Line 48"/>
            <p:cNvSpPr>
              <a:spLocks noChangeShapeType="1"/>
            </p:cNvSpPr>
            <p:nvPr/>
          </p:nvSpPr>
          <p:spPr bwMode="auto">
            <a:xfrm>
              <a:off x="1632" y="3584"/>
              <a:ext cx="3480"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66570" name="Group 49"/>
          <p:cNvGrpSpPr>
            <a:grpSpLocks/>
          </p:cNvGrpSpPr>
          <p:nvPr/>
        </p:nvGrpSpPr>
        <p:grpSpPr bwMode="auto">
          <a:xfrm>
            <a:off x="3632200" y="1117601"/>
            <a:ext cx="406400" cy="4714875"/>
            <a:chOff x="1328" y="704"/>
            <a:chExt cx="256" cy="2970"/>
          </a:xfrm>
        </p:grpSpPr>
        <p:sp>
          <p:nvSpPr>
            <p:cNvPr id="66629" name="Rectangle 50"/>
            <p:cNvSpPr>
              <a:spLocks noChangeArrowheads="1"/>
            </p:cNvSpPr>
            <p:nvPr/>
          </p:nvSpPr>
          <p:spPr bwMode="auto">
            <a:xfrm>
              <a:off x="1408" y="3520"/>
              <a:ext cx="171"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Geneva" charset="0"/>
                </a:rPr>
                <a:t>20</a:t>
              </a:r>
              <a:endParaRPr lang="en-GB">
                <a:latin typeface="Times" charset="0"/>
              </a:endParaRPr>
            </a:p>
          </p:txBody>
        </p:sp>
        <p:sp>
          <p:nvSpPr>
            <p:cNvPr id="66630" name="Rectangle 51"/>
            <p:cNvSpPr>
              <a:spLocks noChangeArrowheads="1"/>
            </p:cNvSpPr>
            <p:nvPr/>
          </p:nvSpPr>
          <p:spPr bwMode="auto">
            <a:xfrm>
              <a:off x="1408" y="3168"/>
              <a:ext cx="171"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Geneva" charset="0"/>
                </a:rPr>
                <a:t>40</a:t>
              </a:r>
              <a:endParaRPr lang="en-GB">
                <a:latin typeface="Times" charset="0"/>
              </a:endParaRPr>
            </a:p>
          </p:txBody>
        </p:sp>
        <p:sp>
          <p:nvSpPr>
            <p:cNvPr id="66631" name="Rectangle 52"/>
            <p:cNvSpPr>
              <a:spLocks noChangeArrowheads="1"/>
            </p:cNvSpPr>
            <p:nvPr/>
          </p:nvSpPr>
          <p:spPr bwMode="auto">
            <a:xfrm>
              <a:off x="1408" y="2816"/>
              <a:ext cx="171"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Geneva" charset="0"/>
                </a:rPr>
                <a:t>60</a:t>
              </a:r>
              <a:endParaRPr lang="en-GB">
                <a:latin typeface="Times" charset="0"/>
              </a:endParaRPr>
            </a:p>
          </p:txBody>
        </p:sp>
        <p:sp>
          <p:nvSpPr>
            <p:cNvPr id="66632" name="Rectangle 53"/>
            <p:cNvSpPr>
              <a:spLocks noChangeArrowheads="1"/>
            </p:cNvSpPr>
            <p:nvPr/>
          </p:nvSpPr>
          <p:spPr bwMode="auto">
            <a:xfrm>
              <a:off x="1408" y="2464"/>
              <a:ext cx="171"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Geneva" charset="0"/>
                </a:rPr>
                <a:t>80</a:t>
              </a:r>
              <a:endParaRPr lang="en-GB">
                <a:latin typeface="Times" charset="0"/>
              </a:endParaRPr>
            </a:p>
          </p:txBody>
        </p:sp>
        <p:sp>
          <p:nvSpPr>
            <p:cNvPr id="66633" name="Rectangle 54"/>
            <p:cNvSpPr>
              <a:spLocks noChangeArrowheads="1"/>
            </p:cNvSpPr>
            <p:nvPr/>
          </p:nvSpPr>
          <p:spPr bwMode="auto">
            <a:xfrm>
              <a:off x="1328" y="2112"/>
              <a:ext cx="256"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Geneva" charset="0"/>
                </a:rPr>
                <a:t>100</a:t>
              </a:r>
              <a:endParaRPr lang="en-GB">
                <a:latin typeface="Times" charset="0"/>
              </a:endParaRPr>
            </a:p>
          </p:txBody>
        </p:sp>
        <p:sp>
          <p:nvSpPr>
            <p:cNvPr id="66634" name="Rectangle 55"/>
            <p:cNvSpPr>
              <a:spLocks noChangeArrowheads="1"/>
            </p:cNvSpPr>
            <p:nvPr/>
          </p:nvSpPr>
          <p:spPr bwMode="auto">
            <a:xfrm>
              <a:off x="1328" y="1760"/>
              <a:ext cx="256"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Geneva" charset="0"/>
                </a:rPr>
                <a:t>120</a:t>
              </a:r>
              <a:endParaRPr lang="en-GB">
                <a:latin typeface="Times" charset="0"/>
              </a:endParaRPr>
            </a:p>
          </p:txBody>
        </p:sp>
        <p:sp>
          <p:nvSpPr>
            <p:cNvPr id="66635" name="Rectangle 56"/>
            <p:cNvSpPr>
              <a:spLocks noChangeArrowheads="1"/>
            </p:cNvSpPr>
            <p:nvPr/>
          </p:nvSpPr>
          <p:spPr bwMode="auto">
            <a:xfrm>
              <a:off x="1328" y="1408"/>
              <a:ext cx="256"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Geneva" charset="0"/>
                </a:rPr>
                <a:t>140</a:t>
              </a:r>
              <a:endParaRPr lang="en-GB">
                <a:latin typeface="Times" charset="0"/>
              </a:endParaRPr>
            </a:p>
          </p:txBody>
        </p:sp>
        <p:sp>
          <p:nvSpPr>
            <p:cNvPr id="66636" name="Rectangle 57"/>
            <p:cNvSpPr>
              <a:spLocks noChangeArrowheads="1"/>
            </p:cNvSpPr>
            <p:nvPr/>
          </p:nvSpPr>
          <p:spPr bwMode="auto">
            <a:xfrm>
              <a:off x="1328" y="1056"/>
              <a:ext cx="256"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Geneva" charset="0"/>
                </a:rPr>
                <a:t>160</a:t>
              </a:r>
              <a:endParaRPr lang="en-GB">
                <a:latin typeface="Times" charset="0"/>
              </a:endParaRPr>
            </a:p>
          </p:txBody>
        </p:sp>
        <p:sp>
          <p:nvSpPr>
            <p:cNvPr id="66637" name="Rectangle 58"/>
            <p:cNvSpPr>
              <a:spLocks noChangeArrowheads="1"/>
            </p:cNvSpPr>
            <p:nvPr/>
          </p:nvSpPr>
          <p:spPr bwMode="auto">
            <a:xfrm>
              <a:off x="1328" y="704"/>
              <a:ext cx="256"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600">
                  <a:solidFill>
                    <a:srgbClr val="000000"/>
                  </a:solidFill>
                  <a:latin typeface="Geneva" charset="0"/>
                </a:rPr>
                <a:t>180</a:t>
              </a:r>
              <a:endParaRPr lang="en-GB">
                <a:latin typeface="Times" charset="0"/>
              </a:endParaRPr>
            </a:p>
          </p:txBody>
        </p:sp>
      </p:grpSp>
      <p:grpSp>
        <p:nvGrpSpPr>
          <p:cNvPr id="66571" name="Group 59"/>
          <p:cNvGrpSpPr>
            <a:grpSpLocks/>
          </p:cNvGrpSpPr>
          <p:nvPr/>
        </p:nvGrpSpPr>
        <p:grpSpPr bwMode="auto">
          <a:xfrm>
            <a:off x="4114800" y="1219200"/>
            <a:ext cx="5524500" cy="4471988"/>
            <a:chOff x="1632" y="768"/>
            <a:chExt cx="3480" cy="2817"/>
          </a:xfrm>
        </p:grpSpPr>
        <p:sp>
          <p:nvSpPr>
            <p:cNvPr id="66594" name="Line 60"/>
            <p:cNvSpPr>
              <a:spLocks noChangeShapeType="1"/>
            </p:cNvSpPr>
            <p:nvPr/>
          </p:nvSpPr>
          <p:spPr bwMode="auto">
            <a:xfrm>
              <a:off x="1632" y="3584"/>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595" name="Line 61"/>
            <p:cNvSpPr>
              <a:spLocks noChangeShapeType="1"/>
            </p:cNvSpPr>
            <p:nvPr/>
          </p:nvSpPr>
          <p:spPr bwMode="auto">
            <a:xfrm flipH="1">
              <a:off x="5080" y="3584"/>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596" name="Line 62"/>
            <p:cNvSpPr>
              <a:spLocks noChangeShapeType="1"/>
            </p:cNvSpPr>
            <p:nvPr/>
          </p:nvSpPr>
          <p:spPr bwMode="auto">
            <a:xfrm>
              <a:off x="1632" y="3408"/>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597" name="Line 63"/>
            <p:cNvSpPr>
              <a:spLocks noChangeShapeType="1"/>
            </p:cNvSpPr>
            <p:nvPr/>
          </p:nvSpPr>
          <p:spPr bwMode="auto">
            <a:xfrm flipH="1">
              <a:off x="5096" y="3408"/>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598" name="Line 64"/>
            <p:cNvSpPr>
              <a:spLocks noChangeShapeType="1"/>
            </p:cNvSpPr>
            <p:nvPr/>
          </p:nvSpPr>
          <p:spPr bwMode="auto">
            <a:xfrm>
              <a:off x="1632" y="3232"/>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599" name="Line 65"/>
            <p:cNvSpPr>
              <a:spLocks noChangeShapeType="1"/>
            </p:cNvSpPr>
            <p:nvPr/>
          </p:nvSpPr>
          <p:spPr bwMode="auto">
            <a:xfrm flipH="1">
              <a:off x="5080" y="3232"/>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00" name="Line 66"/>
            <p:cNvSpPr>
              <a:spLocks noChangeShapeType="1"/>
            </p:cNvSpPr>
            <p:nvPr/>
          </p:nvSpPr>
          <p:spPr bwMode="auto">
            <a:xfrm>
              <a:off x="1632" y="305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01" name="Line 67"/>
            <p:cNvSpPr>
              <a:spLocks noChangeShapeType="1"/>
            </p:cNvSpPr>
            <p:nvPr/>
          </p:nvSpPr>
          <p:spPr bwMode="auto">
            <a:xfrm flipH="1">
              <a:off x="5096" y="305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02" name="Line 68"/>
            <p:cNvSpPr>
              <a:spLocks noChangeShapeType="1"/>
            </p:cNvSpPr>
            <p:nvPr/>
          </p:nvSpPr>
          <p:spPr bwMode="auto">
            <a:xfrm>
              <a:off x="1632" y="2880"/>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03" name="Line 69"/>
            <p:cNvSpPr>
              <a:spLocks noChangeShapeType="1"/>
            </p:cNvSpPr>
            <p:nvPr/>
          </p:nvSpPr>
          <p:spPr bwMode="auto">
            <a:xfrm flipH="1">
              <a:off x="5080" y="2880"/>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04" name="Line 70"/>
            <p:cNvSpPr>
              <a:spLocks noChangeShapeType="1"/>
            </p:cNvSpPr>
            <p:nvPr/>
          </p:nvSpPr>
          <p:spPr bwMode="auto">
            <a:xfrm>
              <a:off x="1632" y="2704"/>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05" name="Line 71"/>
            <p:cNvSpPr>
              <a:spLocks noChangeShapeType="1"/>
            </p:cNvSpPr>
            <p:nvPr/>
          </p:nvSpPr>
          <p:spPr bwMode="auto">
            <a:xfrm flipH="1">
              <a:off x="5096" y="2704"/>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06" name="Line 72"/>
            <p:cNvSpPr>
              <a:spLocks noChangeShapeType="1"/>
            </p:cNvSpPr>
            <p:nvPr/>
          </p:nvSpPr>
          <p:spPr bwMode="auto">
            <a:xfrm>
              <a:off x="1632" y="2528"/>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07" name="Line 73"/>
            <p:cNvSpPr>
              <a:spLocks noChangeShapeType="1"/>
            </p:cNvSpPr>
            <p:nvPr/>
          </p:nvSpPr>
          <p:spPr bwMode="auto">
            <a:xfrm flipH="1">
              <a:off x="5080" y="2528"/>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08" name="Line 74"/>
            <p:cNvSpPr>
              <a:spLocks noChangeShapeType="1"/>
            </p:cNvSpPr>
            <p:nvPr/>
          </p:nvSpPr>
          <p:spPr bwMode="auto">
            <a:xfrm>
              <a:off x="1632" y="2352"/>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09" name="Line 75"/>
            <p:cNvSpPr>
              <a:spLocks noChangeShapeType="1"/>
            </p:cNvSpPr>
            <p:nvPr/>
          </p:nvSpPr>
          <p:spPr bwMode="auto">
            <a:xfrm flipH="1">
              <a:off x="5096" y="2352"/>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10" name="Line 76"/>
            <p:cNvSpPr>
              <a:spLocks noChangeShapeType="1"/>
            </p:cNvSpPr>
            <p:nvPr/>
          </p:nvSpPr>
          <p:spPr bwMode="auto">
            <a:xfrm>
              <a:off x="1632" y="2176"/>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11" name="Line 77"/>
            <p:cNvSpPr>
              <a:spLocks noChangeShapeType="1"/>
            </p:cNvSpPr>
            <p:nvPr/>
          </p:nvSpPr>
          <p:spPr bwMode="auto">
            <a:xfrm flipH="1">
              <a:off x="5080" y="2176"/>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12" name="Line 78"/>
            <p:cNvSpPr>
              <a:spLocks noChangeShapeType="1"/>
            </p:cNvSpPr>
            <p:nvPr/>
          </p:nvSpPr>
          <p:spPr bwMode="auto">
            <a:xfrm>
              <a:off x="1632" y="2000"/>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13" name="Line 79"/>
            <p:cNvSpPr>
              <a:spLocks noChangeShapeType="1"/>
            </p:cNvSpPr>
            <p:nvPr/>
          </p:nvSpPr>
          <p:spPr bwMode="auto">
            <a:xfrm flipH="1">
              <a:off x="5096" y="2000"/>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14" name="Line 80"/>
            <p:cNvSpPr>
              <a:spLocks noChangeShapeType="1"/>
            </p:cNvSpPr>
            <p:nvPr/>
          </p:nvSpPr>
          <p:spPr bwMode="auto">
            <a:xfrm>
              <a:off x="1632" y="1824"/>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15" name="Line 81"/>
            <p:cNvSpPr>
              <a:spLocks noChangeShapeType="1"/>
            </p:cNvSpPr>
            <p:nvPr/>
          </p:nvSpPr>
          <p:spPr bwMode="auto">
            <a:xfrm flipH="1">
              <a:off x="5080" y="1824"/>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16" name="Line 82"/>
            <p:cNvSpPr>
              <a:spLocks noChangeShapeType="1"/>
            </p:cNvSpPr>
            <p:nvPr/>
          </p:nvSpPr>
          <p:spPr bwMode="auto">
            <a:xfrm>
              <a:off x="1632" y="1648"/>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17" name="Line 83"/>
            <p:cNvSpPr>
              <a:spLocks noChangeShapeType="1"/>
            </p:cNvSpPr>
            <p:nvPr/>
          </p:nvSpPr>
          <p:spPr bwMode="auto">
            <a:xfrm flipH="1">
              <a:off x="5096" y="1648"/>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18" name="Line 84"/>
            <p:cNvSpPr>
              <a:spLocks noChangeShapeType="1"/>
            </p:cNvSpPr>
            <p:nvPr/>
          </p:nvSpPr>
          <p:spPr bwMode="auto">
            <a:xfrm>
              <a:off x="1632" y="1472"/>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19" name="Line 85"/>
            <p:cNvSpPr>
              <a:spLocks noChangeShapeType="1"/>
            </p:cNvSpPr>
            <p:nvPr/>
          </p:nvSpPr>
          <p:spPr bwMode="auto">
            <a:xfrm flipH="1">
              <a:off x="5080" y="1472"/>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20" name="Line 86"/>
            <p:cNvSpPr>
              <a:spLocks noChangeShapeType="1"/>
            </p:cNvSpPr>
            <p:nvPr/>
          </p:nvSpPr>
          <p:spPr bwMode="auto">
            <a:xfrm>
              <a:off x="1632" y="129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21" name="Line 87"/>
            <p:cNvSpPr>
              <a:spLocks noChangeShapeType="1"/>
            </p:cNvSpPr>
            <p:nvPr/>
          </p:nvSpPr>
          <p:spPr bwMode="auto">
            <a:xfrm flipH="1">
              <a:off x="5096" y="129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22" name="Line 88"/>
            <p:cNvSpPr>
              <a:spLocks noChangeShapeType="1"/>
            </p:cNvSpPr>
            <p:nvPr/>
          </p:nvSpPr>
          <p:spPr bwMode="auto">
            <a:xfrm>
              <a:off x="1632" y="1120"/>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23" name="Line 89"/>
            <p:cNvSpPr>
              <a:spLocks noChangeShapeType="1"/>
            </p:cNvSpPr>
            <p:nvPr/>
          </p:nvSpPr>
          <p:spPr bwMode="auto">
            <a:xfrm flipH="1">
              <a:off x="5080" y="1120"/>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24" name="Line 90"/>
            <p:cNvSpPr>
              <a:spLocks noChangeShapeType="1"/>
            </p:cNvSpPr>
            <p:nvPr/>
          </p:nvSpPr>
          <p:spPr bwMode="auto">
            <a:xfrm>
              <a:off x="1632" y="944"/>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25" name="Line 91"/>
            <p:cNvSpPr>
              <a:spLocks noChangeShapeType="1"/>
            </p:cNvSpPr>
            <p:nvPr/>
          </p:nvSpPr>
          <p:spPr bwMode="auto">
            <a:xfrm flipH="1">
              <a:off x="5096" y="944"/>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26" name="Line 92"/>
            <p:cNvSpPr>
              <a:spLocks noChangeShapeType="1"/>
            </p:cNvSpPr>
            <p:nvPr/>
          </p:nvSpPr>
          <p:spPr bwMode="auto">
            <a:xfrm>
              <a:off x="1632" y="768"/>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27" name="Line 93"/>
            <p:cNvSpPr>
              <a:spLocks noChangeShapeType="1"/>
            </p:cNvSpPr>
            <p:nvPr/>
          </p:nvSpPr>
          <p:spPr bwMode="auto">
            <a:xfrm flipH="1">
              <a:off x="5080" y="768"/>
              <a:ext cx="32"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628" name="Line 94"/>
            <p:cNvSpPr>
              <a:spLocks noChangeShapeType="1"/>
            </p:cNvSpPr>
            <p:nvPr/>
          </p:nvSpPr>
          <p:spPr bwMode="auto">
            <a:xfrm flipV="1">
              <a:off x="1632" y="768"/>
              <a:ext cx="1" cy="28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66572" name="Rectangle 95"/>
          <p:cNvSpPr>
            <a:spLocks noChangeArrowheads="1"/>
          </p:cNvSpPr>
          <p:nvPr/>
        </p:nvSpPr>
        <p:spPr bwMode="auto">
          <a:xfrm>
            <a:off x="4114800" y="1219200"/>
            <a:ext cx="5537200" cy="4483100"/>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66573" name="Oval 96"/>
          <p:cNvSpPr>
            <a:spLocks noChangeArrowheads="1"/>
          </p:cNvSpPr>
          <p:nvPr/>
        </p:nvSpPr>
        <p:spPr bwMode="auto">
          <a:xfrm>
            <a:off x="4699001" y="4889501"/>
            <a:ext cx="150813" cy="150813"/>
          </a:xfrm>
          <a:prstGeom prst="ellipse">
            <a:avLst/>
          </a:prstGeom>
          <a:solidFill>
            <a:srgbClr val="FF0000"/>
          </a:solidFill>
          <a:ln w="12700">
            <a:solidFill>
              <a:srgbClr val="000000"/>
            </a:solidFill>
            <a:round/>
            <a:headEnd/>
            <a:tailEnd/>
          </a:ln>
        </p:spPr>
        <p:txBody>
          <a:bodyPr/>
          <a:lstStyle/>
          <a:p>
            <a:endParaRPr lang="en-GB"/>
          </a:p>
        </p:txBody>
      </p:sp>
      <p:sp>
        <p:nvSpPr>
          <p:cNvPr id="66574" name="Oval 97"/>
          <p:cNvSpPr>
            <a:spLocks noChangeArrowheads="1"/>
          </p:cNvSpPr>
          <p:nvPr/>
        </p:nvSpPr>
        <p:spPr bwMode="auto">
          <a:xfrm>
            <a:off x="4991101" y="4025901"/>
            <a:ext cx="150813" cy="150813"/>
          </a:xfrm>
          <a:prstGeom prst="ellipse">
            <a:avLst/>
          </a:prstGeom>
          <a:solidFill>
            <a:srgbClr val="FF0000"/>
          </a:solidFill>
          <a:ln w="12700">
            <a:solidFill>
              <a:srgbClr val="000000"/>
            </a:solidFill>
            <a:round/>
            <a:headEnd/>
            <a:tailEnd/>
          </a:ln>
        </p:spPr>
        <p:txBody>
          <a:bodyPr/>
          <a:lstStyle/>
          <a:p>
            <a:endParaRPr lang="en-GB"/>
          </a:p>
        </p:txBody>
      </p:sp>
      <p:sp>
        <p:nvSpPr>
          <p:cNvPr id="66575" name="Oval 98"/>
          <p:cNvSpPr>
            <a:spLocks noChangeArrowheads="1"/>
          </p:cNvSpPr>
          <p:nvPr/>
        </p:nvSpPr>
        <p:spPr bwMode="auto">
          <a:xfrm>
            <a:off x="5549901" y="3695701"/>
            <a:ext cx="150813" cy="150813"/>
          </a:xfrm>
          <a:prstGeom prst="ellipse">
            <a:avLst/>
          </a:prstGeom>
          <a:solidFill>
            <a:srgbClr val="FF0000"/>
          </a:solidFill>
          <a:ln w="12700">
            <a:solidFill>
              <a:srgbClr val="000000"/>
            </a:solidFill>
            <a:round/>
            <a:headEnd/>
            <a:tailEnd/>
          </a:ln>
        </p:spPr>
        <p:txBody>
          <a:bodyPr/>
          <a:lstStyle/>
          <a:p>
            <a:endParaRPr lang="en-GB"/>
          </a:p>
        </p:txBody>
      </p:sp>
      <p:sp>
        <p:nvSpPr>
          <p:cNvPr id="66576" name="Oval 99"/>
          <p:cNvSpPr>
            <a:spLocks noChangeArrowheads="1"/>
          </p:cNvSpPr>
          <p:nvPr/>
        </p:nvSpPr>
        <p:spPr bwMode="auto">
          <a:xfrm>
            <a:off x="6070601" y="3644901"/>
            <a:ext cx="150813" cy="150813"/>
          </a:xfrm>
          <a:prstGeom prst="ellipse">
            <a:avLst/>
          </a:prstGeom>
          <a:solidFill>
            <a:srgbClr val="FF0000"/>
          </a:solidFill>
          <a:ln w="12700">
            <a:solidFill>
              <a:srgbClr val="000000"/>
            </a:solidFill>
            <a:round/>
            <a:headEnd/>
            <a:tailEnd/>
          </a:ln>
        </p:spPr>
        <p:txBody>
          <a:bodyPr/>
          <a:lstStyle/>
          <a:p>
            <a:endParaRPr lang="en-GB"/>
          </a:p>
        </p:txBody>
      </p:sp>
      <p:sp>
        <p:nvSpPr>
          <p:cNvPr id="66577" name="Oval 100"/>
          <p:cNvSpPr>
            <a:spLocks noChangeArrowheads="1"/>
          </p:cNvSpPr>
          <p:nvPr/>
        </p:nvSpPr>
        <p:spPr bwMode="auto">
          <a:xfrm>
            <a:off x="6451601" y="3543301"/>
            <a:ext cx="150813" cy="150813"/>
          </a:xfrm>
          <a:prstGeom prst="ellipse">
            <a:avLst/>
          </a:prstGeom>
          <a:solidFill>
            <a:srgbClr val="FF0000"/>
          </a:solidFill>
          <a:ln w="12700">
            <a:solidFill>
              <a:srgbClr val="000000"/>
            </a:solidFill>
            <a:round/>
            <a:headEnd/>
            <a:tailEnd/>
          </a:ln>
        </p:spPr>
        <p:txBody>
          <a:bodyPr/>
          <a:lstStyle/>
          <a:p>
            <a:endParaRPr lang="en-GB"/>
          </a:p>
        </p:txBody>
      </p:sp>
      <p:sp>
        <p:nvSpPr>
          <p:cNvPr id="66578" name="Oval 101"/>
          <p:cNvSpPr>
            <a:spLocks noChangeArrowheads="1"/>
          </p:cNvSpPr>
          <p:nvPr/>
        </p:nvSpPr>
        <p:spPr bwMode="auto">
          <a:xfrm>
            <a:off x="6959601" y="3733801"/>
            <a:ext cx="150813" cy="150813"/>
          </a:xfrm>
          <a:prstGeom prst="ellipse">
            <a:avLst/>
          </a:prstGeom>
          <a:solidFill>
            <a:srgbClr val="FF0000"/>
          </a:solidFill>
          <a:ln w="12700">
            <a:solidFill>
              <a:srgbClr val="000000"/>
            </a:solidFill>
            <a:round/>
            <a:headEnd/>
            <a:tailEnd/>
          </a:ln>
        </p:spPr>
        <p:txBody>
          <a:bodyPr/>
          <a:lstStyle/>
          <a:p>
            <a:endParaRPr lang="en-GB"/>
          </a:p>
        </p:txBody>
      </p:sp>
      <p:sp>
        <p:nvSpPr>
          <p:cNvPr id="66579" name="Oval 102"/>
          <p:cNvSpPr>
            <a:spLocks noChangeArrowheads="1"/>
          </p:cNvSpPr>
          <p:nvPr/>
        </p:nvSpPr>
        <p:spPr bwMode="auto">
          <a:xfrm>
            <a:off x="7137401" y="3924301"/>
            <a:ext cx="150813" cy="150813"/>
          </a:xfrm>
          <a:prstGeom prst="ellipse">
            <a:avLst/>
          </a:prstGeom>
          <a:solidFill>
            <a:srgbClr val="FF0000"/>
          </a:solidFill>
          <a:ln w="12700">
            <a:solidFill>
              <a:srgbClr val="000000"/>
            </a:solidFill>
            <a:round/>
            <a:headEnd/>
            <a:tailEnd/>
          </a:ln>
        </p:spPr>
        <p:txBody>
          <a:bodyPr/>
          <a:lstStyle/>
          <a:p>
            <a:endParaRPr lang="en-GB"/>
          </a:p>
        </p:txBody>
      </p:sp>
      <p:sp>
        <p:nvSpPr>
          <p:cNvPr id="66580" name="Oval 103"/>
          <p:cNvSpPr>
            <a:spLocks noChangeArrowheads="1"/>
          </p:cNvSpPr>
          <p:nvPr/>
        </p:nvSpPr>
        <p:spPr bwMode="auto">
          <a:xfrm>
            <a:off x="5181601" y="4114801"/>
            <a:ext cx="150813" cy="150813"/>
          </a:xfrm>
          <a:prstGeom prst="ellipse">
            <a:avLst/>
          </a:prstGeom>
          <a:solidFill>
            <a:srgbClr val="FF0000"/>
          </a:solidFill>
          <a:ln w="12700">
            <a:solidFill>
              <a:srgbClr val="000000"/>
            </a:solidFill>
            <a:round/>
            <a:headEnd/>
            <a:tailEnd/>
          </a:ln>
        </p:spPr>
        <p:txBody>
          <a:bodyPr/>
          <a:lstStyle/>
          <a:p>
            <a:endParaRPr lang="en-GB"/>
          </a:p>
        </p:txBody>
      </p:sp>
      <p:sp>
        <p:nvSpPr>
          <p:cNvPr id="66581" name="Oval 104"/>
          <p:cNvSpPr>
            <a:spLocks noChangeArrowheads="1"/>
          </p:cNvSpPr>
          <p:nvPr/>
        </p:nvSpPr>
        <p:spPr bwMode="auto">
          <a:xfrm>
            <a:off x="5181601" y="4508501"/>
            <a:ext cx="150813" cy="150813"/>
          </a:xfrm>
          <a:prstGeom prst="ellipse">
            <a:avLst/>
          </a:prstGeom>
          <a:solidFill>
            <a:srgbClr val="FF0000"/>
          </a:solidFill>
          <a:ln w="12700">
            <a:solidFill>
              <a:srgbClr val="000000"/>
            </a:solidFill>
            <a:round/>
            <a:headEnd/>
            <a:tailEnd/>
          </a:ln>
        </p:spPr>
        <p:txBody>
          <a:bodyPr/>
          <a:lstStyle/>
          <a:p>
            <a:endParaRPr lang="en-GB"/>
          </a:p>
        </p:txBody>
      </p:sp>
      <p:sp>
        <p:nvSpPr>
          <p:cNvPr id="66582" name="Oval 105"/>
          <p:cNvSpPr>
            <a:spLocks noChangeArrowheads="1"/>
          </p:cNvSpPr>
          <p:nvPr/>
        </p:nvSpPr>
        <p:spPr bwMode="auto">
          <a:xfrm>
            <a:off x="5245101" y="3505201"/>
            <a:ext cx="150813" cy="150813"/>
          </a:xfrm>
          <a:prstGeom prst="ellipse">
            <a:avLst/>
          </a:prstGeom>
          <a:solidFill>
            <a:srgbClr val="FF0000"/>
          </a:solidFill>
          <a:ln w="12700">
            <a:solidFill>
              <a:srgbClr val="000000"/>
            </a:solidFill>
            <a:round/>
            <a:headEnd/>
            <a:tailEnd/>
          </a:ln>
        </p:spPr>
        <p:txBody>
          <a:bodyPr/>
          <a:lstStyle/>
          <a:p>
            <a:endParaRPr lang="en-GB"/>
          </a:p>
        </p:txBody>
      </p:sp>
      <p:sp>
        <p:nvSpPr>
          <p:cNvPr id="66583" name="Oval 106"/>
          <p:cNvSpPr>
            <a:spLocks noChangeArrowheads="1"/>
          </p:cNvSpPr>
          <p:nvPr/>
        </p:nvSpPr>
        <p:spPr bwMode="auto">
          <a:xfrm>
            <a:off x="5346701" y="3149601"/>
            <a:ext cx="150813" cy="150813"/>
          </a:xfrm>
          <a:prstGeom prst="ellipse">
            <a:avLst/>
          </a:prstGeom>
          <a:solidFill>
            <a:srgbClr val="FF0000"/>
          </a:solidFill>
          <a:ln w="12700">
            <a:solidFill>
              <a:srgbClr val="000000"/>
            </a:solidFill>
            <a:round/>
            <a:headEnd/>
            <a:tailEnd/>
          </a:ln>
        </p:spPr>
        <p:txBody>
          <a:bodyPr/>
          <a:lstStyle/>
          <a:p>
            <a:endParaRPr lang="en-GB"/>
          </a:p>
        </p:txBody>
      </p:sp>
      <p:sp>
        <p:nvSpPr>
          <p:cNvPr id="66584" name="Oval 107"/>
          <p:cNvSpPr>
            <a:spLocks noChangeArrowheads="1"/>
          </p:cNvSpPr>
          <p:nvPr/>
        </p:nvSpPr>
        <p:spPr bwMode="auto">
          <a:xfrm>
            <a:off x="5448301" y="2692401"/>
            <a:ext cx="150813" cy="150813"/>
          </a:xfrm>
          <a:prstGeom prst="ellipse">
            <a:avLst/>
          </a:prstGeom>
          <a:solidFill>
            <a:srgbClr val="FF0000"/>
          </a:solidFill>
          <a:ln w="12700">
            <a:solidFill>
              <a:srgbClr val="000000"/>
            </a:solidFill>
            <a:round/>
            <a:headEnd/>
            <a:tailEnd/>
          </a:ln>
        </p:spPr>
        <p:txBody>
          <a:bodyPr/>
          <a:lstStyle/>
          <a:p>
            <a:endParaRPr lang="en-GB"/>
          </a:p>
        </p:txBody>
      </p:sp>
      <p:sp>
        <p:nvSpPr>
          <p:cNvPr id="66585" name="Oval 108"/>
          <p:cNvSpPr>
            <a:spLocks noChangeArrowheads="1"/>
          </p:cNvSpPr>
          <p:nvPr/>
        </p:nvSpPr>
        <p:spPr bwMode="auto">
          <a:xfrm>
            <a:off x="5524501" y="2413001"/>
            <a:ext cx="150813" cy="150813"/>
          </a:xfrm>
          <a:prstGeom prst="ellipse">
            <a:avLst/>
          </a:prstGeom>
          <a:solidFill>
            <a:srgbClr val="FF0000"/>
          </a:solidFill>
          <a:ln w="12700">
            <a:solidFill>
              <a:srgbClr val="000000"/>
            </a:solidFill>
            <a:round/>
            <a:headEnd/>
            <a:tailEnd/>
          </a:ln>
        </p:spPr>
        <p:txBody>
          <a:bodyPr/>
          <a:lstStyle/>
          <a:p>
            <a:endParaRPr lang="en-GB"/>
          </a:p>
        </p:txBody>
      </p:sp>
      <p:sp>
        <p:nvSpPr>
          <p:cNvPr id="66586" name="Oval 109"/>
          <p:cNvSpPr>
            <a:spLocks noChangeArrowheads="1"/>
          </p:cNvSpPr>
          <p:nvPr/>
        </p:nvSpPr>
        <p:spPr bwMode="auto">
          <a:xfrm>
            <a:off x="5689601" y="1727201"/>
            <a:ext cx="150813" cy="150813"/>
          </a:xfrm>
          <a:prstGeom prst="ellipse">
            <a:avLst/>
          </a:prstGeom>
          <a:solidFill>
            <a:srgbClr val="FF0000"/>
          </a:solidFill>
          <a:ln w="12700">
            <a:solidFill>
              <a:srgbClr val="000000"/>
            </a:solidFill>
            <a:round/>
            <a:headEnd/>
            <a:tailEnd/>
          </a:ln>
        </p:spPr>
        <p:txBody>
          <a:bodyPr/>
          <a:lstStyle/>
          <a:p>
            <a:endParaRPr lang="en-GB"/>
          </a:p>
        </p:txBody>
      </p:sp>
      <p:sp>
        <p:nvSpPr>
          <p:cNvPr id="66587" name="Oval 110"/>
          <p:cNvSpPr>
            <a:spLocks noChangeArrowheads="1"/>
          </p:cNvSpPr>
          <p:nvPr/>
        </p:nvSpPr>
        <p:spPr bwMode="auto">
          <a:xfrm>
            <a:off x="6362701" y="2654301"/>
            <a:ext cx="150813" cy="150813"/>
          </a:xfrm>
          <a:prstGeom prst="ellipse">
            <a:avLst/>
          </a:prstGeom>
          <a:solidFill>
            <a:srgbClr val="000080"/>
          </a:solidFill>
          <a:ln w="12700">
            <a:solidFill>
              <a:srgbClr val="000000"/>
            </a:solidFill>
            <a:round/>
            <a:headEnd/>
            <a:tailEnd/>
          </a:ln>
        </p:spPr>
        <p:txBody>
          <a:bodyPr/>
          <a:lstStyle/>
          <a:p>
            <a:endParaRPr lang="en-GB"/>
          </a:p>
        </p:txBody>
      </p:sp>
      <p:sp>
        <p:nvSpPr>
          <p:cNvPr id="66588" name="Oval 111"/>
          <p:cNvSpPr>
            <a:spLocks noChangeArrowheads="1"/>
          </p:cNvSpPr>
          <p:nvPr/>
        </p:nvSpPr>
        <p:spPr bwMode="auto">
          <a:xfrm>
            <a:off x="6731001" y="2755901"/>
            <a:ext cx="150813" cy="150813"/>
          </a:xfrm>
          <a:prstGeom prst="ellipse">
            <a:avLst/>
          </a:prstGeom>
          <a:solidFill>
            <a:srgbClr val="000080"/>
          </a:solidFill>
          <a:ln w="12700">
            <a:solidFill>
              <a:srgbClr val="000000"/>
            </a:solidFill>
            <a:round/>
            <a:headEnd/>
            <a:tailEnd/>
          </a:ln>
        </p:spPr>
        <p:txBody>
          <a:bodyPr/>
          <a:lstStyle/>
          <a:p>
            <a:endParaRPr lang="en-GB"/>
          </a:p>
        </p:txBody>
      </p:sp>
      <p:sp>
        <p:nvSpPr>
          <p:cNvPr id="66589" name="Rectangle 112"/>
          <p:cNvSpPr>
            <a:spLocks noChangeArrowheads="1"/>
          </p:cNvSpPr>
          <p:nvPr/>
        </p:nvSpPr>
        <p:spPr bwMode="auto">
          <a:xfrm>
            <a:off x="5041900" y="6172201"/>
            <a:ext cx="349615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Geneva" charset="0"/>
              </a:rPr>
              <a:t>Ultimate tensile strength / MPa</a:t>
            </a:r>
            <a:endParaRPr lang="en-GB">
              <a:latin typeface="Times" charset="0"/>
            </a:endParaRPr>
          </a:p>
        </p:txBody>
      </p:sp>
      <p:sp>
        <p:nvSpPr>
          <p:cNvPr id="66590" name="Rectangle 113"/>
          <p:cNvSpPr>
            <a:spLocks noChangeArrowheads="1"/>
          </p:cNvSpPr>
          <p:nvPr/>
        </p:nvSpPr>
        <p:spPr bwMode="auto">
          <a:xfrm rot="-5400000">
            <a:off x="1532282" y="3329396"/>
            <a:ext cx="337592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Geneva" charset="0"/>
              </a:rPr>
              <a:t>Fracture toughness / MPa √m</a:t>
            </a:r>
            <a:endParaRPr lang="en-GB">
              <a:latin typeface="Times" charset="0"/>
            </a:endParaRPr>
          </a:p>
        </p:txBody>
      </p:sp>
      <p:sp>
        <p:nvSpPr>
          <p:cNvPr id="66591" name="Rectangle 114"/>
          <p:cNvSpPr>
            <a:spLocks noChangeArrowheads="1"/>
          </p:cNvSpPr>
          <p:nvPr/>
        </p:nvSpPr>
        <p:spPr bwMode="auto">
          <a:xfrm>
            <a:off x="8013701" y="2692400"/>
            <a:ext cx="131127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Geneva" charset="0"/>
              </a:rPr>
              <a:t>18 wt%  Ni </a:t>
            </a:r>
            <a:endParaRPr lang="en-GB">
              <a:latin typeface="Times" charset="0"/>
            </a:endParaRPr>
          </a:p>
        </p:txBody>
      </p:sp>
      <p:sp>
        <p:nvSpPr>
          <p:cNvPr id="66592" name="Rectangle 115"/>
          <p:cNvSpPr>
            <a:spLocks noChangeArrowheads="1"/>
          </p:cNvSpPr>
          <p:nvPr/>
        </p:nvSpPr>
        <p:spPr bwMode="auto">
          <a:xfrm>
            <a:off x="7835901" y="2984501"/>
            <a:ext cx="164147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Geneva" charset="0"/>
              </a:rPr>
              <a:t>maraging steel</a:t>
            </a:r>
            <a:endParaRPr lang="en-GB">
              <a:latin typeface="Times" charset="0"/>
            </a:endParaRPr>
          </a:p>
        </p:txBody>
      </p:sp>
      <p:sp>
        <p:nvSpPr>
          <p:cNvPr id="66593" name="Rectangle 116"/>
          <p:cNvSpPr>
            <a:spLocks noChangeArrowheads="1"/>
          </p:cNvSpPr>
          <p:nvPr/>
        </p:nvSpPr>
        <p:spPr bwMode="auto">
          <a:xfrm>
            <a:off x="8470901" y="5092700"/>
            <a:ext cx="31432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sz="1800">
                <a:solidFill>
                  <a:srgbClr val="000000"/>
                </a:solidFill>
                <a:latin typeface="Geneva" charset="0"/>
              </a:rPr>
              <a:t>QT</a:t>
            </a:r>
            <a:endParaRPr lang="en-GB">
              <a:latin typeface="Times"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jp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94373" y="123913"/>
            <a:ext cx="8736134" cy="6552101"/>
          </a:xfrm>
          <a:prstGeom prst="rect">
            <a:avLst/>
          </a:prstGeom>
        </p:spPr>
      </p:pic>
      <p:pic>
        <p:nvPicPr>
          <p:cNvPr id="6" name="Picture 5" descr="Screen Shot 2019-11-05 at 18.01.5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9799" y="1526494"/>
            <a:ext cx="4368075" cy="2740314"/>
          </a:xfrm>
          <a:prstGeom prst="rect">
            <a:avLst/>
          </a:prstGeom>
        </p:spPr>
      </p:pic>
      <p:sp>
        <p:nvSpPr>
          <p:cNvPr id="7" name="TextBox 6"/>
          <p:cNvSpPr txBox="1"/>
          <p:nvPr/>
        </p:nvSpPr>
        <p:spPr>
          <a:xfrm>
            <a:off x="2655498" y="5669837"/>
            <a:ext cx="6368923" cy="646331"/>
          </a:xfrm>
          <a:prstGeom prst="rect">
            <a:avLst/>
          </a:prstGeom>
          <a:noFill/>
        </p:spPr>
        <p:txBody>
          <a:bodyPr wrap="none" rtlCol="0">
            <a:spAutoFit/>
          </a:bodyPr>
          <a:lstStyle/>
          <a:p>
            <a:r>
              <a:rPr lang="en-US" sz="3600" dirty="0">
                <a:latin typeface="Calibri Light" panose="020F0302020204030204" pitchFamily="34" charset="0"/>
                <a:cs typeface="Calibri Light" panose="020F0302020204030204" pitchFamily="34" charset="0"/>
              </a:rPr>
              <a:t>airbags, wheelchairs, tool holders</a:t>
            </a:r>
          </a:p>
        </p:txBody>
      </p:sp>
      <p:grpSp>
        <p:nvGrpSpPr>
          <p:cNvPr id="3" name="Group 2"/>
          <p:cNvGrpSpPr/>
          <p:nvPr/>
        </p:nvGrpSpPr>
        <p:grpSpPr>
          <a:xfrm>
            <a:off x="1870389" y="269382"/>
            <a:ext cx="3956115" cy="3142782"/>
            <a:chOff x="346388" y="269382"/>
            <a:chExt cx="3956115" cy="3142782"/>
          </a:xfrm>
        </p:grpSpPr>
        <p:pic>
          <p:nvPicPr>
            <p:cNvPr id="5" name="Picture 4" descr="image00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388" y="269382"/>
              <a:ext cx="3956115" cy="3142782"/>
            </a:xfrm>
            <a:prstGeom prst="rect">
              <a:avLst/>
            </a:prstGeom>
          </p:spPr>
        </p:pic>
        <p:sp>
          <p:nvSpPr>
            <p:cNvPr id="2" name="TextBox 1"/>
            <p:cNvSpPr txBox="1"/>
            <p:nvPr/>
          </p:nvSpPr>
          <p:spPr>
            <a:xfrm>
              <a:off x="547518" y="2926522"/>
              <a:ext cx="1672253" cy="461665"/>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Ascometal</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77749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5064_10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745" y="281315"/>
            <a:ext cx="6907853" cy="4583253"/>
          </a:xfrm>
          <a:prstGeom prst="rect">
            <a:avLst/>
          </a:prstGeom>
        </p:spPr>
      </p:pic>
      <p:pic>
        <p:nvPicPr>
          <p:cNvPr id="6" name="Picture 5" descr="featured-placeholder.jpg"/>
          <p:cNvPicPr>
            <a:picLocks noChangeAspect="1"/>
          </p:cNvPicPr>
          <p:nvPr/>
        </p:nvPicPr>
        <p:blipFill rotWithShape="1">
          <a:blip r:embed="rId3">
            <a:extLst>
              <a:ext uri="{28A0092B-C50C-407E-A947-70E740481C1C}">
                <a14:useLocalDpi xmlns:a14="http://schemas.microsoft.com/office/drawing/2010/main" val="0"/>
              </a:ext>
            </a:extLst>
          </a:blip>
          <a:srcRect l="29642"/>
          <a:stretch/>
        </p:blipFill>
        <p:spPr>
          <a:xfrm>
            <a:off x="1709863" y="5036158"/>
            <a:ext cx="3521689" cy="1632316"/>
          </a:xfrm>
          <a:prstGeom prst="rect">
            <a:avLst/>
          </a:prstGeom>
        </p:spPr>
      </p:pic>
      <p:sp>
        <p:nvSpPr>
          <p:cNvPr id="7" name="TextBox 6"/>
          <p:cNvSpPr txBox="1"/>
          <p:nvPr/>
        </p:nvSpPr>
        <p:spPr>
          <a:xfrm>
            <a:off x="5845281" y="5442227"/>
            <a:ext cx="3841501" cy="1077218"/>
          </a:xfrm>
          <a:prstGeom prst="rect">
            <a:avLst/>
          </a:prstGeom>
          <a:noFill/>
        </p:spPr>
        <p:txBody>
          <a:bodyPr wrap="none" rtlCol="0">
            <a:spAutoFit/>
          </a:bodyPr>
          <a:lstStyle/>
          <a:p>
            <a:r>
              <a:rPr lang="en-US" sz="3200" dirty="0" err="1">
                <a:latin typeface="Calibri Light" panose="020F0302020204030204" pitchFamily="34" charset="0"/>
                <a:cs typeface="Calibri Light" panose="020F0302020204030204" pitchFamily="34" charset="0"/>
              </a:rPr>
              <a:t>Charpy</a:t>
            </a:r>
            <a:r>
              <a:rPr lang="en-US" sz="3200" dirty="0">
                <a:latin typeface="Calibri Light" panose="020F0302020204030204" pitchFamily="34" charset="0"/>
                <a:cs typeface="Calibri Light" panose="020F0302020204030204" pitchFamily="34" charset="0"/>
              </a:rPr>
              <a:t> 120 J at 25°C</a:t>
            </a:r>
          </a:p>
          <a:p>
            <a:r>
              <a:rPr lang="en-US" sz="3200" dirty="0">
                <a:latin typeface="Calibri Light" panose="020F0302020204030204" pitchFamily="34" charset="0"/>
                <a:cs typeface="Calibri Light" panose="020F0302020204030204" pitchFamily="34" charset="0"/>
              </a:rPr>
              <a:t>Strength &gt; 1100 </a:t>
            </a:r>
            <a:r>
              <a:rPr lang="en-US" sz="3200" dirty="0" err="1">
                <a:latin typeface="Calibri Light" panose="020F0302020204030204" pitchFamily="34" charset="0"/>
                <a:cs typeface="Calibri Light" panose="020F0302020204030204" pitchFamily="34" charset="0"/>
              </a:rPr>
              <a:t>MPa</a:t>
            </a:r>
            <a:endParaRPr lang="en-US" sz="3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41700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3472" y="656692"/>
            <a:ext cx="8372325" cy="5544616"/>
          </a:xfrm>
          <a:prstGeom prst="rect">
            <a:avLst/>
          </a:prstGeom>
        </p:spPr>
      </p:pic>
    </p:spTree>
    <p:extLst>
      <p:ext uri="{BB962C8B-B14F-4D97-AF65-F5344CB8AC3E}">
        <p14:creationId xmlns:p14="http://schemas.microsoft.com/office/powerpoint/2010/main" val="3606446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0AD7886-53BF-6F45-8C6E-3284E3FA888C}"/>
              </a:ext>
            </a:extLst>
          </p:cNvPr>
          <p:cNvGraphicFramePr/>
          <p:nvPr/>
        </p:nvGraphicFramePr>
        <p:xfrm>
          <a:off x="263352" y="836712"/>
          <a:ext cx="7488832" cy="504056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2">
            <a:extLst>
              <a:ext uri="{FF2B5EF4-FFF2-40B4-BE49-F238E27FC236}">
                <a16:creationId xmlns:a16="http://schemas.microsoft.com/office/drawing/2014/main" id="{909D8C4E-6DB7-BD45-B635-AB86B0C7E029}"/>
              </a:ext>
            </a:extLst>
          </p:cNvPr>
          <p:cNvSpPr txBox="1"/>
          <p:nvPr/>
        </p:nvSpPr>
        <p:spPr>
          <a:xfrm>
            <a:off x="5592983" y="2140176"/>
            <a:ext cx="741082"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2000" b="0">
                <a:latin typeface="Calibri Light" panose="020F0302020204030204" pitchFamily="34" charset="0"/>
                <a:cs typeface="Calibri Light" panose="020F0302020204030204" pitchFamily="34" charset="0"/>
              </a:rPr>
              <a:t>Ae</a:t>
            </a:r>
            <a:r>
              <a:rPr lang="en-GB" sz="2000" b="0" baseline="-25000">
                <a:latin typeface="Calibri Light" panose="020F0302020204030204" pitchFamily="34" charset="0"/>
                <a:cs typeface="Calibri Light" panose="020F0302020204030204" pitchFamily="34" charset="0"/>
              </a:rPr>
              <a:t>3</a:t>
            </a:r>
            <a:r>
              <a:rPr lang="en-GB" sz="2000" b="0">
                <a:latin typeface="Calibri Light" panose="020F0302020204030204" pitchFamily="34" charset="0"/>
                <a:cs typeface="Calibri Light" panose="020F0302020204030204" pitchFamily="34" charset="0"/>
              </a:rPr>
              <a:t>'</a:t>
            </a:r>
          </a:p>
        </p:txBody>
      </p:sp>
      <p:sp>
        <p:nvSpPr>
          <p:cNvPr id="5" name="TextBox 3">
            <a:extLst>
              <a:ext uri="{FF2B5EF4-FFF2-40B4-BE49-F238E27FC236}">
                <a16:creationId xmlns:a16="http://schemas.microsoft.com/office/drawing/2014/main" id="{BECFF92F-7B15-6A4B-AC60-C807493C9755}"/>
              </a:ext>
            </a:extLst>
          </p:cNvPr>
          <p:cNvSpPr txBox="1"/>
          <p:nvPr/>
        </p:nvSpPr>
        <p:spPr>
          <a:xfrm>
            <a:off x="2519248" y="4077072"/>
            <a:ext cx="555813"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2000" b="0" baseline="0">
                <a:latin typeface="Calibri Light" panose="020F0302020204030204" pitchFamily="34" charset="0"/>
                <a:cs typeface="Calibri Light" panose="020F0302020204030204" pitchFamily="34" charset="0"/>
              </a:rPr>
              <a:t>T</a:t>
            </a:r>
            <a:r>
              <a:rPr lang="en-GB" sz="2000" b="0" baseline="-25000">
                <a:latin typeface="Calibri Light" panose="020F0302020204030204" pitchFamily="34" charset="0"/>
                <a:cs typeface="Calibri Light" panose="020F0302020204030204" pitchFamily="34" charset="0"/>
              </a:rPr>
              <a:t>0</a:t>
            </a:r>
            <a:r>
              <a:rPr lang="en-GB" sz="2000" b="0">
                <a:latin typeface="Calibri Light" panose="020F0302020204030204" pitchFamily="34" charset="0"/>
                <a:cs typeface="Calibri Light" panose="020F0302020204030204" pitchFamily="34" charset="0"/>
              </a:rPr>
              <a:t>'</a:t>
            </a:r>
          </a:p>
        </p:txBody>
      </p:sp>
      <p:sp>
        <p:nvSpPr>
          <p:cNvPr id="6" name="TextBox 5">
            <a:extLst>
              <a:ext uri="{FF2B5EF4-FFF2-40B4-BE49-F238E27FC236}">
                <a16:creationId xmlns:a16="http://schemas.microsoft.com/office/drawing/2014/main" id="{17FF7F27-5AB3-6E4B-A927-B471F0307D2F}"/>
              </a:ext>
            </a:extLst>
          </p:cNvPr>
          <p:cNvSpPr txBox="1"/>
          <p:nvPr/>
        </p:nvSpPr>
        <p:spPr>
          <a:xfrm>
            <a:off x="2827167" y="1136639"/>
            <a:ext cx="555813" cy="55806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2000" b="0" baseline="0">
                <a:latin typeface="Calibri Light" panose="020F0302020204030204" pitchFamily="34" charset="0"/>
                <a:cs typeface="Calibri Light" panose="020F0302020204030204" pitchFamily="34" charset="0"/>
              </a:rPr>
              <a:t>T</a:t>
            </a:r>
            <a:r>
              <a:rPr lang="en-GB" sz="2000" b="0" baseline="-25000">
                <a:latin typeface="Calibri Light" panose="020F0302020204030204" pitchFamily="34" charset="0"/>
                <a:cs typeface="Calibri Light" panose="020F0302020204030204" pitchFamily="34" charset="0"/>
              </a:rPr>
              <a:t>0</a:t>
            </a:r>
            <a:endParaRPr lang="en-GB" sz="2000" b="0">
              <a:latin typeface="Calibri Light" panose="020F03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B7EA8806-6569-0748-A98C-6D14FB9D78C2}"/>
              </a:ext>
            </a:extLst>
          </p:cNvPr>
          <p:cNvPicPr>
            <a:picLocks noChangeAspect="1"/>
          </p:cNvPicPr>
          <p:nvPr/>
        </p:nvPicPr>
        <p:blipFill>
          <a:blip r:embed="rId4"/>
          <a:stretch>
            <a:fillRect/>
          </a:stretch>
        </p:blipFill>
        <p:spPr>
          <a:xfrm>
            <a:off x="7765625" y="980728"/>
            <a:ext cx="3070572" cy="3665887"/>
          </a:xfrm>
          <a:prstGeom prst="rect">
            <a:avLst/>
          </a:prstGeom>
        </p:spPr>
      </p:pic>
      <p:sp>
        <p:nvSpPr>
          <p:cNvPr id="10" name="TextBox 9">
            <a:extLst>
              <a:ext uri="{FF2B5EF4-FFF2-40B4-BE49-F238E27FC236}">
                <a16:creationId xmlns:a16="http://schemas.microsoft.com/office/drawing/2014/main" id="{8C376876-A3A1-7846-A67D-8651B1C02402}"/>
              </a:ext>
            </a:extLst>
          </p:cNvPr>
          <p:cNvSpPr txBox="1"/>
          <p:nvPr/>
        </p:nvSpPr>
        <p:spPr>
          <a:xfrm>
            <a:off x="3215680" y="5999236"/>
            <a:ext cx="8040684" cy="738664"/>
          </a:xfrm>
          <a:prstGeom prst="rect">
            <a:avLst/>
          </a:prstGeom>
          <a:noFill/>
        </p:spPr>
        <p:txBody>
          <a:bodyPr wrap="square" rtlCol="0">
            <a:spAutoFit/>
          </a:bodyPr>
          <a:lstStyle/>
          <a:p>
            <a:r>
              <a:rPr lang="en-GB" sz="1400" b="0">
                <a:latin typeface="Calibri Light" panose="020F0302020204030204" pitchFamily="34" charset="0"/>
                <a:cs typeface="Calibri Light" panose="020F0302020204030204" pitchFamily="34" charset="0"/>
              </a:rPr>
              <a:t>Lin S, Borgenstam A, Stark A, Hedström P. Effect of Si on bainitic transformation kinetics in steels explained by carbon partitioning, carbide formation, dislocation densities, and thermodynamic conditions. Materials Characterization. 2022 Feb 3:111774</a:t>
            </a:r>
            <a:endParaRPr lang="en-US" sz="1400" b="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89165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a.jpg"/>
          <p:cNvPicPr>
            <a:picLocks noChangeAspect="1"/>
          </p:cNvPicPr>
          <p:nvPr/>
        </p:nvPicPr>
        <p:blipFill rotWithShape="1">
          <a:blip r:embed="rId3">
            <a:extLst>
              <a:ext uri="{28A0092B-C50C-407E-A947-70E740481C1C}">
                <a14:useLocalDpi xmlns:a14="http://schemas.microsoft.com/office/drawing/2010/main" val="0"/>
              </a:ext>
            </a:extLst>
          </a:blip>
          <a:srcRect t="2964" r="3170"/>
          <a:stretch/>
        </p:blipFill>
        <p:spPr bwMode="auto">
          <a:xfrm>
            <a:off x="407368" y="532197"/>
            <a:ext cx="7416824" cy="5793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41" descr="M21_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7776" y="0"/>
            <a:ext cx="6657975"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FBA413-C159-C447-8E77-1DAD978BCD6E}"/>
              </a:ext>
            </a:extLst>
          </p:cNvPr>
          <p:cNvPicPr>
            <a:picLocks noChangeAspect="1"/>
          </p:cNvPicPr>
          <p:nvPr/>
        </p:nvPicPr>
        <p:blipFill>
          <a:blip r:embed="rId3"/>
          <a:stretch>
            <a:fillRect/>
          </a:stretch>
        </p:blipFill>
        <p:spPr>
          <a:xfrm>
            <a:off x="263352" y="1125679"/>
            <a:ext cx="8994118" cy="5485202"/>
          </a:xfrm>
          <a:prstGeom prst="rect">
            <a:avLst/>
          </a:prstGeom>
        </p:spPr>
      </p:pic>
      <p:sp>
        <p:nvSpPr>
          <p:cNvPr id="2" name="TextBox 1">
            <a:extLst>
              <a:ext uri="{FF2B5EF4-FFF2-40B4-BE49-F238E27FC236}">
                <a16:creationId xmlns:a16="http://schemas.microsoft.com/office/drawing/2014/main" id="{10599FEC-115F-F341-869A-D0B844FC26EB}"/>
              </a:ext>
            </a:extLst>
          </p:cNvPr>
          <p:cNvSpPr txBox="1"/>
          <p:nvPr/>
        </p:nvSpPr>
        <p:spPr>
          <a:xfrm>
            <a:off x="128053" y="64239"/>
            <a:ext cx="9264716" cy="830997"/>
          </a:xfrm>
          <a:prstGeom prst="rect">
            <a:avLst/>
          </a:prstGeom>
          <a:noFill/>
        </p:spPr>
        <p:txBody>
          <a:bodyPr wrap="none" rtlCol="0">
            <a:spAutoFit/>
          </a:bodyPr>
          <a:lstStyle/>
          <a:p>
            <a:r>
              <a:rPr lang="en-US" sz="4800">
                <a:latin typeface="Calibri Light" panose="020F0302020204030204" pitchFamily="34" charset="0"/>
                <a:cs typeface="Calibri Light" panose="020F0302020204030204" pitchFamily="34" charset="0"/>
              </a:rPr>
              <a:t>uncontrolled cementite precipitation</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034" descr="Screen shot 2012-03-22 at 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16" y="67962"/>
            <a:ext cx="8229600" cy="666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10"/>
          <p:cNvGrpSpPr>
            <a:grpSpLocks/>
          </p:cNvGrpSpPr>
          <p:nvPr/>
        </p:nvGrpSpPr>
        <p:grpSpPr bwMode="auto">
          <a:xfrm>
            <a:off x="5159896" y="210343"/>
            <a:ext cx="3541713" cy="6437313"/>
            <a:chOff x="3408" y="336"/>
            <a:chExt cx="2231" cy="4055"/>
          </a:xfrm>
        </p:grpSpPr>
        <p:pic>
          <p:nvPicPr>
            <p:cNvPr id="276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 y="1584"/>
              <a:ext cx="1976" cy="2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2" name="Picture 5" desc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336"/>
              <a:ext cx="2231" cy="1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Text Box 6"/>
            <p:cNvSpPr txBox="1">
              <a:spLocks noChangeArrowheads="1"/>
            </p:cNvSpPr>
            <p:nvPr/>
          </p:nvSpPr>
          <p:spPr bwMode="auto">
            <a:xfrm>
              <a:off x="3552" y="3984"/>
              <a:ext cx="192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GB" sz="1800" dirty="0">
                  <a:latin typeface="Arial" charset="0"/>
                </a:rPr>
                <a:t>Jang, Kim, </a:t>
              </a:r>
              <a:r>
                <a:rPr lang="en-GB" sz="1800" dirty="0" err="1">
                  <a:latin typeface="Arial" charset="0"/>
                </a:rPr>
                <a:t>Bhadeshia</a:t>
              </a:r>
              <a:r>
                <a:rPr lang="en-GB" sz="1800" dirty="0">
                  <a:latin typeface="Arial" charset="0"/>
                </a:rPr>
                <a:t> (2009)</a:t>
              </a:r>
            </a:p>
          </p:txBody>
        </p:sp>
      </p:grpSp>
      <p:pic>
        <p:nvPicPr>
          <p:cNvPr id="2765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898" y="723900"/>
            <a:ext cx="4274965" cy="3505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
    <a:dk1>
      <a:srgbClr val="000000"/>
    </a:dk1>
    <a:lt1>
      <a:srgbClr val="FAFD00"/>
    </a:lt1>
    <a:dk2>
      <a:srgbClr val="000000"/>
    </a:dk2>
    <a:lt2>
      <a:srgbClr val="919191"/>
    </a:lt2>
    <a:accent1>
      <a:srgbClr val="618FFD"/>
    </a:accent1>
    <a:accent2>
      <a:srgbClr val="00AE00"/>
    </a:accent2>
    <a:accent3>
      <a:srgbClr val="FCFEAA"/>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Macintosh HD:Microsoft Office 98:Templates:Blank Presentation</Template>
  <TotalTime>817</TotalTime>
  <Words>407</Words>
  <Application>Microsoft Macintosh PowerPoint</Application>
  <PresentationFormat>Widescreen</PresentationFormat>
  <Paragraphs>118</Paragraphs>
  <Slides>36</Slides>
  <Notes>26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 Light</vt:lpstr>
      <vt:lpstr>Comic Sans MS</vt:lpstr>
      <vt:lpstr>Geneva</vt:lpstr>
      <vt:lpstr>Times</vt:lpstr>
      <vt:lpstr>Times New Roman</vt:lpstr>
      <vt:lpstr>Blank Presentation</vt:lpstr>
      <vt:lpstr>Steels: bainite ... the connection between theory and manufacture  Lecture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Advances in carbide-free bainitic steels</vt:lpstr>
      <vt:lpstr>PowerPoint Presentation</vt:lpstr>
      <vt:lpstr>PowerPoint Presentation</vt:lpstr>
      <vt:lpstr>PowerPoint Presentation</vt:lpstr>
    </vt:vector>
  </TitlesOfParts>
  <Company>University of Cambridge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Dr. Harry Bhadeshia</dc:creator>
  <cp:lastModifiedBy>H.K.D.H. Bhadeshia</cp:lastModifiedBy>
  <cp:revision>119</cp:revision>
  <cp:lastPrinted>2014-03-25T04:35:16Z</cp:lastPrinted>
  <dcterms:created xsi:type="dcterms:W3CDTF">2001-11-09T08:05:07Z</dcterms:created>
  <dcterms:modified xsi:type="dcterms:W3CDTF">2022-02-22T11:18:05Z</dcterms:modified>
</cp:coreProperties>
</file>