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738" r:id="rId2"/>
    <p:sldId id="326" r:id="rId3"/>
    <p:sldId id="372" r:id="rId4"/>
    <p:sldId id="739" r:id="rId5"/>
    <p:sldId id="740" r:id="rId6"/>
    <p:sldId id="301" r:id="rId7"/>
    <p:sldId id="302" r:id="rId8"/>
    <p:sldId id="303" r:id="rId9"/>
    <p:sldId id="304" r:id="rId10"/>
    <p:sldId id="305" r:id="rId11"/>
    <p:sldId id="306" r:id="rId12"/>
    <p:sldId id="328" r:id="rId13"/>
    <p:sldId id="327" r:id="rId14"/>
    <p:sldId id="308" r:id="rId15"/>
    <p:sldId id="313" r:id="rId16"/>
    <p:sldId id="309" r:id="rId17"/>
    <p:sldId id="310" r:id="rId18"/>
    <p:sldId id="314" r:id="rId19"/>
    <p:sldId id="316" r:id="rId20"/>
    <p:sldId id="315" r:id="rId21"/>
    <p:sldId id="317" r:id="rId22"/>
    <p:sldId id="325" r:id="rId23"/>
    <p:sldId id="318" r:id="rId24"/>
    <p:sldId id="319" r:id="rId25"/>
    <p:sldId id="320" r:id="rId26"/>
    <p:sldId id="322" r:id="rId27"/>
    <p:sldId id="321" r:id="rId28"/>
    <p:sldId id="323" r:id="rId29"/>
    <p:sldId id="312" r:id="rId30"/>
    <p:sldId id="270" r:id="rId31"/>
    <p:sldId id="743" r:id="rId32"/>
    <p:sldId id="741" r:id="rId33"/>
    <p:sldId id="742" r:id="rId34"/>
    <p:sldId id="745" r:id="rId35"/>
    <p:sldId id="746" r:id="rId36"/>
    <p:sldId id="744" r:id="rId37"/>
    <p:sldId id="747" r:id="rId3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8"/>
    <p:restoredTop sz="94694"/>
  </p:normalViewPr>
  <p:slideViewPr>
    <p:cSldViewPr>
      <p:cViewPr varScale="1">
        <p:scale>
          <a:sx n="98" d="100"/>
          <a:sy n="98" d="100"/>
        </p:scale>
        <p:origin x="192" y="6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"/>
    </p:cViewPr>
  </p:sorterViewPr>
  <p:notesViewPr>
    <p:cSldViewPr>
      <p:cViewPr varScale="1">
        <p:scale>
          <a:sx n="40" d="100"/>
          <a:sy n="40" d="100"/>
        </p:scale>
        <p:origin x="-192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720A4D5-ABC8-1D43-BAD9-32F7F3742E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556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2A8910-CF68-8648-854D-C41FA9EE3F2A}" type="slidenum">
              <a:rPr lang="en-GB" sz="1200" b="0"/>
              <a:pPr/>
              <a:t>2</a:t>
            </a:fld>
            <a:endParaRPr lang="en-GB" sz="1200" b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1414E52-8CD8-4149-AF89-A971F6BC5788}" type="slidenum">
              <a:rPr lang="en-GB" sz="1200">
                <a:latin typeface="Times New Roman" charset="0"/>
              </a:rPr>
              <a:pPr/>
              <a:t>16</a:t>
            </a:fld>
            <a:endParaRPr lang="en-GB" sz="1200">
              <a:latin typeface="Times New Roman" charset="0"/>
            </a:endParaRPr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65407D4-6311-7A46-9C03-70780EBE6B0A}" type="slidenum">
              <a:rPr lang="en-GB" sz="1200">
                <a:latin typeface="Times" charset="0"/>
              </a:rPr>
              <a:pPr algn="r"/>
              <a:t>16</a:t>
            </a:fld>
            <a:endParaRPr lang="en-GB" sz="1200">
              <a:latin typeface="Times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71BD771-AA1A-AB4B-B05A-75517AA6775D}" type="slidenum">
              <a:rPr lang="en-GB" sz="1200">
                <a:latin typeface="Times New Roman" charset="0"/>
              </a:rPr>
              <a:pPr/>
              <a:t>17</a:t>
            </a:fld>
            <a:endParaRPr lang="en-GB" sz="1200">
              <a:latin typeface="Times New Roman" charset="0"/>
            </a:endParaRPr>
          </a:p>
        </p:txBody>
      </p:sp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0B3E84E-F052-D14C-ACDD-45D14C5F2CF9}" type="slidenum">
              <a:rPr lang="en-GB" sz="1200">
                <a:latin typeface="Times" charset="0"/>
              </a:rPr>
              <a:pPr algn="r"/>
              <a:t>17</a:t>
            </a:fld>
            <a:endParaRPr lang="en-GB" sz="1200">
              <a:latin typeface="Times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48B13F5-C8F7-1942-A0BA-6FBC3972614B}" type="slidenum">
              <a:rPr lang="en-GB" sz="1200">
                <a:latin typeface="Times New Roman" charset="0"/>
              </a:rPr>
              <a:pPr/>
              <a:t>28</a:t>
            </a:fld>
            <a:endParaRPr lang="en-GB" sz="1200">
              <a:latin typeface="Times New Roman" charset="0"/>
            </a:endParaRPr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1101B51-2F45-774B-9EBA-CC56089473CF}" type="slidenum">
              <a:rPr lang="en-GB" sz="1200">
                <a:latin typeface="Times" charset="0"/>
              </a:rPr>
              <a:pPr algn="r"/>
              <a:t>28</a:t>
            </a:fld>
            <a:endParaRPr lang="en-GB" sz="1200">
              <a:latin typeface="Times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004D76A-FE26-E148-9BCA-C920E0F3B986}" type="slidenum">
              <a:rPr lang="en-GB" sz="1200">
                <a:latin typeface="Times New Roman" charset="0"/>
              </a:rPr>
              <a:pPr/>
              <a:t>29</a:t>
            </a:fld>
            <a:endParaRPr lang="en-GB" sz="1200">
              <a:latin typeface="Times New Roman" charset="0"/>
            </a:endParaRPr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4F2ECB0-3523-DD40-91F2-3FCAE0A202D6}" type="slidenum">
              <a:rPr lang="en-GB" sz="1200">
                <a:latin typeface="Times" charset="0"/>
              </a:rPr>
              <a:pPr algn="r"/>
              <a:t>29</a:t>
            </a:fld>
            <a:endParaRPr lang="en-GB" sz="1200">
              <a:latin typeface="Times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E2674-2AB3-3748-AC37-054B24E39199}" type="slidenum">
              <a:rPr lang="en-US"/>
              <a:pPr/>
              <a:t>30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59AB80F-F532-804D-AEB3-2629ED369968}" type="slidenum">
              <a:rPr lang="en-GB" sz="1200">
                <a:latin typeface="Times New Roman" charset="0"/>
              </a:rPr>
              <a:pPr/>
              <a:t>3</a:t>
            </a:fld>
            <a:endParaRPr lang="en-GB" sz="1200">
              <a:latin typeface="Times New Roman" charset="0"/>
            </a:endParaRPr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C2783FA-F5FD-E64E-94B9-B9EE009AA893}" type="slidenum">
              <a:rPr lang="en-GB" sz="1200">
                <a:latin typeface="Times" charset="0"/>
              </a:rPr>
              <a:pPr algn="r"/>
              <a:t>3</a:t>
            </a:fld>
            <a:endParaRPr lang="en-GB" sz="1200">
              <a:latin typeface="Times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2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6B0E36E-5000-6641-825D-CD93CC1DEA99}" type="slidenum">
              <a:rPr lang="en-GB" sz="1200">
                <a:latin typeface="Times New Roman" charset="0"/>
              </a:rPr>
              <a:pPr/>
              <a:t>6</a:t>
            </a:fld>
            <a:endParaRPr lang="en-GB" sz="1200">
              <a:latin typeface="Times New Roman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7688655-3883-294B-819E-50556333D38B}" type="slidenum">
              <a:rPr lang="en-GB" sz="1200">
                <a:latin typeface="Times" charset="0"/>
              </a:rPr>
              <a:pPr algn="r"/>
              <a:t>6</a:t>
            </a:fld>
            <a:endParaRPr lang="en-GB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51CB7F-AB17-4A44-B91C-86EC5B3CE8FB}" type="slidenum">
              <a:rPr lang="en-GB" sz="1200">
                <a:latin typeface="Times New Roman" charset="0"/>
              </a:rPr>
              <a:pPr/>
              <a:t>7</a:t>
            </a:fld>
            <a:endParaRPr lang="en-GB" sz="1200">
              <a:latin typeface="Times New Roman" charset="0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034A466-D9B3-574D-877B-328A49732E04}" type="slidenum">
              <a:rPr lang="en-GB" sz="1200">
                <a:latin typeface="Times" charset="0"/>
              </a:rPr>
              <a:pPr algn="r"/>
              <a:t>7</a:t>
            </a:fld>
            <a:endParaRPr lang="en-GB" sz="1200">
              <a:latin typeface="Times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53D03B4-A07C-274C-9B06-2B1353E8A9FB}" type="slidenum">
              <a:rPr lang="en-GB" sz="1200">
                <a:latin typeface="Times New Roman" charset="0"/>
              </a:rPr>
              <a:pPr/>
              <a:t>8</a:t>
            </a:fld>
            <a:endParaRPr lang="en-GB" sz="1200">
              <a:latin typeface="Times New Roman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23CFDFF-EA6C-6446-BF9F-E6CE66F2CEC9}" type="slidenum">
              <a:rPr lang="en-GB" sz="1200">
                <a:latin typeface="Times" charset="0"/>
              </a:rPr>
              <a:pPr algn="r"/>
              <a:t>8</a:t>
            </a:fld>
            <a:endParaRPr lang="en-GB" sz="1200">
              <a:latin typeface="Times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99ED8EB-C2C5-A647-BC6D-0DFB6F2D78E6}" type="slidenum">
              <a:rPr lang="en-GB" sz="1200">
                <a:latin typeface="Times New Roman" charset="0"/>
              </a:rPr>
              <a:pPr/>
              <a:t>9</a:t>
            </a:fld>
            <a:endParaRPr lang="en-GB" sz="1200">
              <a:latin typeface="Times New Roman" charset="0"/>
            </a:endParaRPr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71CE740-A6D8-1945-BA9B-D4A5CC70CAD1}" type="slidenum">
              <a:rPr lang="en-GB" sz="1200">
                <a:latin typeface="Times" charset="0"/>
              </a:rPr>
              <a:pPr algn="r"/>
              <a:t>9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6B68E78-D96F-B34B-B364-15A296CDA287}" type="slidenum">
              <a:rPr lang="en-GB" sz="1200">
                <a:latin typeface="Times New Roman" charset="0"/>
              </a:rPr>
              <a:pPr/>
              <a:t>10</a:t>
            </a:fld>
            <a:endParaRPr lang="en-GB" sz="1200">
              <a:latin typeface="Times New Roman" charset="0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F1F9B42-0418-614C-B253-C691DBAA5194}" type="slidenum">
              <a:rPr lang="en-GB" sz="1200">
                <a:latin typeface="Times" charset="0"/>
              </a:rPr>
              <a:pPr algn="r"/>
              <a:t>10</a:t>
            </a:fld>
            <a:endParaRPr lang="en-GB" sz="1200">
              <a:latin typeface="Times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E5903D5-0DA3-D344-B455-06B1F3D493DF}" type="slidenum">
              <a:rPr lang="en-GB" sz="1200">
                <a:latin typeface="Times New Roman" charset="0"/>
              </a:rPr>
              <a:pPr/>
              <a:t>11</a:t>
            </a:fld>
            <a:endParaRPr lang="en-GB" sz="1200">
              <a:latin typeface="Times New Roman" charset="0"/>
            </a:endParaRPr>
          </a:p>
        </p:txBody>
      </p:sp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3588541-872E-164C-8CD0-7538BBDCA1E4}" type="slidenum">
              <a:rPr lang="en-GB" sz="1200">
                <a:latin typeface="Times" charset="0"/>
              </a:rPr>
              <a:pPr algn="r"/>
              <a:t>11</a:t>
            </a:fld>
            <a:endParaRPr lang="en-GB" sz="1200">
              <a:latin typeface="Times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1DB5D40-F996-2D42-9055-2084EDB9007E}" type="slidenum">
              <a:rPr lang="en-GB" sz="1200">
                <a:latin typeface="Times New Roman" charset="0"/>
              </a:rPr>
              <a:pPr/>
              <a:t>14</a:t>
            </a:fld>
            <a:endParaRPr lang="en-GB" sz="1200">
              <a:latin typeface="Times New Roman" charset="0"/>
            </a:endParaRPr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3CA2C0A7-A8AC-4C4C-B8E5-6C3FCEA98771}" type="slidenum">
              <a:rPr lang="en-GB" sz="1200">
                <a:latin typeface="Times" charset="0"/>
              </a:rPr>
              <a:pPr algn="r"/>
              <a:t>14</a:t>
            </a:fld>
            <a:endParaRPr lang="en-GB" sz="120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DC49-05AA-394A-A274-FEAC0F0B2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36D5A-FFBD-8648-9D55-C012C93B4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A5C3-8FDB-E54C-A8A4-736F144C1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D8D05-7BB2-8F47-9B8F-D9B0AEF90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AAED9-3CED-384D-B8A7-B6B757C9A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BAAC-18F9-6743-A670-E8836B794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A276C-FCD8-7F4D-87A7-18C590F05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35D0-530E-A442-93AD-3CB2B675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47B3C-5FA7-9141-9462-10BC449CA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1A01-1A61-CA43-BD1D-C6136309E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BB0D8-EF10-F544-9A94-615BBA022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57E88-4886-D348-964F-044E774D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93D6BF8-1C7D-B94C-A464-D48A76619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50" y="521885"/>
            <a:ext cx="9125532" cy="2421556"/>
          </a:xfrm>
        </p:spPr>
        <p:txBody>
          <a:bodyPr>
            <a:normAutofit fontScale="90000"/>
          </a:bodyPr>
          <a:lstStyle/>
          <a:p>
            <a:pPr algn="l"/>
            <a: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  <a:t>Steels: Widmanstätten ferrite</a:t>
            </a:r>
            <a:b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>
                <a:latin typeface="Calibri Light" panose="020F0302020204030204" pitchFamily="34" charset="0"/>
                <a:cs typeface="Calibri Light" panose="020F0302020204030204" pitchFamily="34" charset="0"/>
              </a:rPr>
              <a:t>Lecture 5</a:t>
            </a:r>
            <a:endParaRPr lang="en-US" sz="8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766853" y="2096946"/>
            <a:ext cx="308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37" y="2996952"/>
            <a:ext cx="3081674" cy="119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aramilitar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472281"/>
            <a:ext cx="73914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548680"/>
            <a:ext cx="7056784" cy="6087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lum bright="-4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0"/>
          <a:stretch/>
        </p:blipFill>
        <p:spPr bwMode="auto">
          <a:xfrm>
            <a:off x="6816080" y="764704"/>
            <a:ext cx="3777573" cy="485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23501" y="5426968"/>
            <a:ext cx="2016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748758" y="490374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0" dirty="0">
                <a:latin typeface="Arial"/>
                <a:cs typeface="Arial"/>
              </a:rPr>
              <a:t>50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A3146-D50D-0F46-A3BB-A90070BEA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916832"/>
            <a:ext cx="6182079" cy="46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wth of Widmanstaetten ferrite in ste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11" b="5756"/>
          <a:stretch/>
        </p:blipFill>
        <p:spPr>
          <a:xfrm>
            <a:off x="2351584" y="620688"/>
            <a:ext cx="6907026" cy="5038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368" y="5879013"/>
            <a:ext cx="515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N. Oku, K.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Asakura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J. Inoue and T.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Koseki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</a:p>
          <a:p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Tetsu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-to-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Hagane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Vol. 94 (2008) 363-368.</a:t>
            </a:r>
          </a:p>
        </p:txBody>
      </p:sp>
    </p:spTree>
    <p:extLst>
      <p:ext uri="{BB962C8B-B14F-4D97-AF65-F5344CB8AC3E}">
        <p14:creationId xmlns:p14="http://schemas.microsoft.com/office/powerpoint/2010/main" val="21062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28600"/>
            <a:ext cx="8239125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4594175" y="6093297"/>
            <a:ext cx="4323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80"/>
                </a:solidFill>
                <a:latin typeface="Arial"/>
                <a:cs typeface="Arial"/>
              </a:rPr>
              <a:t>Watson and McDougall, 1973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1124744"/>
            <a:ext cx="11089232" cy="528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Widmanst</a:t>
            </a:r>
            <a:r>
              <a:rPr lang="en-US" sz="4400" dirty="0" err="1">
                <a:latin typeface="Calibri Light" panose="020F0302020204030204" pitchFamily="34" charset="0"/>
                <a:ea typeface="Lucida Grande"/>
                <a:cs typeface="Calibri Light" panose="020F0302020204030204" pitchFamily="34" charset="0"/>
              </a:rPr>
              <a:t>ä</a:t>
            </a:r>
            <a:r>
              <a:rPr lang="en-US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tten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ferrite can grow at small </a:t>
            </a:r>
            <a:r>
              <a:rPr lang="en-US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undercoolings</a:t>
            </a:r>
            <a:endParaRPr lang="en-US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endParaRPr lang="en-US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at temperatures well above T</a:t>
            </a:r>
            <a:r>
              <a:rPr lang="en-US" sz="4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</a:p>
          <a:p>
            <a:pPr marL="457200" indent="-457200">
              <a:buFontTx/>
              <a:buChar char="-"/>
              <a:defRPr/>
            </a:pPr>
            <a:endParaRPr lang="en-US" sz="4400" baseline="-25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4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carbon diffusion essential during transformation</a:t>
            </a:r>
            <a:endParaRPr lang="en-US" sz="4400" baseline="-25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endParaRPr lang="en-US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60648"/>
            <a:ext cx="8395232" cy="3117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747" y="4005065"/>
            <a:ext cx="3418352" cy="2563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34005"/>
            <a:ext cx="7128792" cy="6589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3" y="1412776"/>
            <a:ext cx="392588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4" descr="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412776"/>
            <a:ext cx="4824412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2351807" y="404713"/>
            <a:ext cx="5745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conditions at the transformation interface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9" descr="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060576"/>
            <a:ext cx="4697412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89723" y="2276475"/>
            <a:ext cx="2016125" cy="2376488"/>
            <a:chOff x="2357438" y="2276475"/>
            <a:chExt cx="2016125" cy="2376488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500313" y="2852738"/>
              <a:ext cx="288925" cy="1800225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357438" y="2276475"/>
              <a:ext cx="2016125" cy="2376488"/>
              <a:chOff x="3347864" y="1556792"/>
              <a:chExt cx="2016224" cy="2376264"/>
            </a:xfrm>
          </p:grpSpPr>
          <p:grpSp>
            <p:nvGrpSpPr>
              <p:cNvPr id="37893" name="Group 21"/>
              <p:cNvGrpSpPr>
                <a:grpSpLocks/>
              </p:cNvGrpSpPr>
              <p:nvPr/>
            </p:nvGrpSpPr>
            <p:grpSpPr bwMode="auto">
              <a:xfrm>
                <a:off x="3491880" y="2132856"/>
                <a:ext cx="1872208" cy="1800200"/>
                <a:chOff x="3491880" y="2132856"/>
                <a:chExt cx="1872208" cy="1800200"/>
              </a:xfrm>
            </p:grpSpPr>
            <p:cxnSp>
              <p:nvCxnSpPr>
                <p:cNvPr id="37895" name="Straight Connector 3"/>
                <p:cNvCxnSpPr>
                  <a:cxnSpLocks noChangeShapeType="1"/>
                </p:cNvCxnSpPr>
                <p:nvPr/>
              </p:nvCxnSpPr>
              <p:spPr bwMode="auto">
                <a:xfrm>
                  <a:off x="3491880" y="3933056"/>
                  <a:ext cx="28803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896" name="Straight Connector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779912" y="2132856"/>
                  <a:ext cx="0" cy="18002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897" name="Straight Connector 16"/>
                <p:cNvCxnSpPr>
                  <a:cxnSpLocks noChangeShapeType="1"/>
                </p:cNvCxnSpPr>
                <p:nvPr/>
              </p:nvCxnSpPr>
              <p:spPr bwMode="auto">
                <a:xfrm>
                  <a:off x="3779912" y="2132856"/>
                  <a:ext cx="1584176" cy="136815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37894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3347864" y="1556792"/>
                <a:ext cx="432048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6" name="Picture 25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12" y="359928"/>
            <a:ext cx="4037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1"/>
          <p:cNvSpPr txBox="1">
            <a:spLocks noChangeArrowheads="1"/>
          </p:cNvSpPr>
          <p:nvPr/>
        </p:nvSpPr>
        <p:spPr bwMode="auto">
          <a:xfrm>
            <a:off x="191104" y="311649"/>
            <a:ext cx="58326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Widmanstätten</a:t>
            </a:r>
            <a:r>
              <a:rPr lang="en-US" sz="4800" b="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ferrite</a:t>
            </a:r>
          </a:p>
        </p:txBody>
      </p:sp>
      <p:pic>
        <p:nvPicPr>
          <p:cNvPr id="2" name="Picture 1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0" y="1628800"/>
            <a:ext cx="4688085" cy="351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3552" y="5286176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2 m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271463" y="5286176"/>
            <a:ext cx="295232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2328931"/>
            <a:ext cx="4392488" cy="4262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17C180-D002-7B48-9C32-7866FDFD9370}"/>
              </a:ext>
            </a:extLst>
          </p:cNvPr>
          <p:cNvSpPr txBox="1"/>
          <p:nvPr/>
        </p:nvSpPr>
        <p:spPr>
          <a:xfrm>
            <a:off x="6312024" y="358782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1808: Alois de Widmanst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ätten, Hradschina meteorite, Imperial Porcelain Works, Vienna</a:t>
            </a:r>
          </a:p>
          <a:p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1900: Floris Osmond, head of steel ingot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3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33601"/>
            <a:ext cx="482441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4" name="Straight Arrow Connector 3"/>
          <p:cNvCxnSpPr>
            <a:cxnSpLocks noChangeShapeType="1"/>
          </p:cNvCxnSpPr>
          <p:nvPr/>
        </p:nvCxnSpPr>
        <p:spPr bwMode="auto">
          <a:xfrm>
            <a:off x="3503936" y="3141664"/>
            <a:ext cx="503237" cy="50323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3791273" y="2565401"/>
            <a:ext cx="1325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diffusion</a:t>
            </a:r>
          </a:p>
        </p:txBody>
      </p:sp>
      <p:pic>
        <p:nvPicPr>
          <p:cNvPr id="38916" name="Picture 7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72" y="404814"/>
            <a:ext cx="5359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09" y="5454651"/>
            <a:ext cx="21828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44863"/>
            <a:ext cx="861853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Screen shot 2014-03-26 at 12.46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34" y="908051"/>
            <a:ext cx="26543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8" descr="Screen shot 2014-03-26 at 12.46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7" y="836614"/>
            <a:ext cx="27289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4AF01B-CA33-AA46-8311-B69809D93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95250"/>
            <a:ext cx="7137400" cy="666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0350"/>
            <a:ext cx="51482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628776"/>
            <a:ext cx="3897312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12" y="1628776"/>
            <a:ext cx="3333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88" y="3068638"/>
            <a:ext cx="6119813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6912"/>
            <a:ext cx="37703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5A4C4-54AC-234C-A0CD-332029B4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124744"/>
            <a:ext cx="5112568" cy="5328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623392" y="188913"/>
            <a:ext cx="274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consider a cylinder</a:t>
            </a:r>
          </a:p>
        </p:txBody>
      </p:sp>
      <p:sp>
        <p:nvSpPr>
          <p:cNvPr id="43010" name="Can 2"/>
          <p:cNvSpPr>
            <a:spLocks noChangeArrowheads="1"/>
          </p:cNvSpPr>
          <p:nvPr/>
        </p:nvSpPr>
        <p:spPr bwMode="auto">
          <a:xfrm rot="5400000">
            <a:off x="1414762" y="332583"/>
            <a:ext cx="1152525" cy="2592387"/>
          </a:xfrm>
          <a:prstGeom prst="can">
            <a:avLst>
              <a:gd name="adj" fmla="val 2499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56" y="1484313"/>
            <a:ext cx="2809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2" name="Straight Arrow Connector 10"/>
          <p:cNvCxnSpPr>
            <a:cxnSpLocks noChangeShapeType="1"/>
          </p:cNvCxnSpPr>
          <p:nvPr/>
        </p:nvCxnSpPr>
        <p:spPr bwMode="auto">
          <a:xfrm flipV="1">
            <a:off x="3142756" y="1125539"/>
            <a:ext cx="73025" cy="503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13" name="Straight Arrow Connector 14"/>
          <p:cNvCxnSpPr>
            <a:cxnSpLocks noChangeShapeType="1"/>
          </p:cNvCxnSpPr>
          <p:nvPr/>
        </p:nvCxnSpPr>
        <p:spPr bwMode="auto">
          <a:xfrm>
            <a:off x="839293" y="2420938"/>
            <a:ext cx="23034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0411827-9EF7-1C44-B78D-6A13DFFDF397}"/>
              </a:ext>
            </a:extLst>
          </p:cNvPr>
          <p:cNvGrpSpPr/>
          <p:nvPr/>
        </p:nvGrpSpPr>
        <p:grpSpPr>
          <a:xfrm>
            <a:off x="1415555" y="4508500"/>
            <a:ext cx="6808787" cy="1441450"/>
            <a:chOff x="1415555" y="4508500"/>
            <a:chExt cx="6808787" cy="14414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555" y="4581525"/>
              <a:ext cx="1941512" cy="100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442" y="4508500"/>
              <a:ext cx="3136900" cy="144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B9324F7-B12A-8946-9642-FC2A3E8CAD46}"/>
              </a:ext>
            </a:extLst>
          </p:cNvPr>
          <p:cNvGrpSpPr/>
          <p:nvPr/>
        </p:nvGrpSpPr>
        <p:grpSpPr>
          <a:xfrm>
            <a:off x="910978" y="3284984"/>
            <a:ext cx="7956340" cy="1103756"/>
            <a:chOff x="910978" y="3284984"/>
            <a:chExt cx="7956340" cy="11037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978" y="3356992"/>
              <a:ext cx="2132076" cy="10317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5314" y="3284984"/>
              <a:ext cx="2196084" cy="10515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7642" y="3356992"/>
              <a:ext cx="1979676" cy="97688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074" y="2492896"/>
            <a:ext cx="184404" cy="44500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93"/>
            <a:ext cx="5113013" cy="307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0" y="188914"/>
            <a:ext cx="34020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141664"/>
            <a:ext cx="3567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84204" y="549276"/>
            <a:ext cx="4103688" cy="2232025"/>
            <a:chOff x="467544" y="1340768"/>
            <a:chExt cx="1755288" cy="856489"/>
          </a:xfrm>
        </p:grpSpPr>
        <p:pic>
          <p:nvPicPr>
            <p:cNvPr id="4403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1396031" cy="24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628800"/>
              <a:ext cx="557803" cy="24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916832"/>
              <a:ext cx="963200" cy="28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55" y="5157789"/>
            <a:ext cx="76041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42" y="3213100"/>
            <a:ext cx="31670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4293096"/>
            <a:ext cx="63150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3B11D-CF0D-7642-909B-9EB52FE6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125265"/>
            <a:ext cx="4838700" cy="501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8AE58-72F2-6E46-B4B2-8255602C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7" y="332656"/>
            <a:ext cx="6377655" cy="5976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479376" y="1337356"/>
            <a:ext cx="8077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Mechanism displacive but carbon must partition during growth.</a:t>
            </a:r>
          </a:p>
          <a:p>
            <a:pPr>
              <a:spcBef>
                <a:spcPct val="50000"/>
              </a:spcBef>
            </a:pPr>
            <a:r>
              <a:rPr lang="en-GB" sz="400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Pairs of plates grow together to minimise strain.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2993976" y="-34244"/>
            <a:ext cx="2971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80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8158C-33C4-F24E-B395-C6C6AB43B601}"/>
              </a:ext>
            </a:extLst>
          </p:cNvPr>
          <p:cNvSpPr txBox="1"/>
          <p:nvPr/>
        </p:nvSpPr>
        <p:spPr>
          <a:xfrm>
            <a:off x="3215680" y="4489592"/>
            <a:ext cx="76579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plates can grow in carbon-free alloys of iron, in which case, the lengthening rate would be controlled by the mobility of the glissile transformation interface.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BB791-7800-3241-B5D5-82BE821E1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221" y="332656"/>
            <a:ext cx="5925464" cy="5699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B3593-A9DB-9B48-9A0C-BCEBF499D8D5}"/>
              </a:ext>
            </a:extLst>
          </p:cNvPr>
          <p:cNvSpPr txBox="1"/>
          <p:nvPr/>
        </p:nvSpPr>
        <p:spPr>
          <a:xfrm>
            <a:off x="4619329" y="6148776"/>
            <a:ext cx="758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Micrograph courtesy of </a:t>
            </a:r>
          </a:p>
          <a:p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Rolando M. Núñez Monrroy of the Pontifical Catholic University of Peru.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27418-8E24-2244-A44B-B1802DD17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332656"/>
            <a:ext cx="5406139" cy="4608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9D8A93-D129-8A45-9C88-6CCFC234C266}"/>
              </a:ext>
            </a:extLst>
          </p:cNvPr>
          <p:cNvSpPr txBox="1"/>
          <p:nvPr/>
        </p:nvSpPr>
        <p:spPr>
          <a:xfrm>
            <a:off x="91440" y="4924697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Ali and Bhadeshia</a:t>
            </a:r>
          </a:p>
        </p:txBody>
      </p:sp>
    </p:spTree>
    <p:extLst>
      <p:ext uri="{BB962C8B-B14F-4D97-AF65-F5344CB8AC3E}">
        <p14:creationId xmlns:p14="http://schemas.microsoft.com/office/powerpoint/2010/main" val="144830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33400"/>
            <a:ext cx="3294063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3036888" cy="429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02B1-5C54-D944-8EB6-CD3632C8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260648"/>
            <a:ext cx="9183281" cy="1143000"/>
          </a:xfrm>
        </p:spPr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Phase field simulation of solidification</a:t>
            </a:r>
          </a:p>
        </p:txBody>
      </p:sp>
      <p:pic>
        <p:nvPicPr>
          <p:cNvPr id="4" name="Dendritic solidification in a Fe-0.11C wt% steel" descr="Dendritic solidification in a Fe-0.11C wt% steel">
            <a:hlinkClick r:id="" action="ppaction://media"/>
            <a:extLst>
              <a:ext uri="{FF2B5EF4-FFF2-40B4-BE49-F238E27FC236}">
                <a16:creationId xmlns:a16="http://schemas.microsoft.com/office/drawing/2014/main" id="{BC5DA2E9-64B5-D444-B9BB-2B4196D79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376" y="1727200"/>
            <a:ext cx="8128000" cy="452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7048A-C2E3-BE48-A6E6-BEFA95975E17}"/>
              </a:ext>
            </a:extLst>
          </p:cNvPr>
          <p:cNvSpPr txBox="1"/>
          <p:nvPr/>
        </p:nvSpPr>
        <p:spPr>
          <a:xfrm rot="5400000">
            <a:off x="8112224" y="3388351"/>
            <a:ext cx="423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Video courtesy of </a:t>
            </a:r>
          </a:p>
          <a:p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V. Pavlik and U. Dilthey of the ISF-Welding Institute of Aachen University in Germany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86288-FAC8-DF42-AA28-78FC51711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60648"/>
            <a:ext cx="8919339" cy="6108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6F11B-CC7A-5245-8521-F6F8E6D3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3573016"/>
            <a:ext cx="2340808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0FBFE-71BB-694B-AD5C-7A1512CB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32656"/>
            <a:ext cx="6840760" cy="6204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7EBC56-5660-FE49-83B1-850B8233198E}"/>
              </a:ext>
            </a:extLst>
          </p:cNvPr>
          <p:cNvSpPr txBox="1"/>
          <p:nvPr/>
        </p:nvSpPr>
        <p:spPr>
          <a:xfrm>
            <a:off x="7968208" y="1052736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Fe-7.4Cr-1.8Ni wt%</a:t>
            </a:r>
          </a:p>
          <a:p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Ricks RA, Bee JV, Howell PR. The decomposition of austenite in a high purity iron-chromium-nickel alloy. Metallurgical Transactions A. 1981;12:1587-1594.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AE23327-BA93-7642-8566-ED6E37DE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955" t="15350" r="9145" b="33201"/>
          <a:stretch/>
        </p:blipFill>
        <p:spPr>
          <a:xfrm>
            <a:off x="407368" y="167910"/>
            <a:ext cx="8784976" cy="6522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1EFF6-1480-354D-B552-FCF8342B200C}"/>
              </a:ext>
            </a:extLst>
          </p:cNvPr>
          <p:cNvSpPr txBox="1"/>
          <p:nvPr/>
        </p:nvSpPr>
        <p:spPr>
          <a:xfrm rot="5400000">
            <a:off x="8053429" y="3343779"/>
            <a:ext cx="4929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A rationalisation of shear transformations in steels. Acta metallurgica. 1981 Jun 1;29(6):1117-30.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13019CF-7694-2542-9D17-C6E4AC4E0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685" t="14476" r="9146" b="33200"/>
          <a:stretch/>
        </p:blipFill>
        <p:spPr>
          <a:xfrm>
            <a:off x="623392" y="201229"/>
            <a:ext cx="9145016" cy="67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37CC67E-06F4-6843-9776-F2A2E0DFB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19" t="14300" r="10280" b="33201"/>
          <a:stretch/>
        </p:blipFill>
        <p:spPr>
          <a:xfrm>
            <a:off x="1055440" y="237737"/>
            <a:ext cx="8424936" cy="6382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BD22E-405F-C64A-AF39-3530EFC507E2}"/>
              </a:ext>
            </a:extLst>
          </p:cNvPr>
          <p:cNvSpPr txBox="1"/>
          <p:nvPr/>
        </p:nvSpPr>
        <p:spPr>
          <a:xfrm rot="5400000">
            <a:off x="8243026" y="3055747"/>
            <a:ext cx="4929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A rationalisation of shear transformations in steels. Acta metallurgica. 1981 Jun 1;29(6):1117-30.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85923-F7A3-5746-B557-211C7C0D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65100"/>
            <a:ext cx="74295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058792-8F69-3941-A832-2B18C6010CEF}"/>
              </a:ext>
            </a:extLst>
          </p:cNvPr>
          <p:cNvSpPr txBox="1"/>
          <p:nvPr/>
        </p:nvSpPr>
        <p:spPr>
          <a:xfrm>
            <a:off x="407368" y="116632"/>
            <a:ext cx="6009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Crystallographic grain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CF2B5-CD14-AD4E-BF9A-B1E1CEAA8064}"/>
              </a:ext>
            </a:extLst>
          </p:cNvPr>
          <p:cNvSpPr txBox="1"/>
          <p:nvPr/>
        </p:nvSpPr>
        <p:spPr>
          <a:xfrm>
            <a:off x="308743" y="4149080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Gourgues A.-F., Flower HM, Lindley TC. Electron backscattering diffraction study of acicular ferrite, bainite, and martensite steel microstructures. Materials Science and Technology. 2000;16:26-40.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41E76-54C1-8949-9452-BA8673965F1A}"/>
              </a:ext>
            </a:extLst>
          </p:cNvPr>
          <p:cNvSpPr txBox="1"/>
          <p:nvPr/>
        </p:nvSpPr>
        <p:spPr>
          <a:xfrm>
            <a:off x="263352" y="2368305"/>
            <a:ext cx="10439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Pickering FB: Proc. Symp. ‘Transformation and hardenability  in steels’. </a:t>
            </a:r>
          </a:p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Ann Harbor, MI, February 1967, Climax Molybdenum Co. and The University of Michigan, 109–129.</a:t>
            </a:r>
            <a:b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6C840-A9D0-C04D-91ED-28BA8186AC0F}"/>
              </a:ext>
            </a:extLst>
          </p:cNvPr>
          <p:cNvSpPr txBox="1"/>
          <p:nvPr/>
        </p:nvSpPr>
        <p:spPr>
          <a:xfrm>
            <a:off x="263352" y="1117119"/>
            <a:ext cx="10657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cleavage facet corresponds to the distance between large-misorientation boundaries that force crack deflection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16226-8275-6A49-A09E-518FFEA61367}"/>
              </a:ext>
            </a:extLst>
          </p:cNvPr>
          <p:cNvSpPr txBox="1"/>
          <p:nvPr/>
        </p:nvSpPr>
        <p:spPr>
          <a:xfrm>
            <a:off x="266238" y="3342201"/>
            <a:ext cx="955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cleavage facet corresponds to crystallographic grain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DAE6AC-3E0A-BE43-B7CB-C3FE578C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4784421"/>
            <a:ext cx="7805908" cy="20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77106FE-BAD0-A74A-8BB2-A57A6F1FC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651" r="38669" b="31100"/>
          <a:stretch/>
        </p:blipFill>
        <p:spPr>
          <a:xfrm>
            <a:off x="148946" y="1232756"/>
            <a:ext cx="10051510" cy="4915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58792-8F69-3941-A832-2B18C6010CEF}"/>
              </a:ext>
            </a:extLst>
          </p:cNvPr>
          <p:cNvSpPr txBox="1"/>
          <p:nvPr/>
        </p:nvSpPr>
        <p:spPr>
          <a:xfrm>
            <a:off x="407368" y="116632"/>
            <a:ext cx="6009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Crystallographic grain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CF2B5-CD14-AD4E-BF9A-B1E1CEAA8064}"/>
              </a:ext>
            </a:extLst>
          </p:cNvPr>
          <p:cNvSpPr txBox="1"/>
          <p:nvPr/>
        </p:nvSpPr>
        <p:spPr>
          <a:xfrm>
            <a:off x="119336" y="5881950"/>
            <a:ext cx="8432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Gourgues A.-F., Flower HM, Lindley TC. Electron backscattering diffraction study of acicular ferrite, bainite, and martensite steel microstructures. Materials Science and Technology. 2000;16:26-40.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9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M21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39762"/>
            <a:ext cx="82677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7F3F1B2-BC2E-2F41-89BA-E479480E7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" t="13251" r="46838" b="50000"/>
          <a:stretch/>
        </p:blipFill>
        <p:spPr>
          <a:xfrm>
            <a:off x="695400" y="34337"/>
            <a:ext cx="9433048" cy="673789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litar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48680"/>
            <a:ext cx="69088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ivilian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472281"/>
            <a:ext cx="73914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FAFD00"/>
    </a:dk1>
    <a:lt1>
      <a:srgbClr val="C0FEF9"/>
    </a:lt1>
    <a:dk2>
      <a:srgbClr val="FFFFFF"/>
    </a:dk2>
    <a:lt2>
      <a:srgbClr val="00279F"/>
    </a:lt2>
    <a:accent1>
      <a:srgbClr val="FC0128"/>
    </a:accent1>
    <a:accent2>
      <a:srgbClr val="DC0081"/>
    </a:accent2>
    <a:accent3>
      <a:srgbClr val="DCFEFB"/>
    </a:accent3>
    <a:accent4>
      <a:srgbClr val="D6D800"/>
    </a:accent4>
    <a:accent5>
      <a:srgbClr val="FDAAAC"/>
    </a:accent5>
    <a:accent6>
      <a:srgbClr val="C70074"/>
    </a:accent6>
    <a:hlink>
      <a:srgbClr val="00B7A5"/>
    </a:hlink>
    <a:folHlink>
      <a:srgbClr val="3365F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2497</TotalTime>
  <Words>432</Words>
  <Application>Microsoft Macintosh PowerPoint</Application>
  <PresentationFormat>Widescreen</PresentationFormat>
  <Paragraphs>75</Paragraphs>
  <Slides>37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 Light</vt:lpstr>
      <vt:lpstr>Comic Sans MS</vt:lpstr>
      <vt:lpstr>Times</vt:lpstr>
      <vt:lpstr>Times New Roman</vt:lpstr>
      <vt:lpstr>Blank Presentation</vt:lpstr>
      <vt:lpstr>Steels: Widmanstätten ferrite Lecture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field simulation of solidification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H.K.D.H. Bhadeshia</cp:lastModifiedBy>
  <cp:revision>125</cp:revision>
  <dcterms:created xsi:type="dcterms:W3CDTF">2001-11-09T08:05:07Z</dcterms:created>
  <dcterms:modified xsi:type="dcterms:W3CDTF">2022-02-14T15:44:02Z</dcterms:modified>
</cp:coreProperties>
</file>