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7"/>
  </p:notesMasterIdLst>
  <p:sldIdLst>
    <p:sldId id="774" r:id="rId2"/>
    <p:sldId id="420" r:id="rId3"/>
    <p:sldId id="776" r:id="rId4"/>
    <p:sldId id="775" r:id="rId5"/>
    <p:sldId id="783" r:id="rId6"/>
    <p:sldId id="739" r:id="rId7"/>
    <p:sldId id="781" r:id="rId8"/>
    <p:sldId id="792" r:id="rId9"/>
    <p:sldId id="754" r:id="rId10"/>
    <p:sldId id="756" r:id="rId11"/>
    <p:sldId id="784" r:id="rId12"/>
    <p:sldId id="786" r:id="rId13"/>
    <p:sldId id="691" r:id="rId14"/>
    <p:sldId id="726" r:id="rId15"/>
    <p:sldId id="257" r:id="rId16"/>
    <p:sldId id="258" r:id="rId17"/>
    <p:sldId id="256" r:id="rId18"/>
    <p:sldId id="797" r:id="rId19"/>
    <p:sldId id="798" r:id="rId20"/>
    <p:sldId id="260" r:id="rId21"/>
    <p:sldId id="262" r:id="rId22"/>
    <p:sldId id="261" r:id="rId23"/>
    <p:sldId id="263" r:id="rId24"/>
    <p:sldId id="264" r:id="rId25"/>
    <p:sldId id="801" r:id="rId26"/>
    <p:sldId id="266" r:id="rId27"/>
    <p:sldId id="265" r:id="rId28"/>
    <p:sldId id="267" r:id="rId29"/>
    <p:sldId id="799" r:id="rId30"/>
    <p:sldId id="268" r:id="rId31"/>
    <p:sldId id="793" r:id="rId32"/>
    <p:sldId id="808" r:id="rId33"/>
    <p:sldId id="807" r:id="rId34"/>
    <p:sldId id="269" r:id="rId35"/>
    <p:sldId id="803" r:id="rId36"/>
    <p:sldId id="272" r:id="rId37"/>
    <p:sldId id="274" r:id="rId38"/>
    <p:sldId id="273" r:id="rId39"/>
    <p:sldId id="276" r:id="rId40"/>
    <p:sldId id="788" r:id="rId41"/>
    <p:sldId id="790" r:id="rId42"/>
    <p:sldId id="789" r:id="rId43"/>
    <p:sldId id="275" r:id="rId44"/>
    <p:sldId id="770" r:id="rId45"/>
    <p:sldId id="382" r:id="rId46"/>
    <p:sldId id="279" r:id="rId47"/>
    <p:sldId id="779" r:id="rId48"/>
    <p:sldId id="806" r:id="rId49"/>
    <p:sldId id="780" r:id="rId50"/>
    <p:sldId id="804" r:id="rId51"/>
    <p:sldId id="805" r:id="rId52"/>
    <p:sldId id="777" r:id="rId53"/>
    <p:sldId id="778" r:id="rId54"/>
    <p:sldId id="771" r:id="rId55"/>
    <p:sldId id="794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9129"/>
    <p:restoredTop sz="96327"/>
  </p:normalViewPr>
  <p:slideViewPr>
    <p:cSldViewPr snapToGrid="0">
      <p:cViewPr varScale="1">
        <p:scale>
          <a:sx n="101" d="100"/>
          <a:sy n="101" d="100"/>
        </p:scale>
        <p:origin x="224" y="6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6EE755-4B60-3D42-B43F-5D2946E5C202}" type="datetimeFigureOut">
              <a:rPr lang="en-US" smtClean="0"/>
              <a:t>10/9/24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AFDA11-8F64-3645-8242-69D17067E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453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1B03DF-E138-DD47-B45C-7263FCD2137A}" type="slidenum">
              <a:rPr lang="en-GB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7428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6B93C-22AD-2D99-2515-A0610A122E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E9C0B5-6074-29AC-8957-F7BBD38B1C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4D9DCF-8C7C-AF40-031D-85C972EAB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6DCD3-2AB8-1041-9A83-6EFD207BE7B2}" type="datetimeFigureOut">
              <a:rPr lang="en-US" smtClean="0"/>
              <a:t>10/9/24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6511E9-2860-7B3B-05C0-1EFB12B58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D0ED69-6A3A-A9B9-81CE-798DB5552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AA5F-393B-614C-AC61-3C80AED8B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6868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A4C10-797D-D299-3867-2E6C8E497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E9F5CB-45E5-A7DE-2581-AC8876DCDB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9CEC15-4FB9-025A-BD89-463FB4D71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6DCD3-2AB8-1041-9A83-6EFD207BE7B2}" type="datetimeFigureOut">
              <a:rPr lang="en-US" smtClean="0"/>
              <a:t>10/9/24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7DC019-8A54-8C54-F028-F02C7811E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2F035E-4F73-F0CF-A3D7-F1C4C1B39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AA5F-393B-614C-AC61-3C80AED8B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521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E938C1-1E0F-C241-2348-BE17C4DD07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8D9B28-EE65-0FF0-1ECE-0199DF5DAB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1520B5-6CB6-CBB9-6A3C-8920392EA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6DCD3-2AB8-1041-9A83-6EFD207BE7B2}" type="datetimeFigureOut">
              <a:rPr lang="en-US" smtClean="0"/>
              <a:t>10/9/24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639BB-389E-14B3-C081-D9D464071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0AB0F4-1CD4-C109-2CD9-13FF899D6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AA5F-393B-614C-AC61-3C80AED8B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194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0D889-E4D7-95ED-069D-6E77456F3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48FF25-58CE-4578-E558-5ED27CDEB0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4D86CE-B516-9173-BE74-3837A5629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6DCD3-2AB8-1041-9A83-6EFD207BE7B2}" type="datetimeFigureOut">
              <a:rPr lang="en-US" smtClean="0"/>
              <a:t>10/9/24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AAE442-20AB-5929-F25A-F5BF9CCFA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5901F2-044E-68D7-3D19-3A874B5D7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AA5F-393B-614C-AC61-3C80AED8B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870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208F9-D36C-CD52-1BF4-66D9EC83A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4F9A7C-C2CC-70D5-A988-7256B74EEE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B8A404-ECF7-A3D6-43D0-6851D48E3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6DCD3-2AB8-1041-9A83-6EFD207BE7B2}" type="datetimeFigureOut">
              <a:rPr lang="en-US" smtClean="0"/>
              <a:t>10/9/24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665AF5-3FE2-F3B0-BECF-2C69B5E30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9464DD-7569-DEF6-6655-920F57E67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AA5F-393B-614C-AC61-3C80AED8B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509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15B67-95E5-BD1B-6B21-8E7AAF59E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3CC063-5478-6633-6B41-B84444C006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264BB9-0A42-5921-A78C-7D8AF6EBE1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F5F4B8-88C1-F8D0-F869-A3D8CF0C8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6DCD3-2AB8-1041-9A83-6EFD207BE7B2}" type="datetimeFigureOut">
              <a:rPr lang="en-US" smtClean="0"/>
              <a:t>10/9/24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6C0B09-1E0C-A9CB-9CD0-EDC0DA947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50BB59-9704-B5A1-42BD-C193C1828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AA5F-393B-614C-AC61-3C80AED8B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61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CEA4F-9FD5-DCFD-250C-5D6880579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A63EA9-7A51-5FE2-1160-8A94075A57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466096-9691-8D7D-7DCF-282319261B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05C0AD-A697-0C85-885B-3E111EDF7E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5EE431-4439-C03B-2C94-0B90CA5247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B54E79-4FEF-3C14-A947-0DCCCAD3E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6DCD3-2AB8-1041-9A83-6EFD207BE7B2}" type="datetimeFigureOut">
              <a:rPr lang="en-US" smtClean="0"/>
              <a:t>10/9/24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79EC84-E214-0BD6-EEAB-1EA7E3CEF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D34CC2-0568-DB45-ECB8-CBFB166EE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AA5F-393B-614C-AC61-3C80AED8B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0313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594C0-A6CB-C561-88F2-808922083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DD6A05-7129-DE36-2BF8-1415E5E2E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6DCD3-2AB8-1041-9A83-6EFD207BE7B2}" type="datetimeFigureOut">
              <a:rPr lang="en-US" smtClean="0"/>
              <a:t>10/9/24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A300F0-1621-B716-E84F-67800ECC4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C6D5DC-1D6F-DA0A-42E8-740E9F5CC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AA5F-393B-614C-AC61-3C80AED8B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840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2EE5D4-DA52-0C23-5E65-10E015236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6DCD3-2AB8-1041-9A83-6EFD207BE7B2}" type="datetimeFigureOut">
              <a:rPr lang="en-US" smtClean="0"/>
              <a:t>10/9/24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A0E345-FDB0-0B47-6CBA-23E70B303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2BFA43-01C8-86C1-90A9-CE948FC66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AA5F-393B-614C-AC61-3C80AED8B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499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5224A-8EB8-DD7B-002B-8474268A2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F4019F-5E05-BBB6-1FD4-2F0BEA914D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FDB969-4232-A7B5-0F2C-4316844219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811AB6-7890-D620-B9A8-C5B892578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6DCD3-2AB8-1041-9A83-6EFD207BE7B2}" type="datetimeFigureOut">
              <a:rPr lang="en-US" smtClean="0"/>
              <a:t>10/9/24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8390E5-02AC-985C-388C-146F94757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CEDCA6-9428-4A0C-A3B9-2EE33BD35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AA5F-393B-614C-AC61-3C80AED8B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116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8AB08-B8D9-70BD-6E14-2A3809955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EC6766-CC76-820A-ED5A-CB24BD3397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0A4B4E-CBCE-1C73-A0FB-28F17DDAFF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2C4836-E8C5-D51E-F38E-40970D5ED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6DCD3-2AB8-1041-9A83-6EFD207BE7B2}" type="datetimeFigureOut">
              <a:rPr lang="en-US" smtClean="0"/>
              <a:t>10/9/24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1ADB13-5F6F-6809-B792-02109CEEC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1154D1-33A3-2A88-4CC5-B79034E7B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AA5F-393B-614C-AC61-3C80AED8B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769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D2E11B-D02E-7D5D-1CB8-0292FB95D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65D587-149F-D96E-A347-1353A5383B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BD0DC7-5CE2-67FD-FA78-4C41A9EE56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46DCD3-2AB8-1041-9A83-6EFD207BE7B2}" type="datetimeFigureOut">
              <a:rPr lang="en-US" smtClean="0"/>
              <a:t>10/9/24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D5BBA7-9A81-E811-CC2B-94BA10182F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97B057-BFE0-1253-B79B-5ACD514481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F9AA5F-393B-614C-AC61-3C80AED8B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288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emf"/><Relationship Id="rId4" Type="http://schemas.openxmlformats.org/officeDocument/2006/relationships/image" Target="../media/image47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emf"/><Relationship Id="rId4" Type="http://schemas.openxmlformats.org/officeDocument/2006/relationships/image" Target="../media/image52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emf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emf"/><Relationship Id="rId4" Type="http://schemas.openxmlformats.org/officeDocument/2006/relationships/image" Target="../media/image6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en:Creative_Commons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hyperlink" Target="https://creativecommons.org/licenses/by-sa/4.0/deed.en" TargetMode="Externa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emf"/><Relationship Id="rId3" Type="http://schemas.openxmlformats.org/officeDocument/2006/relationships/image" Target="../media/image66.svg"/><Relationship Id="rId7" Type="http://schemas.openxmlformats.org/officeDocument/2006/relationships/image" Target="../media/image70.emf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emf"/><Relationship Id="rId5" Type="http://schemas.openxmlformats.org/officeDocument/2006/relationships/image" Target="../media/image68.svg"/><Relationship Id="rId4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7.emf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emf"/><Relationship Id="rId4" Type="http://schemas.openxmlformats.org/officeDocument/2006/relationships/image" Target="../media/image74.e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svg"/><Relationship Id="rId4" Type="http://schemas.openxmlformats.org/officeDocument/2006/relationships/image" Target="../media/image8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sv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emf"/><Relationship Id="rId5" Type="http://schemas.openxmlformats.org/officeDocument/2006/relationships/image" Target="../media/image87.svg"/><Relationship Id="rId4" Type="http://schemas.openxmlformats.org/officeDocument/2006/relationships/image" Target="../media/image8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sv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sv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emf"/><Relationship Id="rId3" Type="http://schemas.openxmlformats.org/officeDocument/2006/relationships/image" Target="../media/image103.emf"/><Relationship Id="rId7" Type="http://schemas.openxmlformats.org/officeDocument/2006/relationships/image" Target="../media/image10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5" Type="http://schemas.openxmlformats.org/officeDocument/2006/relationships/image" Target="../media/image104.emf"/><Relationship Id="rId4" Type="http://schemas.openxmlformats.org/officeDocument/2006/relationships/image" Target="../media/image6.emf"/><Relationship Id="rId9" Type="http://schemas.openxmlformats.org/officeDocument/2006/relationships/image" Target="../media/image108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emf"/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sv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sv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4.svg"/><Relationship Id="rId4" Type="http://schemas.openxmlformats.org/officeDocument/2006/relationships/image" Target="../media/image11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sv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sv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sv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sv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emf"/><Relationship Id="rId2" Type="http://schemas.openxmlformats.org/officeDocument/2006/relationships/image" Target="../media/image12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4.emf"/><Relationship Id="rId4" Type="http://schemas.openxmlformats.org/officeDocument/2006/relationships/image" Target="../media/image123.emf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B96067A-76A8-C04D-9148-E04C72FD93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308" y="1384004"/>
            <a:ext cx="7100396" cy="78154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4DC9B64-3011-784B-8AA7-2DCBAC7F4F02}"/>
              </a:ext>
            </a:extLst>
          </p:cNvPr>
          <p:cNvSpPr txBox="1"/>
          <p:nvPr/>
        </p:nvSpPr>
        <p:spPr>
          <a:xfrm>
            <a:off x="7241059" y="66108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751416A-E38F-0EBF-7AAB-A0AE28484C1C}"/>
              </a:ext>
            </a:extLst>
          </p:cNvPr>
          <p:cNvGrpSpPr/>
          <p:nvPr/>
        </p:nvGrpSpPr>
        <p:grpSpPr>
          <a:xfrm>
            <a:off x="0" y="2404965"/>
            <a:ext cx="11650706" cy="4096884"/>
            <a:chOff x="0" y="2404965"/>
            <a:chExt cx="11650706" cy="409688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24CC710-0604-4348-AADA-BD5944DC29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97606" y="4212107"/>
              <a:ext cx="5753100" cy="48260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D03C712-DDD0-5141-91B9-69ABD05685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97606" y="3099317"/>
              <a:ext cx="5753100" cy="48260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30D6CC4-18B4-6D45-9D59-612751A6CB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97606" y="5411486"/>
              <a:ext cx="5753100" cy="482600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CC44DC03-B8E3-4B4A-8229-B641686BFF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485" y="2404965"/>
              <a:ext cx="4773256" cy="409688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A682FBE-EC71-404B-9CE2-C5BB41F4C024}"/>
                </a:ext>
              </a:extLst>
            </p:cNvPr>
            <p:cNvSpPr txBox="1"/>
            <p:nvPr/>
          </p:nvSpPr>
          <p:spPr>
            <a:xfrm rot="16200000">
              <a:off x="-1009187" y="4591104"/>
              <a:ext cx="24184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rgbClr val="0070C0"/>
                  </a:solidFill>
                </a:rPr>
                <a:t>courtesy of T. </a:t>
              </a:r>
              <a:r>
                <a:rPr lang="en-GB" sz="2000" dirty="0" err="1">
                  <a:solidFill>
                    <a:srgbClr val="0070C0"/>
                  </a:solidFill>
                </a:rPr>
                <a:t>DebRoy</a:t>
              </a:r>
              <a:endParaRPr lang="en-US" sz="2000" dirty="0">
                <a:solidFill>
                  <a:srgbClr val="0070C0"/>
                </a:solidFill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5A3C2DD-78D8-8ABB-3E37-793023474A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66888" y="380411"/>
            <a:ext cx="2799717" cy="25654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681167-5029-759B-99E2-F4CB4C3CB4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3165" y="546415"/>
            <a:ext cx="7797321" cy="44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244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479376" y="75976"/>
            <a:ext cx="8669867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4400" b="0">
                <a:latin typeface="Arial"/>
                <a:cs typeface="Arial"/>
              </a:rPr>
              <a:t>Solution-like behaviour when particles about </a:t>
            </a:r>
            <a:r>
              <a:rPr lang="en-GB" sz="4400" b="0">
                <a:solidFill>
                  <a:srgbClr val="000099"/>
                </a:solidFill>
                <a:latin typeface="Arial"/>
                <a:cs typeface="Arial"/>
              </a:rPr>
              <a:t>1000 atoms</a:t>
            </a:r>
            <a:r>
              <a:rPr lang="en-GB" sz="4400" b="0">
                <a:latin typeface="Arial"/>
                <a:cs typeface="Arial"/>
              </a:rPr>
              <a:t> in size</a:t>
            </a:r>
          </a:p>
        </p:txBody>
      </p:sp>
      <p:sp>
        <p:nvSpPr>
          <p:cNvPr id="7179" name="Text Box 11"/>
          <p:cNvSpPr txBox="1">
            <a:spLocks noChangeArrowheads="1"/>
          </p:cNvSpPr>
          <p:nvPr/>
        </p:nvSpPr>
        <p:spPr bwMode="auto">
          <a:xfrm>
            <a:off x="144634" y="5724887"/>
            <a:ext cx="3048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b="0" dirty="0">
                <a:latin typeface="Arial"/>
                <a:cs typeface="Arial"/>
              </a:rPr>
              <a:t>Free energy of mixing due to </a:t>
            </a:r>
            <a:r>
              <a:rPr lang="en-GB" sz="2000" b="0" dirty="0" err="1">
                <a:latin typeface="Arial"/>
                <a:cs typeface="Arial"/>
              </a:rPr>
              <a:t>configurational</a:t>
            </a:r>
            <a:r>
              <a:rPr lang="en-GB" sz="2000" b="0" dirty="0">
                <a:latin typeface="Arial"/>
                <a:cs typeface="Arial"/>
              </a:rPr>
              <a:t> entropy alone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1CE5D90-C4A4-F541-8C23-5412A64DDB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339" t="35300" r="24741" b="29000"/>
          <a:stretch/>
        </p:blipFill>
        <p:spPr>
          <a:xfrm>
            <a:off x="2639616" y="1700808"/>
            <a:ext cx="5832648" cy="4836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93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8AD44-7D5F-31DF-6851-9BECD9D18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375" y="230861"/>
            <a:ext cx="10515600" cy="1325563"/>
          </a:xfrm>
        </p:spPr>
        <p:txBody>
          <a:bodyPr/>
          <a:lstStyle/>
          <a:p>
            <a:r>
              <a:rPr lang="en-US" dirty="0"/>
              <a:t>How do we know that an atomic solution has formed?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6261AB-C008-534E-3386-A85C39DBB1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8650" y="1027906"/>
            <a:ext cx="6791325" cy="55992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19FFBC-CBD9-2366-329E-079EB1DECA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593" y="2171701"/>
            <a:ext cx="4080253" cy="402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4155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80" r="11653" b="28346"/>
          <a:stretch>
            <a:fillRect/>
          </a:stretch>
        </p:blipFill>
        <p:spPr bwMode="auto">
          <a:xfrm>
            <a:off x="551384" y="620688"/>
            <a:ext cx="8707683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051E646-5A0F-9041-B6A3-176309437DBA}"/>
              </a:ext>
            </a:extLst>
          </p:cNvPr>
          <p:cNvSpPr txBox="1"/>
          <p:nvPr/>
        </p:nvSpPr>
        <p:spPr>
          <a:xfrm>
            <a:off x="263352" y="6381328"/>
            <a:ext cx="23246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Chou &amp; Bhadeshia</a:t>
            </a:r>
          </a:p>
        </p:txBody>
      </p:sp>
    </p:spTree>
    <p:extLst>
      <p:ext uri="{BB962C8B-B14F-4D97-AF65-F5344CB8AC3E}">
        <p14:creationId xmlns:p14="http://schemas.microsoft.com/office/powerpoint/2010/main" val="346482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0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6815" y="84931"/>
            <a:ext cx="5345289" cy="668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293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4572" y="3884937"/>
            <a:ext cx="6254085" cy="28564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364" y="476675"/>
            <a:ext cx="4345445" cy="8433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408" y="1462973"/>
            <a:ext cx="5440808" cy="20467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38947" y="116634"/>
            <a:ext cx="331236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dirty="0">
                <a:solidFill>
                  <a:srgbClr val="0000FF"/>
                </a:solidFill>
                <a:latin typeface="Arial"/>
                <a:cs typeface="Arial"/>
              </a:rPr>
              <a:t>Probability of pairwise bonds in random solution</a:t>
            </a:r>
          </a:p>
        </p:txBody>
      </p:sp>
    </p:spTree>
    <p:extLst>
      <p:ext uri="{BB962C8B-B14F-4D97-AF65-F5344CB8AC3E}">
        <p14:creationId xmlns:p14="http://schemas.microsoft.com/office/powerpoint/2010/main" val="20554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8D95D-671D-3450-4E58-8D108302EB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102" y="173711"/>
            <a:ext cx="7216840" cy="1595454"/>
          </a:xfrm>
        </p:spPr>
        <p:txBody>
          <a:bodyPr>
            <a:normAutofit fontScale="90000"/>
          </a:bodyPr>
          <a:lstStyle/>
          <a:p>
            <a:r>
              <a:rPr lang="en-US" sz="8000" dirty="0"/>
              <a:t>Phase transitions</a:t>
            </a:r>
            <a:br>
              <a:rPr lang="en-US" sz="8000" dirty="0"/>
            </a:br>
            <a:r>
              <a:rPr lang="en-US" sz="4400" dirty="0"/>
              <a:t>equilibrium state</a:t>
            </a:r>
            <a:endParaRPr lang="en-US" sz="8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1B47CF-9DF7-35FA-9979-36AE19647561}"/>
              </a:ext>
            </a:extLst>
          </p:cNvPr>
          <p:cNvSpPr txBox="1"/>
          <p:nvPr/>
        </p:nvSpPr>
        <p:spPr>
          <a:xfrm>
            <a:off x="172102" y="6256858"/>
            <a:ext cx="88668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</a:rPr>
              <a:t>photograph courtesy of Sunita Hansraj from her Antarctica expedition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583EBD-7D30-E0C7-D1B7-12A15C1F2524}"/>
              </a:ext>
            </a:extLst>
          </p:cNvPr>
          <p:cNvSpPr txBox="1"/>
          <p:nvPr/>
        </p:nvSpPr>
        <p:spPr>
          <a:xfrm>
            <a:off x="608376" y="2633463"/>
            <a:ext cx="799430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i="1" dirty="0">
                <a:effectLst/>
                <a:latin typeface="NimbusRomNo9L"/>
              </a:rPr>
              <a:t>“nothing changes, no matter how long it is observed”</a:t>
            </a:r>
            <a:endParaRPr lang="en-GB" sz="4400" i="1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9D3CB74-FBA2-56C9-AA43-237B923D8E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863" t="19061" r="53965" b="64411"/>
          <a:stretch/>
        </p:blipFill>
        <p:spPr>
          <a:xfrm>
            <a:off x="7388942" y="3714879"/>
            <a:ext cx="4643914" cy="27728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701EF80-A2E1-2504-A606-B800348896B0}"/>
              </a:ext>
            </a:extLst>
          </p:cNvPr>
          <p:cNvSpPr txBox="1"/>
          <p:nvPr/>
        </p:nvSpPr>
        <p:spPr>
          <a:xfrm>
            <a:off x="884419" y="5841359"/>
            <a:ext cx="67056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stable to infinitesimal perturbation</a:t>
            </a:r>
          </a:p>
        </p:txBody>
      </p:sp>
    </p:spTree>
    <p:extLst>
      <p:ext uri="{BB962C8B-B14F-4D97-AF65-F5344CB8AC3E}">
        <p14:creationId xmlns:p14="http://schemas.microsoft.com/office/powerpoint/2010/main" val="14621272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D42CB-B839-AD89-6A0D-7FDCF10A5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6160"/>
            <a:ext cx="10515600" cy="956779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transformation without composition change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8DF17A8-5B8F-0246-57FC-10AD2B37FF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735" t="16812" r="11747" b="43043"/>
          <a:stretch/>
        </p:blipFill>
        <p:spPr>
          <a:xfrm>
            <a:off x="2589084" y="1407416"/>
            <a:ext cx="6321286" cy="5017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4258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70027A5-E093-02BD-CFB1-8179FC1782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109" y="692443"/>
            <a:ext cx="9827534" cy="57758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7DA71A-23F4-BF73-4342-B05B94499ADA}"/>
              </a:ext>
            </a:extLst>
          </p:cNvPr>
          <p:cNvSpPr txBox="1"/>
          <p:nvPr/>
        </p:nvSpPr>
        <p:spPr>
          <a:xfrm rot="3462019">
            <a:off x="9921481" y="1006090"/>
            <a:ext cx="20948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</a:rPr>
              <a:t>pure iron</a:t>
            </a:r>
          </a:p>
        </p:txBody>
      </p:sp>
    </p:spTree>
    <p:extLst>
      <p:ext uri="{BB962C8B-B14F-4D97-AF65-F5344CB8AC3E}">
        <p14:creationId xmlns:p14="http://schemas.microsoft.com/office/powerpoint/2010/main" val="13947059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324BB4D4-4134-5C94-35E1-4775520B2E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8462" y="1598374"/>
            <a:ext cx="9486396" cy="51711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4DE6612-61E2-D8F6-E31B-9E16E5405DD9}"/>
              </a:ext>
            </a:extLst>
          </p:cNvPr>
          <p:cNvSpPr txBox="1"/>
          <p:nvPr/>
        </p:nvSpPr>
        <p:spPr>
          <a:xfrm>
            <a:off x="134912" y="88475"/>
            <a:ext cx="21066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/>
              <a:t>Solutions</a:t>
            </a:r>
          </a:p>
        </p:txBody>
      </p:sp>
    </p:spTree>
    <p:extLst>
      <p:ext uri="{BB962C8B-B14F-4D97-AF65-F5344CB8AC3E}">
        <p14:creationId xmlns:p14="http://schemas.microsoft.com/office/powerpoint/2010/main" val="6467348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CD4CD78-E406-0E3E-2225-FCE37FB7DF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933" y="633730"/>
            <a:ext cx="4991100" cy="4699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62DA6DA-16C3-8612-5F74-98332BFF31EA}"/>
              </a:ext>
            </a:extLst>
          </p:cNvPr>
          <p:cNvSpPr/>
          <p:nvPr/>
        </p:nvSpPr>
        <p:spPr>
          <a:xfrm>
            <a:off x="234868" y="88475"/>
            <a:ext cx="11722263" cy="29386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324BB4D4-4134-5C94-35E1-4775520B2E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8462" y="1598374"/>
            <a:ext cx="9486396" cy="5171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09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2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2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FEAF2-BCE4-134B-BD89-1FF2612E5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045" y="0"/>
            <a:ext cx="10515600" cy="1325563"/>
          </a:xfrm>
        </p:spPr>
        <p:txBody>
          <a:bodyPr/>
          <a:lstStyle/>
          <a:p>
            <a:r>
              <a:rPr lang="en-US"/>
              <a:t>Crystal structure?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94928A1-F3D8-E944-A76E-595F388ABC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788" t="13827" r="32645" b="16543"/>
          <a:stretch/>
        </p:blipFill>
        <p:spPr>
          <a:xfrm>
            <a:off x="2357967" y="1095444"/>
            <a:ext cx="6276621" cy="563696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CA378F5-5B99-EF41-BCA1-9A3A745115FF}"/>
              </a:ext>
            </a:extLst>
          </p:cNvPr>
          <p:cNvSpPr/>
          <p:nvPr/>
        </p:nvSpPr>
        <p:spPr>
          <a:xfrm rot="16200000">
            <a:off x="-1302425" y="3755651"/>
            <a:ext cx="46319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/>
              <a:t>equiatomic Cr Mn Fe Co Ni</a:t>
            </a:r>
          </a:p>
        </p:txBody>
      </p:sp>
    </p:spTree>
    <p:extLst>
      <p:ext uri="{BB962C8B-B14F-4D97-AF65-F5344CB8AC3E}">
        <p14:creationId xmlns:p14="http://schemas.microsoft.com/office/powerpoint/2010/main" val="35256106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D74C19-F20F-72A1-D44B-F0D687E5AE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41999" y="982211"/>
            <a:ext cx="6231465" cy="489357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E5084D4-7EB4-D39E-FF56-3E7DA53A7E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005" y="591704"/>
            <a:ext cx="3746500" cy="9779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ECECC67-16C3-918D-36FF-9E1A0835E34B}"/>
              </a:ext>
            </a:extLst>
          </p:cNvPr>
          <p:cNvCxnSpPr>
            <a:cxnSpLocks/>
          </p:cNvCxnSpPr>
          <p:nvPr/>
        </p:nvCxnSpPr>
        <p:spPr>
          <a:xfrm>
            <a:off x="7285703" y="3429000"/>
            <a:ext cx="0" cy="7804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EAD98475-2E1F-D45C-C679-20C0E1AACE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272" y="2520261"/>
            <a:ext cx="4864100" cy="97790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F2F8C06-D78A-866C-94DA-8CDE06EAB917}"/>
              </a:ext>
            </a:extLst>
          </p:cNvPr>
          <p:cNvCxnSpPr>
            <a:cxnSpLocks/>
          </p:cNvCxnSpPr>
          <p:nvPr/>
        </p:nvCxnSpPr>
        <p:spPr>
          <a:xfrm flipV="1">
            <a:off x="10599912" y="2989807"/>
            <a:ext cx="0" cy="43919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AAD2B4F3-48BC-5F73-163B-52AEF8D59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575" y="5290136"/>
            <a:ext cx="4415494" cy="812945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chemical potential</a:t>
            </a:r>
          </a:p>
        </p:txBody>
      </p:sp>
    </p:spTree>
    <p:extLst>
      <p:ext uri="{BB962C8B-B14F-4D97-AF65-F5344CB8AC3E}">
        <p14:creationId xmlns:p14="http://schemas.microsoft.com/office/powerpoint/2010/main" val="29137711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871E99-0FDB-E65C-6BE3-19C48C7E0B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4026" y="1302521"/>
            <a:ext cx="9070428" cy="512252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1F55231-8E40-090B-DB88-456CB8323EBE}"/>
              </a:ext>
            </a:extLst>
          </p:cNvPr>
          <p:cNvGrpSpPr/>
          <p:nvPr/>
        </p:nvGrpSpPr>
        <p:grpSpPr>
          <a:xfrm>
            <a:off x="1973327" y="4157345"/>
            <a:ext cx="8481074" cy="1255692"/>
            <a:chOff x="33833" y="4786657"/>
            <a:chExt cx="8613375" cy="125569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BD8C578-992B-D23A-FDA5-146796A20719}"/>
                </a:ext>
              </a:extLst>
            </p:cNvPr>
            <p:cNvSpPr txBox="1"/>
            <p:nvPr/>
          </p:nvSpPr>
          <p:spPr>
            <a:xfrm>
              <a:off x="33833" y="4786657"/>
              <a:ext cx="165868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dirty="0"/>
                <a:t>ice: pure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5B182AE-F8AC-6DBB-4925-286EEAB51D5D}"/>
                </a:ext>
              </a:extLst>
            </p:cNvPr>
            <p:cNvSpPr txBox="1"/>
            <p:nvPr/>
          </p:nvSpPr>
          <p:spPr>
            <a:xfrm>
              <a:off x="5371329" y="5457574"/>
              <a:ext cx="327587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>
                  <a:solidFill>
                    <a:schemeClr val="bg1"/>
                  </a:solidFill>
                </a:rPr>
                <a:t>ocean: salty water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41B47CF-9DF7-35FA-9979-36AE19647561}"/>
              </a:ext>
            </a:extLst>
          </p:cNvPr>
          <p:cNvSpPr txBox="1"/>
          <p:nvPr/>
        </p:nvSpPr>
        <p:spPr>
          <a:xfrm>
            <a:off x="1855429" y="5894422"/>
            <a:ext cx="88668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photograph courtesy of Sunita Hansraj from her Antarctica expedition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7C041B-1DA8-5561-F1CC-C9652959D396}"/>
              </a:ext>
            </a:extLst>
          </p:cNvPr>
          <p:cNvSpPr txBox="1"/>
          <p:nvPr/>
        </p:nvSpPr>
        <p:spPr>
          <a:xfrm>
            <a:off x="366149" y="-20918"/>
            <a:ext cx="866224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+mj-lt"/>
              </a:rPr>
              <a:t>two solutions in contact</a:t>
            </a:r>
          </a:p>
          <a:p>
            <a:r>
              <a:rPr lang="en-US" sz="4000" dirty="0">
                <a:latin typeface="+mj-lt"/>
              </a:rPr>
              <a:t>compositions different, yet in equilibrium</a:t>
            </a:r>
          </a:p>
        </p:txBody>
      </p:sp>
    </p:spTree>
    <p:extLst>
      <p:ext uri="{BB962C8B-B14F-4D97-AF65-F5344CB8AC3E}">
        <p14:creationId xmlns:p14="http://schemas.microsoft.com/office/powerpoint/2010/main" val="24028319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and blue lines on a black background&#10;&#10;Description automatically generated">
            <a:extLst>
              <a:ext uri="{FF2B5EF4-FFF2-40B4-BE49-F238E27FC236}">
                <a16:creationId xmlns:a16="http://schemas.microsoft.com/office/drawing/2014/main" id="{8620017B-D867-6EB3-6B4F-33FE0A8B32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6943" y="342240"/>
            <a:ext cx="11200571" cy="607355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9D6C3055-40D8-4A7B-90A0-B95795C701F1}"/>
              </a:ext>
            </a:extLst>
          </p:cNvPr>
          <p:cNvGrpSpPr/>
          <p:nvPr/>
        </p:nvGrpSpPr>
        <p:grpSpPr>
          <a:xfrm>
            <a:off x="4846516" y="2432608"/>
            <a:ext cx="1092200" cy="2508989"/>
            <a:chOff x="4846516" y="2432608"/>
            <a:chExt cx="1092200" cy="250898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D54EA41-3CA7-52DD-2356-AF4C556534D4}"/>
                </a:ext>
              </a:extLst>
            </p:cNvPr>
            <p:cNvGrpSpPr/>
            <p:nvPr/>
          </p:nvGrpSpPr>
          <p:grpSpPr>
            <a:xfrm>
              <a:off x="5134220" y="2432608"/>
              <a:ext cx="144000" cy="666496"/>
              <a:chOff x="5134220" y="2432608"/>
              <a:chExt cx="144000" cy="666496"/>
            </a:xfrm>
          </p:grpSpPr>
          <p:sp>
            <p:nvSpPr>
              <p:cNvPr id="4" name="Bevel 3">
                <a:extLst>
                  <a:ext uri="{FF2B5EF4-FFF2-40B4-BE49-F238E27FC236}">
                    <a16:creationId xmlns:a16="http://schemas.microsoft.com/office/drawing/2014/main" id="{33962B43-02C8-2CC0-36AA-0B4E481F881C}"/>
                  </a:ext>
                </a:extLst>
              </p:cNvPr>
              <p:cNvSpPr/>
              <p:nvPr/>
            </p:nvSpPr>
            <p:spPr>
              <a:xfrm>
                <a:off x="5134220" y="2432608"/>
                <a:ext cx="144000" cy="144000"/>
              </a:xfrm>
              <a:prstGeom prst="bevel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27069C67-9DAA-CCFC-EBC7-BDD8971ADE4D}"/>
                  </a:ext>
                </a:extLst>
              </p:cNvPr>
              <p:cNvCxnSpPr/>
              <p:nvPr/>
            </p:nvCxnSpPr>
            <p:spPr>
              <a:xfrm>
                <a:off x="5206220" y="2576608"/>
                <a:ext cx="0" cy="522496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7BA00A72-E017-2DA4-15EA-E4902C9A90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6516" y="4573297"/>
              <a:ext cx="1092200" cy="368300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E2788F0-C82D-39A7-AB36-17E9A3B41683}"/>
              </a:ext>
            </a:extLst>
          </p:cNvPr>
          <p:cNvGrpSpPr/>
          <p:nvPr/>
        </p:nvGrpSpPr>
        <p:grpSpPr>
          <a:xfrm>
            <a:off x="3578860" y="865539"/>
            <a:ext cx="569612" cy="3204616"/>
            <a:chOff x="3578860" y="865539"/>
            <a:chExt cx="569612" cy="320461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6DCA5E2-36CE-6FF6-0169-734F26EA29C8}"/>
                </a:ext>
              </a:extLst>
            </p:cNvPr>
            <p:cNvGrpSpPr/>
            <p:nvPr/>
          </p:nvGrpSpPr>
          <p:grpSpPr>
            <a:xfrm>
              <a:off x="4004472" y="865539"/>
              <a:ext cx="144000" cy="1567069"/>
              <a:chOff x="5134220" y="2432608"/>
              <a:chExt cx="144000" cy="1567069"/>
            </a:xfrm>
          </p:grpSpPr>
          <p:sp>
            <p:nvSpPr>
              <p:cNvPr id="14" name="Bevel 13">
                <a:extLst>
                  <a:ext uri="{FF2B5EF4-FFF2-40B4-BE49-F238E27FC236}">
                    <a16:creationId xmlns:a16="http://schemas.microsoft.com/office/drawing/2014/main" id="{13C21BCB-FF0C-0886-BE22-B91149D95CC2}"/>
                  </a:ext>
                </a:extLst>
              </p:cNvPr>
              <p:cNvSpPr/>
              <p:nvPr/>
            </p:nvSpPr>
            <p:spPr>
              <a:xfrm>
                <a:off x="5134220" y="2432608"/>
                <a:ext cx="144000" cy="144000"/>
              </a:xfrm>
              <a:prstGeom prst="bevel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18465E9C-5923-5D9B-F419-FA7CA9C967D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06220" y="2576608"/>
                <a:ext cx="0" cy="1423069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B51C0FBF-ABBA-A2FC-E195-38654CC91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78860" y="3828855"/>
              <a:ext cx="279400" cy="241300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9A091EC-ADC9-09B6-F74A-BD669AA81355}"/>
              </a:ext>
            </a:extLst>
          </p:cNvPr>
          <p:cNvGrpSpPr/>
          <p:nvPr/>
        </p:nvGrpSpPr>
        <p:grpSpPr>
          <a:xfrm>
            <a:off x="6715956" y="2196548"/>
            <a:ext cx="908196" cy="3059032"/>
            <a:chOff x="6715956" y="2196548"/>
            <a:chExt cx="908196" cy="3059032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0206538-33BF-7CAD-C603-0D732968A28C}"/>
                </a:ext>
              </a:extLst>
            </p:cNvPr>
            <p:cNvGrpSpPr/>
            <p:nvPr/>
          </p:nvGrpSpPr>
          <p:grpSpPr>
            <a:xfrm rot="10800000">
              <a:off x="7480152" y="2196548"/>
              <a:ext cx="144000" cy="1232452"/>
              <a:chOff x="5134220" y="2432608"/>
              <a:chExt cx="144000" cy="1232452"/>
            </a:xfrm>
          </p:grpSpPr>
          <p:sp>
            <p:nvSpPr>
              <p:cNvPr id="18" name="Bevel 17">
                <a:extLst>
                  <a:ext uri="{FF2B5EF4-FFF2-40B4-BE49-F238E27FC236}">
                    <a16:creationId xmlns:a16="http://schemas.microsoft.com/office/drawing/2014/main" id="{4E992FC8-A3BA-6881-CF26-068D2BFED7DB}"/>
                  </a:ext>
                </a:extLst>
              </p:cNvPr>
              <p:cNvSpPr/>
              <p:nvPr/>
            </p:nvSpPr>
            <p:spPr>
              <a:xfrm>
                <a:off x="5134220" y="2432608"/>
                <a:ext cx="144000" cy="144000"/>
              </a:xfrm>
              <a:prstGeom prst="bevel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951932EC-0A8C-A165-DFC6-E830DFAF88CF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5206220" y="2576607"/>
                <a:ext cx="0" cy="1088453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D1F484B4-A12D-2D1F-4FF2-5B7D19C72A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15956" y="4938080"/>
              <a:ext cx="279400" cy="317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4849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screen shot of a graph&#10;&#10;Description automatically generated">
            <a:extLst>
              <a:ext uri="{FF2B5EF4-FFF2-40B4-BE49-F238E27FC236}">
                <a16:creationId xmlns:a16="http://schemas.microsoft.com/office/drawing/2014/main" id="{B93475F9-E3F6-E5A3-264A-67C4CB7665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51542" y="0"/>
            <a:ext cx="81404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5312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33858-425C-855E-2C24-995C8AE03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8905407" cy="590839"/>
          </a:xfrm>
        </p:spPr>
        <p:txBody>
          <a:bodyPr>
            <a:normAutofit fontScale="90000"/>
          </a:bodyPr>
          <a:lstStyle/>
          <a:p>
            <a:r>
              <a:rPr lang="en-US" dirty="0"/>
              <a:t>proportions of phases: lever rule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D33A4D0B-21BB-7DE7-4A10-9CF05B8AA3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548" t="23333" r="11119" b="39394"/>
          <a:stretch/>
        </p:blipFill>
        <p:spPr>
          <a:xfrm>
            <a:off x="3449782" y="1144236"/>
            <a:ext cx="8593871" cy="57137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3B6265-C378-7F2F-0671-25C0CE938C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691" y="1685059"/>
            <a:ext cx="1752600" cy="952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F3412A-51EE-F2C8-46D9-BA1201E37A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3744192"/>
            <a:ext cx="17907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6217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D0C33-364E-C953-4EC3-3B74BB892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Liquid can decompose simultaneously into two solids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A1DB23-C0F6-5833-082E-C42327FB4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6450" y="2485454"/>
            <a:ext cx="5499100" cy="50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C163AD-3573-5E82-9065-BF2C715931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1850" y="3264943"/>
            <a:ext cx="5473700" cy="50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EE1AC2-23E8-AC78-5D34-387C2611D9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1850" y="1794865"/>
            <a:ext cx="5219700" cy="4191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C60CB8-290E-816D-31A3-151F1AE4A9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0470" y="4363651"/>
            <a:ext cx="4747721" cy="7131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C18F0B0-32F4-CBAB-10FF-B1E89F40E3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7880" y="5451636"/>
            <a:ext cx="66929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7169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8DF19DB-BA1E-1627-CC47-F02D401B7A9D}"/>
              </a:ext>
            </a:extLst>
          </p:cNvPr>
          <p:cNvSpPr txBox="1"/>
          <p:nvPr/>
        </p:nvSpPr>
        <p:spPr>
          <a:xfrm>
            <a:off x="7203440" y="6210876"/>
            <a:ext cx="43978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Simulation, Britta </a:t>
            </a:r>
            <a:r>
              <a:rPr lang="en-US" sz="2000" dirty="0" err="1"/>
              <a:t>Nestler</a:t>
            </a:r>
            <a:r>
              <a:rPr lang="en-US" sz="2000" dirty="0"/>
              <a:t>, RWTH Aachen</a:t>
            </a:r>
          </a:p>
        </p:txBody>
      </p:sp>
      <p:pic>
        <p:nvPicPr>
          <p:cNvPr id="2" name="My Movie">
            <a:hlinkClick r:id="" action="ppaction://ole?verb=0"/>
            <a:hlinkHover r:id="" action="ppaction://ole?verb=0"/>
            <a:extLst>
              <a:ext uri="{FF2B5EF4-FFF2-40B4-BE49-F238E27FC236}">
                <a16:creationId xmlns:a16="http://schemas.microsoft.com/office/drawing/2014/main" id="{967C8EB2-F335-2729-5673-7101D330F7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8370" y="247014"/>
            <a:ext cx="10255259" cy="576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487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35D18-CA68-B5DC-2BE8-059ECF37C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eutectic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7F9FDD-F297-F63D-6D35-ECCE48D9F4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4969" y="782321"/>
            <a:ext cx="6625511" cy="49799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B9A6511-0C60-512E-6E04-C8E6F523A049}"/>
              </a:ext>
            </a:extLst>
          </p:cNvPr>
          <p:cNvSpPr txBox="1"/>
          <p:nvPr/>
        </p:nvSpPr>
        <p:spPr>
          <a:xfrm>
            <a:off x="5254544" y="5994811"/>
            <a:ext cx="5584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Edo Museum in Tokyo. Shogun era, about 130 years ago.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6F079E-CA67-0002-98F3-8541284AE179}"/>
              </a:ext>
            </a:extLst>
          </p:cNvPr>
          <p:cNvSpPr txBox="1"/>
          <p:nvPr/>
        </p:nvSpPr>
        <p:spPr>
          <a:xfrm>
            <a:off x="508000" y="3126320"/>
            <a:ext cx="3937296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+mj-lt"/>
              </a:rPr>
              <a:t>Melting temperatures</a:t>
            </a:r>
          </a:p>
          <a:p>
            <a:r>
              <a:rPr lang="en-US" sz="3200" dirty="0">
                <a:latin typeface="+mj-lt"/>
              </a:rPr>
              <a:t>Lead 			328°C</a:t>
            </a:r>
          </a:p>
          <a:p>
            <a:r>
              <a:rPr lang="en-US" sz="3200" dirty="0">
                <a:latin typeface="+mj-lt"/>
              </a:rPr>
              <a:t>Tin 			232°C</a:t>
            </a:r>
          </a:p>
          <a:p>
            <a:r>
              <a:rPr lang="en-US" sz="3200" dirty="0">
                <a:latin typeface="+mj-lt"/>
              </a:rPr>
              <a:t>Pb-62Sn </a:t>
            </a:r>
            <a:r>
              <a:rPr lang="en-US" sz="3200" dirty="0" err="1">
                <a:latin typeface="+mj-lt"/>
              </a:rPr>
              <a:t>wt</a:t>
            </a:r>
            <a:r>
              <a:rPr lang="en-US" sz="3200" dirty="0">
                <a:latin typeface="+mj-lt"/>
              </a:rPr>
              <a:t>% 	183°C</a:t>
            </a:r>
          </a:p>
        </p:txBody>
      </p:sp>
    </p:spTree>
    <p:extLst>
      <p:ext uri="{BB962C8B-B14F-4D97-AF65-F5344CB8AC3E}">
        <p14:creationId xmlns:p14="http://schemas.microsoft.com/office/powerpoint/2010/main" val="23519037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28AB1106-11F1-1A76-85AC-720810F4A3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8023" t="9751" r="23000" b="76319"/>
          <a:stretch/>
        </p:blipFill>
        <p:spPr>
          <a:xfrm>
            <a:off x="2060032" y="942538"/>
            <a:ext cx="9063673" cy="610055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31A34474-DFE6-69AF-5FFD-CF46D5A520CB}"/>
              </a:ext>
            </a:extLst>
          </p:cNvPr>
          <p:cNvGrpSpPr/>
          <p:nvPr/>
        </p:nvGrpSpPr>
        <p:grpSpPr>
          <a:xfrm>
            <a:off x="3152633" y="63387"/>
            <a:ext cx="7538792" cy="3621509"/>
            <a:chOff x="3152633" y="63387"/>
            <a:chExt cx="7538792" cy="3621509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5585846B-A6C6-5B18-46E4-E220C95E06EB}"/>
                </a:ext>
              </a:extLst>
            </p:cNvPr>
            <p:cNvCxnSpPr>
              <a:cxnSpLocks/>
            </p:cNvCxnSpPr>
            <p:nvPr/>
          </p:nvCxnSpPr>
          <p:spPr>
            <a:xfrm>
              <a:off x="7574507" y="518615"/>
              <a:ext cx="0" cy="3166281"/>
            </a:xfrm>
            <a:prstGeom prst="straightConnector1">
              <a:avLst/>
            </a:prstGeom>
            <a:ln w="41275">
              <a:headEnd w="lg" len="lg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85EBF38-0661-FAE3-5B81-B1BB23F834F3}"/>
                </a:ext>
              </a:extLst>
            </p:cNvPr>
            <p:cNvSpPr txBox="1"/>
            <p:nvPr/>
          </p:nvSpPr>
          <p:spPr>
            <a:xfrm>
              <a:off x="7001301" y="142039"/>
              <a:ext cx="118641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eutectic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1FA7B512-528D-7AD9-8EA4-8F4F294612F7}"/>
                </a:ext>
              </a:extLst>
            </p:cNvPr>
            <p:cNvCxnSpPr>
              <a:cxnSpLocks/>
            </p:cNvCxnSpPr>
            <p:nvPr/>
          </p:nvCxnSpPr>
          <p:spPr>
            <a:xfrm>
              <a:off x="7726907" y="671015"/>
              <a:ext cx="2399732" cy="0"/>
            </a:xfrm>
            <a:prstGeom prst="straightConnector1">
              <a:avLst/>
            </a:prstGeom>
            <a:ln w="41275">
              <a:headEnd w="lg" len="lg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E232D46-6BB1-3378-4844-893AF5A0673C}"/>
                </a:ext>
              </a:extLst>
            </p:cNvPr>
            <p:cNvSpPr txBox="1"/>
            <p:nvPr/>
          </p:nvSpPr>
          <p:spPr>
            <a:xfrm>
              <a:off x="8236137" y="63387"/>
              <a:ext cx="245528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+mj-lt"/>
                </a:rPr>
                <a:t>hyper</a:t>
              </a:r>
              <a:r>
                <a:rPr lang="en-US" sz="3200" dirty="0">
                  <a:latin typeface="+mj-lt"/>
                </a:rPr>
                <a:t>eutectic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3334A2BC-C073-8B79-40B5-28A500D556C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52633" y="671015"/>
              <a:ext cx="4299045" cy="0"/>
            </a:xfrm>
            <a:prstGeom prst="straightConnector1">
              <a:avLst/>
            </a:prstGeom>
            <a:ln w="41275">
              <a:headEnd w="lg" len="lg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2D12749-B58D-F5E3-EF3A-AE65C46810F1}"/>
                </a:ext>
              </a:extLst>
            </p:cNvPr>
            <p:cNvSpPr txBox="1"/>
            <p:nvPr/>
          </p:nvSpPr>
          <p:spPr>
            <a:xfrm>
              <a:off x="4010140" y="86240"/>
              <a:ext cx="232544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+mj-lt"/>
                </a:rPr>
                <a:t>hypo</a:t>
              </a:r>
              <a:r>
                <a:rPr lang="en-US" sz="3200" dirty="0">
                  <a:latin typeface="+mj-lt"/>
                </a:rPr>
                <a:t>eutectic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2020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EE599-E2F6-35B0-9D02-50A5E7285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25" y="98425"/>
            <a:ext cx="3448050" cy="1325563"/>
          </a:xfrm>
        </p:spPr>
        <p:txBody>
          <a:bodyPr/>
          <a:lstStyle/>
          <a:p>
            <a:r>
              <a:rPr lang="en-US" dirty="0"/>
              <a:t>Why eutectic?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6762DEF-1003-B131-830F-70B170944F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8023" t="9751" r="23000" b="76319"/>
          <a:stretch/>
        </p:blipFill>
        <p:spPr>
          <a:xfrm>
            <a:off x="161925" y="1606942"/>
            <a:ext cx="5654259" cy="38057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FBEFEE-B39C-4982-BEC9-E2876DD110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1500" y="310214"/>
            <a:ext cx="7505700" cy="11049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65D2B87-18D1-B0E6-72C9-D2C829C9CA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3128" y="5472735"/>
            <a:ext cx="660400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113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F59C425A-332F-3683-C8EF-D8017CAF4F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81004" y="328978"/>
            <a:ext cx="4490286" cy="62000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CC15EF-D81B-CA96-E3A3-FB563449994A}"/>
              </a:ext>
            </a:extLst>
          </p:cNvPr>
          <p:cNvSpPr txBox="1"/>
          <p:nvPr/>
        </p:nvSpPr>
        <p:spPr>
          <a:xfrm rot="5400000">
            <a:off x="8327762" y="3077287"/>
            <a:ext cx="64786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Parker Beatty</a:t>
            </a:r>
          </a:p>
          <a:p>
            <a:r>
              <a:rPr lang="en-GB" sz="2000" dirty="0">
                <a:hlinkClick r:id="rId3" tooltip="w:en:Creative Commons"/>
              </a:rPr>
              <a:t>Creative Commons</a:t>
            </a:r>
            <a:r>
              <a:rPr lang="en-GB" sz="2000" dirty="0"/>
              <a:t> </a:t>
            </a:r>
            <a:r>
              <a:rPr lang="en-GB" sz="2000" dirty="0">
                <a:hlinkClick r:id="rId4"/>
              </a:rPr>
              <a:t>Attribution-Share Alike 4.0 International</a:t>
            </a:r>
            <a:endParaRPr lang="en-US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F80401-7EFF-1E93-F285-E621171C28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978" y="4575013"/>
            <a:ext cx="5308600" cy="1117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4C9F9A-A9E6-2524-F85B-2E333057F0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978" y="6306772"/>
            <a:ext cx="5702300" cy="4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1226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E541FFAA-DF7D-4CDE-7C68-824AC14DFD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985" b="45274"/>
          <a:stretch/>
        </p:blipFill>
        <p:spPr>
          <a:xfrm>
            <a:off x="7026484" y="203928"/>
            <a:ext cx="5568287" cy="6817806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FEE2CF0-CC66-8BEB-BFD0-6A7A4CB3E7BA}"/>
              </a:ext>
            </a:extLst>
          </p:cNvPr>
          <p:cNvCxnSpPr>
            <a:cxnSpLocks/>
          </p:cNvCxnSpPr>
          <p:nvPr/>
        </p:nvCxnSpPr>
        <p:spPr>
          <a:xfrm flipV="1">
            <a:off x="3493828" y="413223"/>
            <a:ext cx="0" cy="1774209"/>
          </a:xfrm>
          <a:prstGeom prst="line">
            <a:avLst/>
          </a:prstGeom>
          <a:ln w="38100">
            <a:head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Graphic 4">
            <a:extLst>
              <a:ext uri="{FF2B5EF4-FFF2-40B4-BE49-F238E27FC236}">
                <a16:creationId xmlns:a16="http://schemas.microsoft.com/office/drawing/2014/main" id="{1FBFD1EE-605C-93BA-4ED7-6614DBC0C6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7463" t="9048" r="22956" b="60317"/>
          <a:stretch/>
        </p:blipFill>
        <p:spPr>
          <a:xfrm>
            <a:off x="816428" y="-80881"/>
            <a:ext cx="4463131" cy="652565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A885CED5-48C3-48A0-856D-AC5BAF481D99}"/>
              </a:ext>
            </a:extLst>
          </p:cNvPr>
          <p:cNvGrpSpPr/>
          <p:nvPr/>
        </p:nvGrpSpPr>
        <p:grpSpPr>
          <a:xfrm>
            <a:off x="4399068" y="3826329"/>
            <a:ext cx="2289297" cy="2325914"/>
            <a:chOff x="4943353" y="3238500"/>
            <a:chExt cx="2289297" cy="232591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E4F6BF2-514D-6A65-DF9C-DD07D0C085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59350" y="3238500"/>
              <a:ext cx="2273300" cy="3810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55ADD30-A8A7-9626-9C6C-C1162E32377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59350" y="3887107"/>
              <a:ext cx="1244600" cy="3683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2C3BDF0-0FA6-EAF5-AB37-01E18D975FA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943353" y="4523014"/>
              <a:ext cx="2235200" cy="1041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64802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28673A8-42A0-8669-527C-8AF18DBC2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8551" y="956560"/>
            <a:ext cx="4838700" cy="342900"/>
          </a:xfrm>
          <a:prstGeom prst="rect">
            <a:avLst/>
          </a:prstGeom>
        </p:spPr>
      </p:pic>
      <p:pic>
        <p:nvPicPr>
          <p:cNvPr id="27" name="Picture 26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D8B8DBF8-02F3-5287-339F-EDEB7D7CBA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7758" y="2794982"/>
            <a:ext cx="4260144" cy="412144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7B03B1A-740C-E2B8-EC0F-F341112C62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4169" y="3082667"/>
            <a:ext cx="1536700" cy="9398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5A1385F-5D83-CD20-2187-308CCC44F5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9094" y="4747777"/>
            <a:ext cx="3429000" cy="1600200"/>
          </a:xfrm>
          <a:prstGeom prst="rect">
            <a:avLst/>
          </a:prstGeom>
        </p:spPr>
      </p:pic>
      <p:pic>
        <p:nvPicPr>
          <p:cNvPr id="7" name="Picture 6" descr="A close up of a zebra&#10;&#10;Description automatically generated">
            <a:extLst>
              <a:ext uri="{FF2B5EF4-FFF2-40B4-BE49-F238E27FC236}">
                <a16:creationId xmlns:a16="http://schemas.microsoft.com/office/drawing/2014/main" id="{0D05DB01-B0F6-1016-EDE4-D90CA0BE3F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66262"/>
            <a:ext cx="3606713" cy="30512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5979C87-186A-1327-D15A-C3A81BEEC2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0801" y="1717985"/>
            <a:ext cx="69342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6304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B886AED-EB68-9BB9-0AC2-EB02FEC89E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1246" y="56716"/>
            <a:ext cx="9471376" cy="674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0558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25C5BF6-790E-CDA1-ABD2-BCF668BC72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97955" y="95002"/>
            <a:ext cx="8365067" cy="6667996"/>
          </a:xfrm>
          <a:prstGeom prst="rect">
            <a:avLst/>
          </a:prstGeom>
        </p:spPr>
      </p:pic>
      <p:pic>
        <p:nvPicPr>
          <p:cNvPr id="6" name="Picture 5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A45AF6D0-17CB-9F68-9839-DD5B78CFBB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391" y="259644"/>
            <a:ext cx="2469999" cy="2389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8917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5151E60-69D2-C7B2-6FF6-C17542A40A15}"/>
              </a:ext>
            </a:extLst>
          </p:cNvPr>
          <p:cNvCxnSpPr>
            <a:cxnSpLocks/>
          </p:cNvCxnSpPr>
          <p:nvPr/>
        </p:nvCxnSpPr>
        <p:spPr>
          <a:xfrm flipV="1">
            <a:off x="2927300" y="425667"/>
            <a:ext cx="0" cy="1774209"/>
          </a:xfrm>
          <a:prstGeom prst="line">
            <a:avLst/>
          </a:prstGeom>
          <a:ln w="38100">
            <a:head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C01DAF1-A502-1194-33AC-F34143E697F8}"/>
              </a:ext>
            </a:extLst>
          </p:cNvPr>
          <p:cNvGrpSpPr/>
          <p:nvPr/>
        </p:nvGrpSpPr>
        <p:grpSpPr>
          <a:xfrm>
            <a:off x="7075715" y="1817593"/>
            <a:ext cx="4517570" cy="1820208"/>
            <a:chOff x="7075715" y="303589"/>
            <a:chExt cx="4517570" cy="182020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B411644-76B1-75A8-F7E2-1FEF14344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7345"/>
            <a:stretch/>
          </p:blipFill>
          <p:spPr>
            <a:xfrm>
              <a:off x="7630886" y="1147224"/>
              <a:ext cx="3672040" cy="97657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3324408-BF24-06F3-2E48-ECC214B2B9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47523"/>
            <a:stretch/>
          </p:blipFill>
          <p:spPr>
            <a:xfrm>
              <a:off x="7075715" y="303589"/>
              <a:ext cx="4517570" cy="976573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9E76105-6C54-4A28-6429-19832E197ACB}"/>
              </a:ext>
            </a:extLst>
          </p:cNvPr>
          <p:cNvGrpSpPr/>
          <p:nvPr/>
        </p:nvGrpSpPr>
        <p:grpSpPr>
          <a:xfrm>
            <a:off x="5921114" y="3417754"/>
            <a:ext cx="3214071" cy="1444147"/>
            <a:chOff x="5363286" y="1600200"/>
            <a:chExt cx="3771900" cy="174769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412651D-B0D4-FBDA-BC73-3B6B9885C0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63286" y="2204898"/>
              <a:ext cx="3771900" cy="1143000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4B2E3B4-3B00-11DC-C7BF-B8D583657D5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39150" y="1600200"/>
              <a:ext cx="291193" cy="506699"/>
            </a:xfrm>
            <a:prstGeom prst="line">
              <a:avLst/>
            </a:prstGeom>
            <a:ln w="38100">
              <a:headEnd type="stealth" w="lg" len="lg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7" name="Graphic 16">
            <a:extLst>
              <a:ext uri="{FF2B5EF4-FFF2-40B4-BE49-F238E27FC236}">
                <a16:creationId xmlns:a16="http://schemas.microsoft.com/office/drawing/2014/main" id="{866B9492-0171-1B85-4EA0-77D701BCB4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4267" t="8794" r="21022" b="61195"/>
          <a:stretch/>
        </p:blipFill>
        <p:spPr>
          <a:xfrm>
            <a:off x="671214" y="299207"/>
            <a:ext cx="5038922" cy="654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6477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A62DA6DA-16C3-8612-5F74-98332BFF31EA}"/>
              </a:ext>
            </a:extLst>
          </p:cNvPr>
          <p:cNvSpPr/>
          <p:nvPr/>
        </p:nvSpPr>
        <p:spPr>
          <a:xfrm>
            <a:off x="234868" y="88475"/>
            <a:ext cx="11722263" cy="29386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A759D9B3-E20B-EDD6-AE86-6420533E71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5585" t="9524" r="24834" b="62699"/>
          <a:stretch/>
        </p:blipFill>
        <p:spPr>
          <a:xfrm>
            <a:off x="389397" y="1496485"/>
            <a:ext cx="3565658" cy="4727225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B461975E-A423-E17A-6688-66E747C9EA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0283" r="11193" b="35603"/>
          <a:stretch/>
        </p:blipFill>
        <p:spPr>
          <a:xfrm>
            <a:off x="4636971" y="1342415"/>
            <a:ext cx="6724936" cy="47272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7BD1F5-8EE6-9EB2-20FF-1AC30E5C39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5256" y="616910"/>
            <a:ext cx="26924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590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2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2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 animBg="1"/>
        </p:bldLst>
      </p:timing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7B8593-0151-A195-8324-2FD4094939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6164" y="523323"/>
            <a:ext cx="6345836" cy="45602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996C2E-8AC0-4BE1-7C0E-D68A714F4C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500" y="313463"/>
            <a:ext cx="3690884" cy="35402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37BD734-780E-E5DD-0F1A-904588BBE2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6500" y="4017364"/>
            <a:ext cx="6081668" cy="2664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9983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C4B8E6C4-8797-1834-52FF-58F92312EA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627" y="295890"/>
            <a:ext cx="5345373" cy="6285219"/>
          </a:xfrm>
          <a:prstGeom prst="rect">
            <a:avLst/>
          </a:prstGeom>
        </p:spPr>
      </p:pic>
      <p:pic>
        <p:nvPicPr>
          <p:cNvPr id="7" name="Picture 6" descr="Diagram, engineering drawing&#10;&#10;Description automatically generated">
            <a:extLst>
              <a:ext uri="{FF2B5EF4-FFF2-40B4-BE49-F238E27FC236}">
                <a16:creationId xmlns:a16="http://schemas.microsoft.com/office/drawing/2014/main" id="{CE1CA373-B9D0-32EA-337F-2553C3175D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4824" y="292760"/>
            <a:ext cx="4959635" cy="62724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9721DD5-AE6C-FC85-2F94-23B4CEB05AD5}"/>
              </a:ext>
            </a:extLst>
          </p:cNvPr>
          <p:cNvSpPr txBox="1"/>
          <p:nvPr/>
        </p:nvSpPr>
        <p:spPr>
          <a:xfrm>
            <a:off x="5327177" y="5731113"/>
            <a:ext cx="25238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images courtesy of</a:t>
            </a:r>
          </a:p>
          <a:p>
            <a:r>
              <a:rPr lang="en-US" sz="2400" dirty="0">
                <a:solidFill>
                  <a:srgbClr val="0070C0"/>
                </a:solidFill>
              </a:rPr>
              <a:t>Jane Weston</a:t>
            </a:r>
          </a:p>
        </p:txBody>
      </p:sp>
    </p:spTree>
    <p:extLst>
      <p:ext uri="{BB962C8B-B14F-4D97-AF65-F5344CB8AC3E}">
        <p14:creationId xmlns:p14="http://schemas.microsoft.com/office/powerpoint/2010/main" val="6639126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200B2B-688C-4B84-6687-2562A00786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304" y="374650"/>
            <a:ext cx="6362700" cy="6108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EAB5EB-B639-EEA0-E7E7-DBFA222081F8}"/>
              </a:ext>
            </a:extLst>
          </p:cNvPr>
          <p:cNvSpPr txBox="1"/>
          <p:nvPr/>
        </p:nvSpPr>
        <p:spPr>
          <a:xfrm>
            <a:off x="7121004" y="5567834"/>
            <a:ext cx="506625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+mj-lt"/>
              </a:rPr>
              <a:t>constant temperature section</a:t>
            </a:r>
          </a:p>
          <a:p>
            <a:r>
              <a:rPr lang="en-US" sz="3200" dirty="0">
                <a:solidFill>
                  <a:srgbClr val="0070C0"/>
                </a:solidFill>
                <a:latin typeface="+mj-lt"/>
              </a:rPr>
              <a:t>ternary phase diagram</a:t>
            </a:r>
          </a:p>
        </p:txBody>
      </p:sp>
    </p:spTree>
    <p:extLst>
      <p:ext uri="{BB962C8B-B14F-4D97-AF65-F5344CB8AC3E}">
        <p14:creationId xmlns:p14="http://schemas.microsoft.com/office/powerpoint/2010/main" val="6688577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140CB-484A-523F-C9C1-FE149806D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we need from phase diagrams?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97BC5B-1730-807B-E8DC-B252979165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893864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>
                <a:latin typeface="+mj-lt"/>
              </a:rPr>
              <a:t>stable phases</a:t>
            </a:r>
          </a:p>
          <a:p>
            <a:pPr marL="0" indent="0">
              <a:buNone/>
            </a:pPr>
            <a:r>
              <a:rPr lang="en-US" sz="4400" dirty="0">
                <a:latin typeface="+mj-lt"/>
              </a:rPr>
              <a:t>fractions of phases</a:t>
            </a:r>
          </a:p>
          <a:p>
            <a:pPr marL="0" indent="0">
              <a:buNone/>
            </a:pPr>
            <a:r>
              <a:rPr lang="en-US" sz="4400" dirty="0">
                <a:latin typeface="+mj-lt"/>
              </a:rPr>
              <a:t>compositions of phases</a:t>
            </a:r>
          </a:p>
          <a:p>
            <a:pPr marL="0" indent="0">
              <a:buNone/>
            </a:pPr>
            <a:r>
              <a:rPr lang="en-US" sz="4400" dirty="0">
                <a:latin typeface="+mj-lt"/>
              </a:rPr>
              <a:t>as a function of temperature, pressure etc.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B1B107-1C06-F871-9B56-EB2BA25ABD31}"/>
              </a:ext>
            </a:extLst>
          </p:cNvPr>
          <p:cNvSpPr txBox="1"/>
          <p:nvPr/>
        </p:nvSpPr>
        <p:spPr>
          <a:xfrm>
            <a:off x="1003081" y="5169436"/>
            <a:ext cx="1035071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B050"/>
                </a:solidFill>
              </a:rPr>
              <a:t>consider 7 components (Fe, C, Si, Mn, Ni, Mo, Cr)</a:t>
            </a:r>
          </a:p>
          <a:p>
            <a:r>
              <a:rPr lang="en-US" sz="4000" dirty="0">
                <a:solidFill>
                  <a:srgbClr val="00B050"/>
                </a:solidFill>
              </a:rPr>
              <a:t> three phases BCC, Fe</a:t>
            </a:r>
            <a:r>
              <a:rPr lang="en-US" sz="4000" baseline="-25000" dirty="0">
                <a:solidFill>
                  <a:srgbClr val="00B050"/>
                </a:solidFill>
              </a:rPr>
              <a:t>3</a:t>
            </a:r>
            <a:r>
              <a:rPr lang="en-US" sz="4000" dirty="0">
                <a:solidFill>
                  <a:srgbClr val="00B050"/>
                </a:solidFill>
              </a:rPr>
              <a:t>C, M</a:t>
            </a:r>
            <a:r>
              <a:rPr lang="en-US" sz="4000" baseline="-25000" dirty="0">
                <a:solidFill>
                  <a:srgbClr val="00B050"/>
                </a:solidFill>
              </a:rPr>
              <a:t>23</a:t>
            </a:r>
            <a:r>
              <a:rPr lang="en-US" sz="4000" dirty="0">
                <a:solidFill>
                  <a:srgbClr val="00B050"/>
                </a:solidFill>
              </a:rPr>
              <a:t>C</a:t>
            </a:r>
            <a:r>
              <a:rPr lang="en-US" sz="4000" baseline="-25000" dirty="0">
                <a:solidFill>
                  <a:srgbClr val="00B050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4242726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7F7DD08C-FC77-FC46-0609-E1656F33E3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682" t="22951" r="28364" b="21311"/>
          <a:stretch/>
        </p:blipFill>
        <p:spPr>
          <a:xfrm>
            <a:off x="1768839" y="244481"/>
            <a:ext cx="8169639" cy="6613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0626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8D96C-6487-B14E-EF0B-D4D66E2E1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71A51A-75CF-CE15-703F-F1EEF7F544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F897C5B-BB26-7A82-E23F-937481FB44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874" t="24848" r="3688" b="26364"/>
          <a:stretch/>
        </p:blipFill>
        <p:spPr>
          <a:xfrm>
            <a:off x="665018" y="534146"/>
            <a:ext cx="11268775" cy="592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9561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4" y="188640"/>
            <a:ext cx="8079877" cy="6322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53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762C8D3-42D6-4BDD-14B9-A8ED18FBE9BD}"/>
              </a:ext>
            </a:extLst>
          </p:cNvPr>
          <p:cNvSpPr txBox="1"/>
          <p:nvPr/>
        </p:nvSpPr>
        <p:spPr>
          <a:xfrm>
            <a:off x="990600" y="685800"/>
            <a:ext cx="60430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Condition for equilibrium is simple: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4CEE78-F454-4BCB-0F92-B45D935B97D9}"/>
              </a:ext>
            </a:extLst>
          </p:cNvPr>
          <p:cNvSpPr txBox="1"/>
          <p:nvPr/>
        </p:nvSpPr>
        <p:spPr>
          <a:xfrm>
            <a:off x="1562100" y="5587425"/>
            <a:ext cx="80075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uniform chemical potential defines equilibrium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567AB4-35B1-1484-89FC-CC426B8F9F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064" y="2276475"/>
            <a:ext cx="7960739" cy="230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0638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04B8CF83-249A-9B57-2958-4B9EE9360A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0943" y="0"/>
            <a:ext cx="8371114" cy="680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9517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1A9F15-E130-2349-8CB3-EF7C0183A0C9}"/>
              </a:ext>
            </a:extLst>
          </p:cNvPr>
          <p:cNvSpPr txBox="1"/>
          <p:nvPr/>
        </p:nvSpPr>
        <p:spPr>
          <a:xfrm>
            <a:off x="332368" y="430429"/>
            <a:ext cx="89316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0" dirty="0">
                <a:latin typeface="+mj-lt"/>
                <a:cs typeface="Arial" panose="020B0604020202020204" pitchFamily="34" charset="0"/>
              </a:rPr>
              <a:t>Praseodymium-neodymium solid solutions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2B891C-00A1-CA46-B396-496AFCFC4678}"/>
              </a:ext>
            </a:extLst>
          </p:cNvPr>
          <p:cNvSpPr txBox="1"/>
          <p:nvPr/>
        </p:nvSpPr>
        <p:spPr>
          <a:xfrm>
            <a:off x="118533" y="6372981"/>
            <a:ext cx="5655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Lundin, Pool: J. Less Common Metals 9 (1965) 48-53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41CFA63-6A42-2F49-803D-965D7707A1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1564" t="31852" r="18553" b="29629"/>
          <a:stretch/>
        </p:blipFill>
        <p:spPr>
          <a:xfrm>
            <a:off x="588491" y="1390214"/>
            <a:ext cx="4011086" cy="31286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4516C1-6F97-D549-8476-F221EEB22B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47682" y="3429000"/>
            <a:ext cx="6755827" cy="2521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295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314B8E-441D-7E4C-9416-942D698D9A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392" y="422702"/>
            <a:ext cx="3340100" cy="4191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CD8ECF-5D09-044E-B888-5D2839E8EC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093" y="1966722"/>
            <a:ext cx="5357278" cy="49089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4F68527-03E0-824C-8A80-EB9A813FA138}"/>
              </a:ext>
            </a:extLst>
          </p:cNvPr>
          <p:cNvSpPr txBox="1"/>
          <p:nvPr/>
        </p:nvSpPr>
        <p:spPr>
          <a:xfrm>
            <a:off x="6400802" y="2633824"/>
            <a:ext cx="454728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+mj-lt"/>
              </a:rPr>
              <a:t>configurational entropy maximum at equiatomic concentration</a:t>
            </a:r>
          </a:p>
          <a:p>
            <a:endParaRPr lang="en-US" sz="2800" b="1">
              <a:solidFill>
                <a:srgbClr val="0070C0"/>
              </a:solidFill>
              <a:latin typeface="+mj-lt"/>
            </a:endParaRPr>
          </a:p>
          <a:p>
            <a:r>
              <a:rPr lang="en-US" sz="2800" b="1">
                <a:solidFill>
                  <a:srgbClr val="0070C0"/>
                </a:solidFill>
                <a:latin typeface="+mj-lt"/>
              </a:rPr>
              <a:t>free energy minimum at equiatomic concentration, assuming only the entropy contributes to free energy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8EF591-2B7B-9748-A105-1E4D8AD3C7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1025" y="1279525"/>
            <a:ext cx="6375400" cy="469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081EB6-6599-AF4E-B2DF-CF30E460EC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9356" y="6477702"/>
            <a:ext cx="762000" cy="381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94AAD2-294C-C44D-8EA5-991C897E05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1919" y="6578600"/>
            <a:ext cx="508000" cy="279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8E33F5D-FCA2-8D4C-A9B2-CE525AD24A6F}"/>
              </a:ext>
            </a:extLst>
          </p:cNvPr>
          <p:cNvSpPr txBox="1"/>
          <p:nvPr/>
        </p:nvSpPr>
        <p:spPr>
          <a:xfrm>
            <a:off x="3258732" y="5116810"/>
            <a:ext cx="10358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1000 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B1D5843-E4D4-F44B-8D2F-203087351D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-296179" y="5236960"/>
            <a:ext cx="978780" cy="2784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D81D45C-68CA-A44D-8012-F28ECBBA34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-476358" y="3064355"/>
            <a:ext cx="1355373" cy="24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63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F1760-8023-2589-8392-2B13F77B9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“regular” solution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B417C1-25F9-1CDA-C4DF-8A285C7B6C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400" y="2143172"/>
            <a:ext cx="8577092" cy="4089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52E051-3700-0D44-2B2F-015224236C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6162" y="3221344"/>
            <a:ext cx="9107638" cy="4089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139E20-719A-0970-6413-F8BB8B9B0401}"/>
              </a:ext>
            </a:extLst>
          </p:cNvPr>
          <p:cNvSpPr txBox="1"/>
          <p:nvPr/>
        </p:nvSpPr>
        <p:spPr>
          <a:xfrm>
            <a:off x="978090" y="4735772"/>
            <a:ext cx="51179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change in bond energy when AA and BB bonds replaced in part by AB and BA bonds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2CB9E78-D9E1-34E2-81FB-83F0CF5DBE08}"/>
              </a:ext>
            </a:extLst>
          </p:cNvPr>
          <p:cNvCxnSpPr>
            <a:cxnSpLocks/>
          </p:cNvCxnSpPr>
          <p:nvPr/>
        </p:nvCxnSpPr>
        <p:spPr>
          <a:xfrm flipV="1">
            <a:off x="2934269" y="3848667"/>
            <a:ext cx="175430" cy="887105"/>
          </a:xfrm>
          <a:prstGeom prst="line">
            <a:avLst/>
          </a:prstGeom>
          <a:ln w="38100">
            <a:head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106501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03B2E2B1-6AE7-DD68-0CE1-11E124D828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0323" t="10071" r="5572" b="59575"/>
          <a:stretch/>
        </p:blipFill>
        <p:spPr>
          <a:xfrm>
            <a:off x="201827" y="457199"/>
            <a:ext cx="10456370" cy="5340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5055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03B2E2B1-6AE7-DD68-0CE1-11E124D828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0323" t="10071" r="5572" b="59575"/>
          <a:stretch/>
        </p:blipFill>
        <p:spPr>
          <a:xfrm>
            <a:off x="5466945" y="194553"/>
            <a:ext cx="4549225" cy="232347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7697102D-194B-1482-93A0-97AEAEDF20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6525" b="54184"/>
          <a:stretch/>
        </p:blipFill>
        <p:spPr>
          <a:xfrm>
            <a:off x="281752" y="2712576"/>
            <a:ext cx="7105702" cy="3950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01527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F0FFF2DF-5326-B8FA-A320-7B95642208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330" t="13900" r="3164" b="44681"/>
          <a:stretch/>
        </p:blipFill>
        <p:spPr>
          <a:xfrm>
            <a:off x="1877438" y="1089498"/>
            <a:ext cx="7998133" cy="55474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D71FAD4-BCFF-0652-A01E-D6028E1FE4A0}"/>
              </a:ext>
            </a:extLst>
          </p:cNvPr>
          <p:cNvSpPr/>
          <p:nvPr/>
        </p:nvSpPr>
        <p:spPr>
          <a:xfrm>
            <a:off x="234868" y="88475"/>
            <a:ext cx="11722263" cy="29386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583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200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200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FD08B6-CD16-857A-2094-2AFA52EB5B7B}"/>
              </a:ext>
            </a:extLst>
          </p:cNvPr>
          <p:cNvSpPr txBox="1"/>
          <p:nvPr/>
        </p:nvSpPr>
        <p:spPr>
          <a:xfrm>
            <a:off x="180437" y="-29261"/>
            <a:ext cx="79963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There are many industrial processes where we mix powders rather than atoms.</a:t>
            </a:r>
          </a:p>
        </p:txBody>
      </p:sp>
      <p:pic>
        <p:nvPicPr>
          <p:cNvPr id="21" name="Picture 20" descr="A picture containing diagram&#10;&#10;Description automatically generated">
            <a:extLst>
              <a:ext uri="{FF2B5EF4-FFF2-40B4-BE49-F238E27FC236}">
                <a16:creationId xmlns:a16="http://schemas.microsoft.com/office/drawing/2014/main" id="{4145F6AF-0AE3-867C-D9BB-F25278D6F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075" y="1321473"/>
            <a:ext cx="6592236" cy="483209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0398963-CD0E-E2EE-1FA2-B11556FC30D4}"/>
              </a:ext>
            </a:extLst>
          </p:cNvPr>
          <p:cNvSpPr txBox="1"/>
          <p:nvPr/>
        </p:nvSpPr>
        <p:spPr>
          <a:xfrm>
            <a:off x="7239000" y="1184523"/>
            <a:ext cx="380047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Ball milling is used to make strange alloys where powders really </a:t>
            </a:r>
            <a:r>
              <a:rPr lang="en-US" sz="2800" dirty="0">
                <a:solidFill>
                  <a:srgbClr val="FF0000"/>
                </a:solidFill>
              </a:rPr>
              <a:t>don’t want to mix</a:t>
            </a:r>
            <a:r>
              <a:rPr lang="en-US" sz="2800" dirty="0"/>
              <a:t>, but we force them to do so and form an atomic solution.</a:t>
            </a:r>
          </a:p>
          <a:p>
            <a:endParaRPr lang="en-US" sz="2800" dirty="0"/>
          </a:p>
          <a:p>
            <a:r>
              <a:rPr lang="en-US" sz="2800" dirty="0"/>
              <a:t>The purpose is to achieve properties never before achieved.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1E4E84-444F-46DB-BCC8-16F34978ACB3}"/>
              </a:ext>
            </a:extLst>
          </p:cNvPr>
          <p:cNvSpPr txBox="1"/>
          <p:nvPr/>
        </p:nvSpPr>
        <p:spPr>
          <a:xfrm>
            <a:off x="5237018" y="6153565"/>
            <a:ext cx="65075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+mj-lt"/>
              </a:rPr>
              <a:t>an application of thermodynamics</a:t>
            </a:r>
          </a:p>
        </p:txBody>
      </p:sp>
    </p:spTree>
    <p:extLst>
      <p:ext uri="{BB962C8B-B14F-4D97-AF65-F5344CB8AC3E}">
        <p14:creationId xmlns:p14="http://schemas.microsoft.com/office/powerpoint/2010/main" val="151381155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1E070-44C7-4369-F498-61DFCF3D3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Create solution by mixing in proportion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F92F5D5-2E0A-9EB6-B913-C6E899CBDA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322" t="9800" r="3245" b="63052"/>
          <a:stretch/>
        </p:blipFill>
        <p:spPr>
          <a:xfrm>
            <a:off x="1869125" y="2451607"/>
            <a:ext cx="8831220" cy="363133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7DA62BE-0DB6-C5D2-9366-3D54DC18805F}"/>
              </a:ext>
            </a:extLst>
          </p:cNvPr>
          <p:cNvSpPr txBox="1"/>
          <p:nvPr/>
        </p:nvSpPr>
        <p:spPr>
          <a:xfrm>
            <a:off x="2989172" y="3429000"/>
            <a:ext cx="4812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/>
              <a:t>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6E3F63-DCBE-6333-F09D-83190F8D6C47}"/>
              </a:ext>
            </a:extLst>
          </p:cNvPr>
          <p:cNvSpPr txBox="1"/>
          <p:nvPr/>
        </p:nvSpPr>
        <p:spPr>
          <a:xfrm>
            <a:off x="5451017" y="3370385"/>
            <a:ext cx="463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rgbClr val="FFFF00"/>
                </a:solidFill>
              </a:rPr>
              <a:t>B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B41C44-EDF4-3859-1941-BA1EFCC3EE84}"/>
              </a:ext>
            </a:extLst>
          </p:cNvPr>
          <p:cNvSpPr txBox="1"/>
          <p:nvPr/>
        </p:nvSpPr>
        <p:spPr>
          <a:xfrm>
            <a:off x="7720130" y="3370385"/>
            <a:ext cx="18710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/>
              <a:t>solution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F598009-3C17-7B58-1AFC-A0FA5C8B88EE}"/>
              </a:ext>
            </a:extLst>
          </p:cNvPr>
          <p:cNvSpPr txBox="1"/>
          <p:nvPr/>
        </p:nvSpPr>
        <p:spPr>
          <a:xfrm>
            <a:off x="2003897" y="5924145"/>
            <a:ext cx="25896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number of A atoms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55283F-F31F-2752-C359-CF729C9B7408}"/>
              </a:ext>
            </a:extLst>
          </p:cNvPr>
          <p:cNvSpPr txBox="1"/>
          <p:nvPr/>
        </p:nvSpPr>
        <p:spPr>
          <a:xfrm>
            <a:off x="4481208" y="6262042"/>
            <a:ext cx="25784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number of B atoms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2374E43-A628-810A-67A9-6C13911CC2A3}"/>
              </a:ext>
            </a:extLst>
          </p:cNvPr>
          <p:cNvSpPr txBox="1"/>
          <p:nvPr/>
        </p:nvSpPr>
        <p:spPr>
          <a:xfrm>
            <a:off x="7142833" y="5800377"/>
            <a:ext cx="35575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total number of A+B atoms</a:t>
            </a:r>
          </a:p>
        </p:txBody>
      </p:sp>
    </p:spTree>
    <p:extLst>
      <p:ext uri="{BB962C8B-B14F-4D97-AF65-F5344CB8AC3E}">
        <p14:creationId xmlns:p14="http://schemas.microsoft.com/office/powerpoint/2010/main" val="45009704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6F92F5D5-2E0A-9EB6-B913-C6E899CBDA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322" t="9800" r="3245" b="63052"/>
          <a:stretch/>
        </p:blipFill>
        <p:spPr>
          <a:xfrm>
            <a:off x="1869125" y="2451607"/>
            <a:ext cx="8831220" cy="363133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7DA62BE-0DB6-C5D2-9366-3D54DC18805F}"/>
              </a:ext>
            </a:extLst>
          </p:cNvPr>
          <p:cNvSpPr txBox="1"/>
          <p:nvPr/>
        </p:nvSpPr>
        <p:spPr>
          <a:xfrm>
            <a:off x="2989172" y="3429000"/>
            <a:ext cx="4812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/>
              <a:t>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6E3F63-DCBE-6333-F09D-83190F8D6C47}"/>
              </a:ext>
            </a:extLst>
          </p:cNvPr>
          <p:cNvSpPr txBox="1"/>
          <p:nvPr/>
        </p:nvSpPr>
        <p:spPr>
          <a:xfrm>
            <a:off x="5451017" y="3370385"/>
            <a:ext cx="463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rgbClr val="FFFF00"/>
                </a:solidFill>
              </a:rPr>
              <a:t>B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B41C44-EDF4-3859-1941-BA1EFCC3EE84}"/>
              </a:ext>
            </a:extLst>
          </p:cNvPr>
          <p:cNvSpPr txBox="1"/>
          <p:nvPr/>
        </p:nvSpPr>
        <p:spPr>
          <a:xfrm>
            <a:off x="7720130" y="3370385"/>
            <a:ext cx="18710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/>
              <a:t>solution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8D46DC-F887-1EE8-7952-3683B8CB2F15}"/>
              </a:ext>
            </a:extLst>
          </p:cNvPr>
          <p:cNvSpPr/>
          <p:nvPr/>
        </p:nvSpPr>
        <p:spPr>
          <a:xfrm>
            <a:off x="234868" y="88475"/>
            <a:ext cx="11722263" cy="29386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F96E81-AA87-EDAF-4629-B158E37383F1}"/>
              </a:ext>
            </a:extLst>
          </p:cNvPr>
          <p:cNvSpPr txBox="1"/>
          <p:nvPr/>
        </p:nvSpPr>
        <p:spPr>
          <a:xfrm>
            <a:off x="2188921" y="1482947"/>
            <a:ext cx="256294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/>
              <a:t>number </a:t>
            </a:r>
          </a:p>
          <a:p>
            <a:r>
              <a:rPr lang="en-GB" sz="4000" dirty="0"/>
              <a:t>A-A bonds?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2A44E6-27D5-899A-552A-028F51E59ED2}"/>
              </a:ext>
            </a:extLst>
          </p:cNvPr>
          <p:cNvSpPr txBox="1"/>
          <p:nvPr/>
        </p:nvSpPr>
        <p:spPr>
          <a:xfrm>
            <a:off x="4648874" y="877402"/>
            <a:ext cx="253146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/>
              <a:t>number </a:t>
            </a:r>
          </a:p>
          <a:p>
            <a:r>
              <a:rPr lang="en-GB" sz="4000" dirty="0"/>
              <a:t>B-B bonds?</a:t>
            </a:r>
          </a:p>
        </p:txBody>
      </p:sp>
    </p:spTree>
    <p:extLst>
      <p:ext uri="{BB962C8B-B14F-4D97-AF65-F5344CB8AC3E}">
        <p14:creationId xmlns:p14="http://schemas.microsoft.com/office/powerpoint/2010/main" val="152402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20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20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0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0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</p:bldLst>
      </p:timing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026B198D-0DB6-7F45-BCA5-12550F4B6D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0499" t="25079" r="4439" b="40159"/>
          <a:stretch/>
        </p:blipFill>
        <p:spPr>
          <a:xfrm>
            <a:off x="783773" y="450479"/>
            <a:ext cx="10309216" cy="595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8798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EBC4962-11E7-81C1-9E3C-C598B8EEB7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785" y="400957"/>
            <a:ext cx="4292600" cy="939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DF43A0-110C-C1C3-7E71-60D443391E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7750" y="1743074"/>
            <a:ext cx="3111500" cy="939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6FE0BA-DA7B-CF72-9A3D-7C74152CD9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1085" y="3194050"/>
            <a:ext cx="5537200" cy="4699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1CE051D-D4CA-3324-32F5-B6E36723CC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383" y="5027476"/>
            <a:ext cx="10815234" cy="63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700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262B5D-D9DC-4E9F-DE75-6DD4CB902C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515" y="360720"/>
            <a:ext cx="8188656" cy="613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32662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5188DF93-7DFF-F681-0423-BAC79022FC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260" y="93671"/>
            <a:ext cx="4285392" cy="6670657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D8913B3E-F0E7-C1CD-D131-3131528B6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46504"/>
            <a:ext cx="4648299" cy="42131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79307DB-F98E-770D-CBC2-6226126F4556}"/>
              </a:ext>
            </a:extLst>
          </p:cNvPr>
          <p:cNvSpPr txBox="1"/>
          <p:nvPr/>
        </p:nvSpPr>
        <p:spPr>
          <a:xfrm>
            <a:off x="6487298" y="5287000"/>
            <a:ext cx="50703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Parlier M, Valle R, </a:t>
            </a:r>
            <a:r>
              <a:rPr lang="en-GB" dirty="0" err="1"/>
              <a:t>Perrière</a:t>
            </a:r>
            <a:r>
              <a:rPr lang="en-GB" dirty="0"/>
              <a:t> L, </a:t>
            </a:r>
            <a:r>
              <a:rPr lang="en-GB" dirty="0" err="1"/>
              <a:t>Lartigue</a:t>
            </a:r>
            <a:r>
              <a:rPr lang="en-GB" dirty="0"/>
              <a:t>-Korinek S, </a:t>
            </a:r>
            <a:r>
              <a:rPr lang="en-GB" dirty="0" err="1"/>
              <a:t>Mazerolles</a:t>
            </a:r>
            <a:r>
              <a:rPr lang="en-GB" dirty="0"/>
              <a:t> L. Potential of directionally solidified eutectic ceramics for high temperature applications. Aerospace Lab. 2011 Nov 1(3):p-1.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53515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2612" y="188640"/>
            <a:ext cx="3648456" cy="53995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4045" y="4284899"/>
            <a:ext cx="38884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dirty="0">
                <a:latin typeface="Arial"/>
                <a:cs typeface="Arial"/>
              </a:rPr>
              <a:t>extrusion of canned </a:t>
            </a:r>
            <a:r>
              <a:rPr lang="en-US" sz="4000" b="0" dirty="0">
                <a:latin typeface="Arial"/>
                <a:cs typeface="Arial"/>
              </a:rPr>
              <a:t>powder</a:t>
            </a:r>
            <a:endParaRPr lang="en-US" sz="4400" b="0" dirty="0">
              <a:latin typeface="Arial"/>
              <a:cs typeface="Arial"/>
            </a:endParaRPr>
          </a:p>
        </p:txBody>
      </p:sp>
      <p:pic>
        <p:nvPicPr>
          <p:cNvPr id="2" name="Picture 1" descr="tmp1A39_thum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336" y="620688"/>
            <a:ext cx="4497851" cy="31683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685C3B-2BA3-2341-B7A7-D6AA12A391DE}"/>
              </a:ext>
            </a:extLst>
          </p:cNvPr>
          <p:cNvSpPr txBox="1"/>
          <p:nvPr/>
        </p:nvSpPr>
        <p:spPr>
          <a:xfrm>
            <a:off x="4942676" y="5746030"/>
            <a:ext cx="37625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>
                <a:latin typeface="Arial" panose="020B0604020202020204" pitchFamily="34" charset="0"/>
                <a:cs typeface="Arial" panose="020B0604020202020204" pitchFamily="34" charset="0"/>
              </a:rPr>
              <a:t>image courtesy of Jan-Olof Nilsson</a:t>
            </a:r>
          </a:p>
          <a:p>
            <a:r>
              <a:rPr lang="en-US" sz="1800" b="0">
                <a:latin typeface="Arial" panose="020B0604020202020204" pitchFamily="34" charset="0"/>
                <a:cs typeface="Arial" panose="020B0604020202020204" pitchFamily="34" charset="0"/>
              </a:rPr>
              <a:t>Sandvik Materials Technology.</a:t>
            </a:r>
          </a:p>
          <a:p>
            <a:r>
              <a:rPr lang="en-US" sz="1800" b="0">
                <a:latin typeface="Arial" panose="020B0604020202020204" pitchFamily="34" charset="0"/>
                <a:cs typeface="Arial" panose="020B0604020202020204" pitchFamily="34" charset="0"/>
              </a:rPr>
              <a:t>Extrusion of stainless steel.</a:t>
            </a:r>
          </a:p>
        </p:txBody>
      </p:sp>
    </p:spTree>
    <p:extLst>
      <p:ext uri="{BB962C8B-B14F-4D97-AF65-F5344CB8AC3E}">
        <p14:creationId xmlns:p14="http://schemas.microsoft.com/office/powerpoint/2010/main" val="245896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17203B-D668-E3DF-2216-15FAEAE1575C}"/>
              </a:ext>
            </a:extLst>
          </p:cNvPr>
          <p:cNvSpPr txBox="1"/>
          <p:nvPr/>
        </p:nvSpPr>
        <p:spPr>
          <a:xfrm>
            <a:off x="304800" y="274216"/>
            <a:ext cx="65075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+mj-lt"/>
              </a:rPr>
              <a:t>an application of thermodynamics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81EDE5-7BCE-8642-4A38-8FF38BF8E393}"/>
              </a:ext>
            </a:extLst>
          </p:cNvPr>
          <p:cNvSpPr txBox="1"/>
          <p:nvPr/>
        </p:nvSpPr>
        <p:spPr>
          <a:xfrm>
            <a:off x="1495426" y="1676400"/>
            <a:ext cx="87249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Suppose that instead of atoms, we mix particles of A and B, each containing  many atoms</a:t>
            </a:r>
          </a:p>
          <a:p>
            <a:endParaRPr lang="en-US" sz="4000" dirty="0"/>
          </a:p>
          <a:p>
            <a:r>
              <a:rPr lang="en-US" sz="4000" dirty="0"/>
              <a:t>What is the configurational entropy of mixing?</a:t>
            </a:r>
          </a:p>
        </p:txBody>
      </p:sp>
    </p:spTree>
    <p:extLst>
      <p:ext uri="{BB962C8B-B14F-4D97-AF65-F5344CB8AC3E}">
        <p14:creationId xmlns:p14="http://schemas.microsoft.com/office/powerpoint/2010/main" val="29461348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C2211B3-6C84-234B-8B84-373BFBC51A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811" y="4807362"/>
            <a:ext cx="7531100" cy="431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C78945-F4E2-354C-AAB6-B7896E4291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811" y="5492683"/>
            <a:ext cx="7480300" cy="4191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C53ADBF-7761-1116-CBD7-DC5460FDB0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460" y="260896"/>
            <a:ext cx="3475933" cy="118690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E4B4E36-C488-B980-29BA-CF7276FAB9B0}"/>
              </a:ext>
            </a:extLst>
          </p:cNvPr>
          <p:cNvGrpSpPr/>
          <p:nvPr/>
        </p:nvGrpSpPr>
        <p:grpSpPr>
          <a:xfrm>
            <a:off x="1470556" y="493693"/>
            <a:ext cx="10252984" cy="3481407"/>
            <a:chOff x="1470556" y="493693"/>
            <a:chExt cx="10252984" cy="3481407"/>
          </a:xfrm>
        </p:grpSpPr>
        <p:sp>
          <p:nvSpPr>
            <p:cNvPr id="17412" name="Text Box 1028"/>
            <p:cNvSpPr txBox="1">
              <a:spLocks noChangeArrowheads="1"/>
            </p:cNvSpPr>
            <p:nvPr/>
          </p:nvSpPr>
          <p:spPr bwMode="auto">
            <a:xfrm>
              <a:off x="5620248" y="493693"/>
              <a:ext cx="6103292" cy="9541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2800" b="0" dirty="0">
                  <a:solidFill>
                    <a:srgbClr val="0000FF"/>
                  </a:solidFill>
                  <a:latin typeface="Arial"/>
                  <a:cs typeface="Arial"/>
                </a:rPr>
                <a:t>For a random mixture of particles, number of configurations given by: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E081D87-0AE4-5142-2459-66EDF652E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70556" y="2342147"/>
              <a:ext cx="6949544" cy="1632953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793710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B53EEE-BC48-A642-9FD1-51EE81397E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4983"/>
            <a:ext cx="9974673" cy="38884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30F2EC-9924-B34B-AE26-0A95CF9FCF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61" y="5696506"/>
            <a:ext cx="6192687" cy="864841"/>
          </a:xfrm>
          <a:prstGeom prst="rect">
            <a:avLst/>
          </a:prstGeom>
        </p:spPr>
      </p:pic>
      <p:pic>
        <p:nvPicPr>
          <p:cNvPr id="5" name="Picture 1030" descr="&#10;new-21.gif                                                     0000B67EMacintosh HD                   ABA78158:">
            <a:extLst>
              <a:ext uri="{FF2B5EF4-FFF2-40B4-BE49-F238E27FC236}">
                <a16:creationId xmlns:a16="http://schemas.microsoft.com/office/drawing/2014/main" id="{804652B1-8981-B440-B29A-0AE9813485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883" b="17049"/>
          <a:stretch/>
        </p:blipFill>
        <p:spPr bwMode="auto">
          <a:xfrm>
            <a:off x="315265" y="261935"/>
            <a:ext cx="2900415" cy="699958"/>
          </a:xfrm>
          <a:prstGeom prst="rect">
            <a:avLst/>
          </a:prstGeom>
          <a:noFill/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867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1623</TotalTime>
  <Words>511</Words>
  <Application>Microsoft Macintosh PowerPoint</Application>
  <PresentationFormat>Widescreen</PresentationFormat>
  <Paragraphs>87</Paragraphs>
  <Slides>55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0" baseType="lpstr">
      <vt:lpstr>Arial</vt:lpstr>
      <vt:lpstr>Calibri</vt:lpstr>
      <vt:lpstr>Calibri Light</vt:lpstr>
      <vt:lpstr>NimbusRomNo9L</vt:lpstr>
      <vt:lpstr>Office Theme</vt:lpstr>
      <vt:lpstr>PowerPoint Presentation</vt:lpstr>
      <vt:lpstr>Crystal structure?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do we know that an atomic solution has formed?</vt:lpstr>
      <vt:lpstr>PowerPoint Presentation</vt:lpstr>
      <vt:lpstr>PowerPoint Presentation</vt:lpstr>
      <vt:lpstr>PowerPoint Presentation</vt:lpstr>
      <vt:lpstr>Phase transitions equilibrium state</vt:lpstr>
      <vt:lpstr>transformation without composition change</vt:lpstr>
      <vt:lpstr>PowerPoint Presentation</vt:lpstr>
      <vt:lpstr>PowerPoint Presentation</vt:lpstr>
      <vt:lpstr>PowerPoint Presentation</vt:lpstr>
      <vt:lpstr>chemical potential</vt:lpstr>
      <vt:lpstr>PowerPoint Presentation</vt:lpstr>
      <vt:lpstr>PowerPoint Presentation</vt:lpstr>
      <vt:lpstr>PowerPoint Presentation</vt:lpstr>
      <vt:lpstr>proportions of phases: lever rule</vt:lpstr>
      <vt:lpstr>Liquid can decompose simultaneously into two solids</vt:lpstr>
      <vt:lpstr>PowerPoint Presentation</vt:lpstr>
      <vt:lpstr>eutectic</vt:lpstr>
      <vt:lpstr>PowerPoint Presentation</vt:lpstr>
      <vt:lpstr>Why eutectic?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do we need from phase diagrams?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“regular” solution</vt:lpstr>
      <vt:lpstr>PowerPoint Presentation</vt:lpstr>
      <vt:lpstr>PowerPoint Presentation</vt:lpstr>
      <vt:lpstr>PowerPoint Presentation</vt:lpstr>
      <vt:lpstr>Create solution by mixing in proportion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Phase transitions equilibrium state</dc:title>
  <dc:creator>H.K.D.H. Bhadeshia</dc:creator>
  <cp:lastModifiedBy>Harry Bhadeshia</cp:lastModifiedBy>
  <cp:revision>160</cp:revision>
  <dcterms:created xsi:type="dcterms:W3CDTF">2022-09-20T08:05:18Z</dcterms:created>
  <dcterms:modified xsi:type="dcterms:W3CDTF">2024-10-09T18:10:23Z</dcterms:modified>
</cp:coreProperties>
</file>