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3"/>
  </p:notesMasterIdLst>
  <p:sldIdLst>
    <p:sldId id="775" r:id="rId3"/>
    <p:sldId id="771" r:id="rId4"/>
    <p:sldId id="780" r:id="rId5"/>
    <p:sldId id="776" r:id="rId6"/>
    <p:sldId id="755" r:id="rId7"/>
    <p:sldId id="756" r:id="rId8"/>
    <p:sldId id="769" r:id="rId9"/>
    <p:sldId id="781" r:id="rId10"/>
    <p:sldId id="770" r:id="rId11"/>
    <p:sldId id="772" r:id="rId12"/>
    <p:sldId id="758" r:id="rId13"/>
    <p:sldId id="270" r:id="rId14"/>
    <p:sldId id="260" r:id="rId15"/>
    <p:sldId id="269" r:id="rId16"/>
    <p:sldId id="308" r:id="rId17"/>
    <p:sldId id="331" r:id="rId18"/>
    <p:sldId id="741" r:id="rId19"/>
    <p:sldId id="348" r:id="rId20"/>
    <p:sldId id="304" r:id="rId21"/>
    <p:sldId id="760" r:id="rId22"/>
    <p:sldId id="305" r:id="rId23"/>
    <p:sldId id="761" r:id="rId24"/>
    <p:sldId id="762" r:id="rId25"/>
    <p:sldId id="264" r:id="rId26"/>
    <p:sldId id="302" r:id="rId27"/>
    <p:sldId id="267" r:id="rId28"/>
    <p:sldId id="268" r:id="rId29"/>
    <p:sldId id="763" r:id="rId30"/>
    <p:sldId id="680" r:id="rId31"/>
    <p:sldId id="400" r:id="rId32"/>
    <p:sldId id="764" r:id="rId33"/>
    <p:sldId id="765" r:id="rId34"/>
    <p:sldId id="766" r:id="rId35"/>
    <p:sldId id="767" r:id="rId36"/>
    <p:sldId id="783" r:id="rId37"/>
    <p:sldId id="784" r:id="rId38"/>
    <p:sldId id="785" r:id="rId39"/>
    <p:sldId id="779" r:id="rId40"/>
    <p:sldId id="358" r:id="rId41"/>
    <p:sldId id="78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55"/>
    <p:restoredTop sz="95510"/>
  </p:normalViewPr>
  <p:slideViewPr>
    <p:cSldViewPr snapToGrid="0" snapToObjects="1">
      <p:cViewPr varScale="1">
        <p:scale>
          <a:sx n="89" d="100"/>
          <a:sy n="89" d="100"/>
        </p:scale>
        <p:origin x="20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E9DC5-9E41-6942-8B61-BF6F403225BF}" type="datetimeFigureOut">
              <a:t>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365CF-1C79-DC45-87C8-7BE6F58608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58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65CF-1C79-DC45-87C8-7BE6F58608F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43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52D9E24-936F-3748-93EE-3D08A00242C8}" type="slidenum">
              <a:rPr lang="en-GB" sz="1200" b="0"/>
              <a:pPr/>
              <a:t>18</a:t>
            </a:fld>
            <a:endParaRPr lang="en-GB" sz="1200" b="0"/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BBCD90-CBD4-B84C-AEA6-56188ECE636A}" type="slidenum">
              <a:rPr lang="en-GB" sz="1200" b="0"/>
              <a:pPr/>
              <a:t>19</a:t>
            </a:fld>
            <a:endParaRPr lang="en-GB" sz="1200" b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F8D410B-1F7A-584B-94A6-BECA22CE207F}" type="slidenum">
              <a:rPr lang="en-GB" sz="1200" b="0"/>
              <a:pPr/>
              <a:t>21</a:t>
            </a:fld>
            <a:endParaRPr lang="en-GB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B0F80CC-B337-6B49-9227-36553067525F}" type="slidenum">
              <a:rPr lang="en-GB" sz="1200">
                <a:latin typeface="Times New Roman" charset="0"/>
              </a:rPr>
              <a:pPr/>
              <a:t>24</a:t>
            </a:fld>
            <a:endParaRPr lang="en-GB" sz="12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6186161-9013-C849-9121-7A8BD3891175}" type="slidenum">
              <a:rPr lang="en-GB" sz="1200">
                <a:latin typeface="Times New Roman" charset="0"/>
              </a:rPr>
              <a:pPr algn="r"/>
              <a:t>25</a:t>
            </a:fld>
            <a:endParaRPr lang="en-GB" sz="1200">
              <a:latin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E0396B-2379-0E4D-A5AB-A176F6D105C1}" type="slidenum">
              <a:rPr lang="en-GB" sz="1200">
                <a:latin typeface="Times New Roman" charset="0"/>
              </a:rPr>
              <a:pPr/>
              <a:t>26</a:t>
            </a:fld>
            <a:endParaRPr lang="en-GB" sz="1200">
              <a:latin typeface="Times New Roman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8C75355-AE1D-AD44-9E38-96C80D403175}" type="slidenum">
              <a:rPr lang="en-GB" sz="1200">
                <a:latin typeface="Times New Roman" charset="0"/>
              </a:rPr>
              <a:pPr/>
              <a:t>27</a:t>
            </a:fld>
            <a:endParaRPr lang="en-GB" sz="1200"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379FA34-9FBB-E045-8273-26CC114398BD}" type="slidenum">
              <a:rPr lang="en-GB" sz="1200">
                <a:latin typeface="Times New Roman" charset="0"/>
              </a:rPr>
              <a:pPr/>
              <a:t>28</a:t>
            </a:fld>
            <a:endParaRPr lang="en-GB" sz="120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8E40A8-EC91-AA4C-A06E-812B7F1F5D6C}" type="slidenum">
              <a:rPr lang="en-GB"/>
              <a:pPr>
                <a:defRPr/>
              </a:pPr>
              <a:t>30</a:t>
            </a:fld>
            <a:endParaRPr lang="en-GB"/>
          </a:p>
        </p:txBody>
      </p:sp>
      <p:sp>
        <p:nvSpPr>
          <p:cNvPr id="252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dirty="0">
                <a:cs typeface="+mn-cs"/>
              </a:rPr>
              <a:t>Theoretical minimum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150 </a:t>
            </a:r>
            <a:r>
              <a:rPr lang="en-US" dirty="0" err="1"/>
              <a:t>tonnes</a:t>
            </a:r>
            <a:r>
              <a:rPr lang="en-US" dirty="0"/>
              <a:t> per 100,000 </a:t>
            </a:r>
            <a:r>
              <a:rPr lang="en-US" dirty="0" err="1"/>
              <a:t>tonnes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65CF-1C79-DC45-87C8-7BE6F58608F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68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65CF-1C79-DC45-87C8-7BE6F58608F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136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my intention is to get to 100 Ph.D. students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Impossible for atoms to diffuse at this temperature over the time scale of the experiment. This is the ONLY mechanism to produce epsilon. Why thin plates?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65CF-1C79-DC45-87C8-7BE6F58608F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57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shape deformation, plates, composition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65CF-1C79-DC45-87C8-7BE6F58608F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905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a pattern like this change in the solid state? Have a chunk of iron to illustrate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65CF-1C79-DC45-87C8-7BE6F58608F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2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C3D096-62C6-7042-9780-B3B62304DBB5}" type="slidenum">
              <a:rPr lang="en-GB" sz="1200" b="0"/>
              <a:pPr/>
              <a:t>12</a:t>
            </a:fld>
            <a:endParaRPr lang="en-GB" sz="1200" b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32F096C-4D64-A54A-8871-EB253A7BF661}" type="slidenum">
              <a:rPr lang="en-GB" sz="1200" b="0"/>
              <a:pPr/>
              <a:t>14</a:t>
            </a:fld>
            <a:endParaRPr lang="en-GB" sz="1200" b="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F4F4194-F3DE-BE41-A1E8-E388DB4B0FD4}" type="slidenum">
              <a:rPr lang="en-GB" sz="1200" b="0"/>
              <a:pPr/>
              <a:t>15</a:t>
            </a:fld>
            <a:endParaRPr lang="en-GB" sz="1200" b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0E30E10-CF84-D544-A603-409E441208E0}" type="slidenum">
              <a:rPr lang="en-GB" sz="1200" b="0"/>
              <a:pPr/>
              <a:t>16</a:t>
            </a:fld>
            <a:endParaRPr lang="en-GB" sz="1200" b="0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25DC-C084-D847-BA46-2E8DA56F4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58F29-7910-D645-8EFD-D8F2A29D6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B3EAF-0DFD-B24E-B283-0C5CFC63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D72C3-4497-BD43-BE6E-D1A192ED1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1D44E-C6C3-9A4D-B1E9-039C1DA9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7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5D15-4267-1144-B1DA-5BF58000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A9AB4F-1252-5546-BF14-E1696862D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D9D19-C233-1E4D-B7C1-74CFFCE7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6AF3C-BBB8-D54A-AF81-B24AF6E34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3B763-985D-8E4D-804C-7CE05079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4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850435-EFC4-DD4C-AC58-5762614BF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8E1F7-B6E7-6A43-B26B-876063684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2E5D4-31A2-B242-863D-FD00FB7CA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57AA1-6F01-B844-9C39-AB16B6B1C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59D5B-DA33-AE4F-9F29-E8FF48FB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23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258133" y="2335461"/>
            <a:ext cx="10494433" cy="156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3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258132" y="3964850"/>
            <a:ext cx="10494433" cy="156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27952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17BB-8D6E-B84A-BC1F-B84435CC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B7F44-808A-7A47-AEAF-55AE0B7CD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C0E40-9610-A34B-B379-FF33BCE2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5F63-23D7-F249-8997-FCB45961E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3DBD3-7C90-6244-997C-BE111DA4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1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C583-AD31-C84B-B3FB-73711CDA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87CB9-39F0-6C43-9E67-F970B6279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7AB4A-F8E7-B748-AB87-69E583D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2B9C2-61FF-BC4D-86C0-5430DDC62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A6F15-C847-8348-B95D-97B0FD77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15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2F2F-17A4-544E-B255-B70D48A4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4891-1CAF-0C47-96C0-4BB495BED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87132-7309-A148-91FF-36B897D03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83895-E8F4-4C4A-92C7-3BE80F9E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F7316-1141-1840-AD32-B24C89B5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96575-DE27-F245-884D-59862C64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1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61E6-D268-F349-8FF2-47C2D8CB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68F48-E4BE-3246-BA76-2A66BEF41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2BCB8-5305-2647-8D13-84D0189B5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0A1A2B-A3EB-FD4A-A673-DCFAEAA68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9DE94-5B0C-9C4A-9169-354E4C07A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70DB2A-3F9E-4C4B-A89B-6499843A6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2/6/23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0606D-35C1-F344-841A-96E203CF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FCD200-A72B-1F48-9B7B-9A3B316E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5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8E5BD-C27F-3649-AFE6-621285B0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F1EA9E-0799-E241-8DFB-DEDBFEC70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2/6/23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E13F5-2542-1C42-95A8-34F997D2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EF82D-D622-754A-9E40-20FFF4328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64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7556E6-F9E4-A944-8995-DA8985D5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2/6/23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1A863-BA54-6041-B05B-2D9AC36CE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E9675-912D-504B-BFF2-0C7A5E575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4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F55A-8BFC-434F-86B3-16CE08DA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1EFFA-AB72-FF41-B692-F48C0E479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EA04A-85C8-9942-8F0D-29F4CDE31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FD57A-6DA0-3E42-9FAC-659FE92B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0962E-A282-D241-9D8C-962C20AF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77E56-AB1B-7F4D-9BE8-9251A109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4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6D3E-1C6E-904E-B3C7-D129A7B54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8E51D-1EF0-AA4B-8BFE-54ADE1558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BB36C-72F5-3B47-B602-520A74F3C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D518C-0BED-494B-ABC4-FDB5AD79E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405AB-C206-D743-8DA7-59B0B22F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A218A-B77D-5149-877F-379EBE81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8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A1F857-576D-AF41-A428-1C02F657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B1406-B4C0-2D49-980B-D5CB0BB8F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B414-B273-424C-B797-E5173EEFE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AE31D-641B-1A4C-B776-B6113205B457}" type="datetimeFigureOut">
              <a:t>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1102D-5550-0347-B2A3-AE12A92C4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B169E-720D-1B42-A7B8-F861B5C89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2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397584" y="6441055"/>
            <a:ext cx="11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F31C9E7-2E89-E30A-6CE5-DB5D88BBFC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5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58">
          <p15:clr>
            <a:srgbClr val="F26B43"/>
          </p15:clr>
        </p15:guide>
        <p15:guide id="3" pos="176">
          <p15:clr>
            <a:srgbClr val="F26B43"/>
          </p15:clr>
        </p15:guide>
        <p15:guide id="4" orient="horz" pos="2981">
          <p15:clr>
            <a:srgbClr val="F26B43"/>
          </p15:clr>
        </p15:guide>
        <p15:guide id="5" pos="5585">
          <p15:clr>
            <a:srgbClr val="F26B43"/>
          </p15:clr>
        </p15:guide>
        <p15:guide id="6" orient="horz" pos="1620">
          <p15:clr>
            <a:srgbClr val="F26B43"/>
          </p15:clr>
        </p15:guide>
        <p15:guide id="7" orient="horz" pos="554">
          <p15:clr>
            <a:srgbClr val="F26B43"/>
          </p15:clr>
        </p15:guide>
        <p15:guide id="8" orient="horz" pos="690">
          <p15:clr>
            <a:srgbClr val="F26B43"/>
          </p15:clr>
        </p15:guide>
        <p15:guide id="9" orient="horz" pos="826">
          <p15:clr>
            <a:srgbClr val="F26B43"/>
          </p15:clr>
        </p15:guide>
        <p15:guide id="10" pos="2812">
          <p15:clr>
            <a:srgbClr val="F26B43"/>
          </p15:clr>
        </p15:guide>
        <p15:guide id="11" pos="2948">
          <p15:clr>
            <a:srgbClr val="F26B43"/>
          </p15:clr>
        </p15:guide>
        <p15:guide id="12" pos="1474">
          <p15:clr>
            <a:srgbClr val="F26B43"/>
          </p15:clr>
        </p15:guide>
        <p15:guide id="13" pos="4263">
          <p15:clr>
            <a:srgbClr val="F26B43"/>
          </p15:clr>
        </p15:guide>
        <p15:guide id="14" orient="horz" pos="2822">
          <p15:clr>
            <a:srgbClr val="F26B43"/>
          </p15:clr>
        </p15:guide>
        <p15:guide id="15" orient="horz" pos="2754">
          <p15:clr>
            <a:srgbClr val="F26B43"/>
          </p15:clr>
        </p15:guide>
        <p15:guide id="16" pos="4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pubs.acs.org/doi/10.1021/cm301766s" TargetMode="Externa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17.png"/><Relationship Id="rId21" Type="http://schemas.openxmlformats.org/officeDocument/2006/relationships/image" Target="../media/image135.jp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0.jpeg"/><Relationship Id="rId20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29.jpe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image" Target="../media/image138.png"/><Relationship Id="rId7" Type="http://schemas.openxmlformats.org/officeDocument/2006/relationships/image" Target="../media/image142.emf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emf"/><Relationship Id="rId5" Type="http://schemas.openxmlformats.org/officeDocument/2006/relationships/image" Target="../media/image140.png"/><Relationship Id="rId10" Type="http://schemas.openxmlformats.org/officeDocument/2006/relationships/image" Target="../media/image145.sv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99C658-5651-0FDD-5BDD-80E3C8658FA5}"/>
              </a:ext>
            </a:extLst>
          </p:cNvPr>
          <p:cNvSpPr txBox="1">
            <a:spLocks/>
          </p:cNvSpPr>
          <p:nvPr/>
        </p:nvSpPr>
        <p:spPr>
          <a:xfrm>
            <a:off x="1018909" y="4758061"/>
            <a:ext cx="10494433" cy="15621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Professor Sir Harry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Bhadeshia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us after the lecture for an immersive research 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showcase and drinks reception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43D39D-B225-E9C5-6F92-6D90FA92612B}"/>
              </a:ext>
            </a:extLst>
          </p:cNvPr>
          <p:cNvSpPr txBox="1">
            <a:spLocks/>
          </p:cNvSpPr>
          <p:nvPr/>
        </p:nvSpPr>
        <p:spPr>
          <a:xfrm>
            <a:off x="1018908" y="2647950"/>
            <a:ext cx="4183957" cy="15621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DA60C"/>
                </a:solidFill>
                <a:effectLst/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Steeling the show – creating exceptional alloys of iron </a:t>
            </a:r>
          </a:p>
        </p:txBody>
      </p:sp>
    </p:spTree>
    <p:extLst>
      <p:ext uri="{BB962C8B-B14F-4D97-AF65-F5344CB8AC3E}">
        <p14:creationId xmlns:p14="http://schemas.microsoft.com/office/powerpoint/2010/main" val="342602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67DDA6-E6CB-7562-5C94-016363536BE8}"/>
              </a:ext>
            </a:extLst>
          </p:cNvPr>
          <p:cNvSpPr txBox="1"/>
          <p:nvPr/>
        </p:nvSpPr>
        <p:spPr>
          <a:xfrm>
            <a:off x="244794" y="0"/>
            <a:ext cx="1170241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With solutes, thousands of crystal structures &amp; arrays possible in iron systems.</a:t>
            </a:r>
          </a:p>
          <a:p>
            <a:endParaRPr lang="en-US" sz="4400" dirty="0">
              <a:latin typeface="+mj-lt"/>
            </a:endParaRPr>
          </a:p>
          <a:p>
            <a:endParaRPr lang="en-US" sz="4400" dirty="0">
              <a:latin typeface="+mj-lt"/>
            </a:endParaRPr>
          </a:p>
          <a:p>
            <a:endParaRPr lang="en-US" sz="4400" dirty="0">
              <a:latin typeface="+mj-lt"/>
            </a:endParaRPr>
          </a:p>
          <a:p>
            <a:r>
              <a:rPr lang="en-US" sz="4400" dirty="0">
                <a:latin typeface="+mj-lt"/>
              </a:rPr>
              <a:t>Crystals can be manipulated.</a:t>
            </a:r>
          </a:p>
          <a:p>
            <a:endParaRPr lang="en-US" sz="4400" dirty="0">
              <a:latin typeface="+mj-lt"/>
            </a:endParaRPr>
          </a:p>
          <a:p>
            <a:endParaRPr lang="en-US" sz="4400" dirty="0">
              <a:latin typeface="+mj-lt"/>
            </a:endParaRPr>
          </a:p>
          <a:p>
            <a:endParaRPr lang="en-US" sz="4400" dirty="0">
              <a:latin typeface="+mj-lt"/>
            </a:endParaRPr>
          </a:p>
          <a:p>
            <a:r>
              <a:rPr lang="en-US" sz="4400" dirty="0">
                <a:latin typeface="+mj-lt"/>
              </a:rPr>
              <a:t>Makes iron the 2</a:t>
            </a:r>
            <a:r>
              <a:rPr lang="en-US" sz="4400" baseline="30000" dirty="0">
                <a:latin typeface="+mj-lt"/>
              </a:rPr>
              <a:t>nd</a:t>
            </a:r>
            <a:r>
              <a:rPr lang="en-US" sz="4400" dirty="0">
                <a:latin typeface="+mj-lt"/>
              </a:rPr>
              <a:t> most used material on Earth.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00EF4C7-4D3A-D2B4-888F-3FE985844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408" t="20000" r="2154" b="62064"/>
          <a:stretch/>
        </p:blipFill>
        <p:spPr>
          <a:xfrm>
            <a:off x="2819400" y="4223656"/>
            <a:ext cx="5161756" cy="1589315"/>
          </a:xfrm>
          <a:prstGeom prst="rect">
            <a:avLst/>
          </a:prstGeom>
        </p:spPr>
      </p:pic>
      <p:pic>
        <p:nvPicPr>
          <p:cNvPr id="8" name="Picture 7" descr="A close up of a fish&#10;&#10;Description automatically generated with medium confidence">
            <a:extLst>
              <a:ext uri="{FF2B5EF4-FFF2-40B4-BE49-F238E27FC236}">
                <a16:creationId xmlns:a16="http://schemas.microsoft.com/office/drawing/2014/main" id="{A0350839-D61C-F39A-1E70-31AFDE090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22" y="2079178"/>
            <a:ext cx="25527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778326-A0A3-3D58-F80F-EE3485E37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4685" y="2071288"/>
            <a:ext cx="2351315" cy="1261681"/>
          </a:xfrm>
          <a:prstGeom prst="rect">
            <a:avLst/>
          </a:prstGeom>
        </p:spPr>
      </p:pic>
      <p:pic>
        <p:nvPicPr>
          <p:cNvPr id="12" name="Picture 11" descr="A picture containing fabric&#10;&#10;Description automatically generated">
            <a:extLst>
              <a:ext uri="{FF2B5EF4-FFF2-40B4-BE49-F238E27FC236}">
                <a16:creationId xmlns:a16="http://schemas.microsoft.com/office/drawing/2014/main" id="{094F6831-4709-8AD7-D5D6-E3D57173B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1663" y="2071288"/>
            <a:ext cx="3082333" cy="1227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8F78E-7F7F-B3C5-1792-297E80DFCD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5534" y="1404358"/>
            <a:ext cx="1568444" cy="228808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02FA972-3A1F-D421-2177-A9EAB3F31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2278" y="667026"/>
            <a:ext cx="1801718" cy="98992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09273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42DDA4-9515-E148-B5D8-845B3486EB9A}"/>
              </a:ext>
            </a:extLst>
          </p:cNvPr>
          <p:cNvSpPr txBox="1"/>
          <p:nvPr/>
        </p:nvSpPr>
        <p:spPr>
          <a:xfrm>
            <a:off x="191344" y="260648"/>
            <a:ext cx="7844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Condition for </a:t>
            </a:r>
            <a:r>
              <a:rPr lang="en-US" sz="44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diffusionless</a:t>
            </a:r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growth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745D76-3906-434E-B144-76A3586E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63" y="4331023"/>
            <a:ext cx="6070600" cy="53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D5C5D6-510B-1F41-AD2E-028EC6A2D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63" y="5233315"/>
            <a:ext cx="5803900" cy="469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6D8ED1-3BF9-6042-8C4C-8956E4C27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63" y="6077775"/>
            <a:ext cx="4927600" cy="533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5671FD-6834-FECE-D365-0F66C71E9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63" y="1298110"/>
            <a:ext cx="3442206" cy="2531034"/>
          </a:xfrm>
          <a:prstGeom prst="rect">
            <a:avLst/>
          </a:prstGeom>
        </p:spPr>
      </p:pic>
      <p:pic>
        <p:nvPicPr>
          <p:cNvPr id="8" name="Picture 7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3FDDB3FC-53A3-B6FC-A478-D137A3A26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7564">
            <a:off x="5046094" y="1257899"/>
            <a:ext cx="6657412" cy="3711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6CD8FC-35D2-16CB-165F-72168966D3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5763" y="5868181"/>
            <a:ext cx="3218077" cy="84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1D8A5-6968-A544-943F-E7BA58747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881" y="247621"/>
            <a:ext cx="6087311" cy="6362755"/>
          </a:xfrm>
          <a:prstGeom prst="rect">
            <a:avLst/>
          </a:prstGeom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160" y="55563"/>
            <a:ext cx="8305800" cy="680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85A8B1-5699-D358-380B-36218F3CA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56" y="247621"/>
            <a:ext cx="3252536" cy="4753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splacive transformation produces displacements.mp4"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366" y="728508"/>
            <a:ext cx="9200120" cy="4140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587AB-DB0C-144B-B3E0-486666E1CECC}"/>
              </a:ext>
            </a:extLst>
          </p:cNvPr>
          <p:cNvSpPr txBox="1"/>
          <p:nvPr/>
        </p:nvSpPr>
        <p:spPr>
          <a:xfrm>
            <a:off x="8662523" y="6198559"/>
            <a:ext cx="32240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J. H. Pak, D. W. Suh, H. K. D. H. Bhadeshia</a:t>
            </a:r>
          </a:p>
          <a:p>
            <a:r>
              <a:rPr lang="en-GB" sz="1400">
                <a:latin typeface="+mj-lt"/>
              </a:rPr>
              <a:t>Metall. &amp; Mater. Trans A 43 (2012) 4520</a:t>
            </a:r>
            <a:endParaRPr lang="en-GB" sz="1400" i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46C7D5-542B-AE48-A2EA-E3105845D24B}"/>
              </a:ext>
            </a:extLst>
          </p:cNvPr>
          <p:cNvSpPr txBox="1"/>
          <p:nvPr/>
        </p:nvSpPr>
        <p:spPr>
          <a:xfrm>
            <a:off x="234779" y="72805"/>
            <a:ext cx="2340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+mj-lt"/>
              </a:rPr>
              <a:t>Real time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6B03AD-E494-8944-BB70-24F6E14C8D23}"/>
              </a:ext>
            </a:extLst>
          </p:cNvPr>
          <p:cNvCxnSpPr/>
          <p:nvPr/>
        </p:nvCxnSpPr>
        <p:spPr>
          <a:xfrm>
            <a:off x="7735330" y="5078627"/>
            <a:ext cx="15302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B56559-D718-3B4D-8AE7-942E6C89278F}"/>
              </a:ext>
            </a:extLst>
          </p:cNvPr>
          <p:cNvSpPr txBox="1"/>
          <p:nvPr/>
        </p:nvSpPr>
        <p:spPr>
          <a:xfrm>
            <a:off x="7593150" y="488160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|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B30BCA-7AFC-5540-9376-403B97A7AB33}"/>
              </a:ext>
            </a:extLst>
          </p:cNvPr>
          <p:cNvSpPr txBox="1"/>
          <p:nvPr/>
        </p:nvSpPr>
        <p:spPr>
          <a:xfrm>
            <a:off x="9116730" y="489179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|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C1B80B-4C8E-7E42-9763-70D13D26302F}"/>
              </a:ext>
            </a:extLst>
          </p:cNvPr>
          <p:cNvSpPr txBox="1"/>
          <p:nvPr/>
        </p:nvSpPr>
        <p:spPr>
          <a:xfrm>
            <a:off x="7947386" y="5105344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50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B3EE3E-F782-BE42-B026-DA83E592B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107" y="5355286"/>
            <a:ext cx="1524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5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853" y="225258"/>
            <a:ext cx="7270811" cy="58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A149C-73A5-D14A-BF0A-96FA110D8539}"/>
              </a:ext>
            </a:extLst>
          </p:cNvPr>
          <p:cNvSpPr txBox="1"/>
          <p:nvPr/>
        </p:nvSpPr>
        <p:spPr>
          <a:xfrm>
            <a:off x="511125" y="6114167"/>
            <a:ext cx="3668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Swallow,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Bhadeshia</a:t>
            </a:r>
            <a:endParaRPr lang="en-GB" sz="1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Materials Science and Technology. 12 (1996) 121</a:t>
            </a:r>
            <a:endParaRPr lang="en-US" sz="1200" dirty="0"/>
          </a:p>
        </p:txBody>
      </p:sp>
      <p:pic>
        <p:nvPicPr>
          <p:cNvPr id="4" name="Picture 2" descr="a">
            <a:extLst>
              <a:ext uri="{FF2B5EF4-FFF2-40B4-BE49-F238E27FC236}">
                <a16:creationId xmlns:a16="http://schemas.microsoft.com/office/drawing/2014/main" id="{D2DAEF6A-AFE6-3641-9250-479B7C5A2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58"/>
          <a:stretch/>
        </p:blipFill>
        <p:spPr bwMode="auto">
          <a:xfrm>
            <a:off x="7600950" y="225258"/>
            <a:ext cx="4118031" cy="43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2AFE41-A3AA-DCDA-6717-FEADEF9D58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1693" y="4595350"/>
            <a:ext cx="4303454" cy="2118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24"/>
            <a:ext cx="5847347" cy="5624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8FECC-6E53-9247-B586-44A465C61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347" y="365436"/>
            <a:ext cx="6047871" cy="4982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6CD15-3EBC-C944-86BB-46C22BF9C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655" y="5540064"/>
            <a:ext cx="39878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Bainite_anim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 descr="Bainite_anim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4" descr="Bainite_anim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 descr="Bainite_anim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6" descr="Bainite_anim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A624E2-5342-7548-AD1F-E85FE187CD52}"/>
              </a:ext>
            </a:extLst>
          </p:cNvPr>
          <p:cNvSpPr txBox="1"/>
          <p:nvPr/>
        </p:nvSpPr>
        <p:spPr>
          <a:xfrm>
            <a:off x="660346" y="6266408"/>
            <a:ext cx="537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+mj-lt"/>
              </a:rPr>
              <a:t>Photoemission electron microscopy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58C38-C3BD-844E-AC9D-57B79296EBB0}"/>
              </a:ext>
            </a:extLst>
          </p:cNvPr>
          <p:cNvSpPr txBox="1"/>
          <p:nvPr/>
        </p:nvSpPr>
        <p:spPr>
          <a:xfrm>
            <a:off x="6804471" y="1988688"/>
            <a:ext cx="4605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3 orders of magnitude faster than carbon diffusion-control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A6CC5-C61C-A24C-840E-E51A27BBBFDB}"/>
              </a:ext>
            </a:extLst>
          </p:cNvPr>
          <p:cNvSpPr txBox="1"/>
          <p:nvPr/>
        </p:nvSpPr>
        <p:spPr>
          <a:xfrm>
            <a:off x="175299" y="22380"/>
            <a:ext cx="2667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+mj-lt"/>
              </a:rPr>
              <a:t>growth rate?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C2629-68E9-3843-A182-9172B3A354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1648" y="451921"/>
            <a:ext cx="1790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4F8E00-0501-5B4D-B19D-F7F019047C4E}"/>
              </a:ext>
            </a:extLst>
          </p:cNvPr>
          <p:cNvSpPr txBox="1"/>
          <p:nvPr/>
        </p:nvSpPr>
        <p:spPr>
          <a:xfrm>
            <a:off x="370704" y="308919"/>
            <a:ext cx="827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+mj-lt"/>
              </a:rPr>
              <a:t>Acoustic emissions ....</a:t>
            </a:r>
          </a:p>
        </p:txBody>
      </p:sp>
      <p:pic>
        <p:nvPicPr>
          <p:cNvPr id="4" name="My Movie 34">
            <a:hlinkClick r:id="" action="ppaction://media"/>
            <a:extLst>
              <a:ext uri="{FF2B5EF4-FFF2-40B4-BE49-F238E27FC236}">
                <a16:creationId xmlns:a16="http://schemas.microsoft.com/office/drawing/2014/main" id="{14A1F9BC-230B-F64C-8D60-B58A3DF079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907385" y="1804087"/>
            <a:ext cx="5599168" cy="3941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8C79EC-3EBE-984F-A6BB-82439C58D724}"/>
              </a:ext>
            </a:extLst>
          </p:cNvPr>
          <p:cNvSpPr txBox="1"/>
          <p:nvPr/>
        </p:nvSpPr>
        <p:spPr>
          <a:xfrm>
            <a:off x="700776" y="6364415"/>
            <a:ext cx="380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Courtesy of Francisca Garcia  Caballero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B91D5-ECC0-7043-A742-50B14DAAF580}"/>
              </a:ext>
            </a:extLst>
          </p:cNvPr>
          <p:cNvSpPr txBox="1"/>
          <p:nvPr/>
        </p:nvSpPr>
        <p:spPr>
          <a:xfrm>
            <a:off x="6096000" y="5440277"/>
            <a:ext cx="5951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+mj-lt"/>
              </a:rPr>
              <a:t>... from bainite</a:t>
            </a:r>
          </a:p>
        </p:txBody>
      </p:sp>
    </p:spTree>
    <p:extLst>
      <p:ext uri="{BB962C8B-B14F-4D97-AF65-F5344CB8AC3E}">
        <p14:creationId xmlns:p14="http://schemas.microsoft.com/office/powerpoint/2010/main" val="27157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IM_Atoms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68" y="95250"/>
            <a:ext cx="6858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7859946" y="5100490"/>
            <a:ext cx="38048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 b="0">
                <a:latin typeface="+mj-lt"/>
              </a:rPr>
              <a:t>Bhadeshia HKDH, Waugh AR. Bainite: An atom-probe study of the incomplete reaction phenomenon. Acta Metallurgica. 1982;30:775-84.</a:t>
            </a:r>
            <a:endParaRPr lang="en-US" sz="1050" b="0">
              <a:solidFill>
                <a:srgbClr val="0000FF"/>
              </a:solidFill>
              <a:latin typeface="+mj-lt"/>
              <a:cs typeface="Arial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8407A5-31AD-1A4E-A7AD-A330DF9B09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2059" t="14095" r="41173" b="58000"/>
          <a:stretch/>
        </p:blipFill>
        <p:spPr>
          <a:xfrm>
            <a:off x="8177348" y="1306000"/>
            <a:ext cx="3385595" cy="3542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DC6EDAD-AB2B-B348-BF53-2C1898F5E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27" t="7350" r="34281" b="49585"/>
          <a:stretch/>
        </p:blipFill>
        <p:spPr>
          <a:xfrm>
            <a:off x="6499303" y="2780928"/>
            <a:ext cx="4930982" cy="2520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8684F8-C8BC-C543-BCA7-58A89AC029CA}"/>
              </a:ext>
            </a:extLst>
          </p:cNvPr>
          <p:cNvSpPr txBox="1"/>
          <p:nvPr/>
        </p:nvSpPr>
        <p:spPr>
          <a:xfrm>
            <a:off x="6888088" y="5561987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>
                <a:latin typeface="Calibri Light" panose="020F0302020204030204" pitchFamily="34" charset="0"/>
                <a:cs typeface="Calibri Light" panose="020F0302020204030204" pitchFamily="34" charset="0"/>
              </a:rPr>
              <a:t>Bhadeshia HKDH. Theoretical analysis of changes in cementite composition during tempering of bainite. Materials Science and Technology. 1989;5:131-7.</a:t>
            </a:r>
            <a:endParaRPr lang="en-US" sz="16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FC929-D778-9A45-8C2E-A6AF558E3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338" y="622386"/>
            <a:ext cx="4348019" cy="1615818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F14A54B2-B78F-0FDF-91CF-05F4011B1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75" y="689576"/>
            <a:ext cx="5824328" cy="5703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CD26CE26-87AA-D488-84D0-9116C8A24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383" y="77748"/>
            <a:ext cx="2463256" cy="26221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33E00-0542-6E70-26F1-BE0DD1891B5F}"/>
              </a:ext>
            </a:extLst>
          </p:cNvPr>
          <p:cNvSpPr txBox="1"/>
          <p:nvPr/>
        </p:nvSpPr>
        <p:spPr>
          <a:xfrm>
            <a:off x="268941" y="0"/>
            <a:ext cx="32765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+mj-lt"/>
              </a:rPr>
              <a:t>Pure iron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233B-61F6-F0DB-7E81-165A8F904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" y="1669675"/>
            <a:ext cx="5087470" cy="5087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09941E-A21B-3989-7372-7FEEB3429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69409" y="1188998"/>
            <a:ext cx="1612900" cy="342900"/>
          </a:xfrm>
          <a:prstGeom prst="rect">
            <a:avLst/>
          </a:prstGeom>
        </p:spPr>
      </p:pic>
      <p:pic>
        <p:nvPicPr>
          <p:cNvPr id="13" name="My Movie 41">
            <a:hlinkClick r:id="" action="ppaction://ole?verb=0"/>
            <a:hlinkHover r:id="" action="ppaction://ole?verb=0"/>
            <a:extLst>
              <a:ext uri="{FF2B5EF4-FFF2-40B4-BE49-F238E27FC236}">
                <a16:creationId xmlns:a16="http://schemas.microsoft.com/office/drawing/2014/main" id="{9948909A-9C00-EA9F-71DE-C1CB0D87E4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0511" y="3100911"/>
            <a:ext cx="6499972" cy="36562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F6617A-A644-27EC-8151-29C77F519AB9}"/>
              </a:ext>
            </a:extLst>
          </p:cNvPr>
          <p:cNvGrpSpPr/>
          <p:nvPr/>
        </p:nvGrpSpPr>
        <p:grpSpPr>
          <a:xfrm>
            <a:off x="8501345" y="100855"/>
            <a:ext cx="2998799" cy="2405581"/>
            <a:chOff x="8501345" y="100855"/>
            <a:chExt cx="2998799" cy="2405581"/>
          </a:xfrm>
        </p:grpSpPr>
        <p:pic>
          <p:nvPicPr>
            <p:cNvPr id="15" name="Picture 14" descr="Chart, bubble chart&#10;&#10;Description automatically generated">
              <a:extLst>
                <a:ext uri="{FF2B5EF4-FFF2-40B4-BE49-F238E27FC236}">
                  <a16:creationId xmlns:a16="http://schemas.microsoft.com/office/drawing/2014/main" id="{C7C783C2-CAFB-C70F-8568-813A6A243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12544" y="100855"/>
              <a:ext cx="2387600" cy="2387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C56999-D3EF-F104-9A07-BC4C9B5C3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7586945" y="1185636"/>
              <a:ext cx="2235200" cy="4064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99A2D4-EB9D-76BE-3067-3C3C99B29D16}"/>
              </a:ext>
            </a:extLst>
          </p:cNvPr>
          <p:cNvSpPr txBox="1"/>
          <p:nvPr/>
        </p:nvSpPr>
        <p:spPr>
          <a:xfrm>
            <a:off x="268941" y="6292651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Waugh</a:t>
            </a:r>
          </a:p>
        </p:txBody>
      </p:sp>
    </p:spTree>
    <p:extLst>
      <p:ext uri="{BB962C8B-B14F-4D97-AF65-F5344CB8AC3E}">
        <p14:creationId xmlns:p14="http://schemas.microsoft.com/office/powerpoint/2010/main" val="306523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" descr="Untitled">
            <a:hlinkHover r:id="" action="ppaction://ole?verb=0"/>
            <a:extLst>
              <a:ext uri="{FF2B5EF4-FFF2-40B4-BE49-F238E27FC236}">
                <a16:creationId xmlns:a16="http://schemas.microsoft.com/office/drawing/2014/main" id="{1B73BEBB-ADA3-8044-836E-1055964F5A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555" t="9087" r="32655" b="11715"/>
          <a:stretch/>
        </p:blipFill>
        <p:spPr>
          <a:xfrm>
            <a:off x="6096000" y="713342"/>
            <a:ext cx="6070294" cy="5431316"/>
          </a:xfrm>
          <a:prstGeom prst="rect">
            <a:avLst/>
          </a:prstGeom>
        </p:spPr>
      </p:pic>
      <p:pic>
        <p:nvPicPr>
          <p:cNvPr id="5" name="Picture 204">
            <a:extLst>
              <a:ext uri="{FF2B5EF4-FFF2-40B4-BE49-F238E27FC236}">
                <a16:creationId xmlns:a16="http://schemas.microsoft.com/office/drawing/2014/main" id="{55D9BDC8-DEFB-844F-9180-ECAC7B2F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26" b="507"/>
          <a:stretch>
            <a:fillRect/>
          </a:stretch>
        </p:blipFill>
        <p:spPr bwMode="auto">
          <a:xfrm>
            <a:off x="304800" y="217790"/>
            <a:ext cx="5550568" cy="664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3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13E206-8DB5-8C46-A1E5-DEEDFBB622E9}"/>
              </a:ext>
            </a:extLst>
          </p:cNvPr>
          <p:cNvSpPr txBox="1"/>
          <p:nvPr/>
        </p:nvSpPr>
        <p:spPr>
          <a:xfrm>
            <a:off x="6922168" y="197017"/>
            <a:ext cx="5165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Growth is </a:t>
            </a:r>
            <a:r>
              <a:rPr lang="en-US" sz="4000" dirty="0" err="1">
                <a:latin typeface="+mj-lt"/>
              </a:rPr>
              <a:t>diffusionless</a:t>
            </a: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but plate </a:t>
            </a:r>
            <a:r>
              <a:rPr lang="en-US" sz="4000" dirty="0" err="1">
                <a:latin typeface="+mj-lt"/>
              </a:rPr>
              <a:t>decarburised</a:t>
            </a:r>
            <a:r>
              <a:rPr lang="en-US" sz="4000" dirty="0">
                <a:latin typeface="+mj-lt"/>
              </a:rPr>
              <a:t> shortly afterwards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C5699C-C2AD-314E-5874-653ACD62E8D9}"/>
              </a:ext>
            </a:extLst>
          </p:cNvPr>
          <p:cNvGrpSpPr/>
          <p:nvPr/>
        </p:nvGrpSpPr>
        <p:grpSpPr>
          <a:xfrm>
            <a:off x="6478078" y="2136009"/>
            <a:ext cx="5609648" cy="4542062"/>
            <a:chOff x="6478078" y="2136009"/>
            <a:chExt cx="5609648" cy="4542062"/>
          </a:xfrm>
        </p:grpSpPr>
        <p:pic>
          <p:nvPicPr>
            <p:cNvPr id="3" name="Picture 2" descr="Chart, line chart&#10;&#10;Description automatically generated">
              <a:extLst>
                <a:ext uri="{FF2B5EF4-FFF2-40B4-BE49-F238E27FC236}">
                  <a16:creationId xmlns:a16="http://schemas.microsoft.com/office/drawing/2014/main" id="{51182871-7536-7C1A-B390-78E878295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8078" y="2136009"/>
              <a:ext cx="5609648" cy="36962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F5894D-E968-9C67-B1FF-7D9C0E0FE0F8}"/>
                </a:ext>
              </a:extLst>
            </p:cNvPr>
            <p:cNvSpPr txBox="1"/>
            <p:nvPr/>
          </p:nvSpPr>
          <p:spPr>
            <a:xfrm>
              <a:off x="7735451" y="6093296"/>
              <a:ext cx="4050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Lin, </a:t>
              </a:r>
              <a:r>
                <a:rPr lang="en-GB" sz="1600" b="0" dirty="0" err="1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Borgenstam</a:t>
              </a:r>
              <a:r>
                <a:rPr lang="en-GB" sz="1600" b="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Stark, </a:t>
              </a:r>
              <a:r>
                <a:rPr lang="en-GB" sz="1600" b="0" dirty="0" err="1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Hedström</a:t>
              </a:r>
              <a:r>
                <a:rPr lang="en-GB" sz="160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r>
                <a:rPr lang="en-GB" sz="160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GB" sz="1600" b="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Materials Characterization  185 (</a:t>
              </a:r>
              <a:r>
                <a:rPr lang="en-GB" sz="1600" b="1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2022</a:t>
              </a:r>
              <a:r>
                <a:rPr lang="en-GB" sz="160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</a:t>
              </a:r>
              <a:r>
                <a:rPr lang="en-GB" sz="1600" b="0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111774</a:t>
              </a:r>
              <a:endParaRPr lang="en-US" sz="1600" b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6" name="My Movie 41">
            <a:hlinkHover r:id="" action="ppaction://ole?verb=0"/>
            <a:extLst>
              <a:ext uri="{FF2B5EF4-FFF2-40B4-BE49-F238E27FC236}">
                <a16:creationId xmlns:a16="http://schemas.microsoft.com/office/drawing/2014/main" id="{B73FCA1B-CED4-E355-20E0-B9FCB34B9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856" t="14956" r="24332" b="6041"/>
          <a:stretch/>
        </p:blipFill>
        <p:spPr>
          <a:xfrm>
            <a:off x="104274" y="532468"/>
            <a:ext cx="5829300" cy="5417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98990C6-598D-664C-99E0-9B6AEC164F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486" r="35265" b="25656"/>
          <a:stretch/>
        </p:blipFill>
        <p:spPr>
          <a:xfrm>
            <a:off x="0" y="574431"/>
            <a:ext cx="6670686" cy="47595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4F3AE1-67D6-5754-E2AE-6DEC3C702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40"/>
          <a:stretch/>
        </p:blipFill>
        <p:spPr bwMode="auto">
          <a:xfrm>
            <a:off x="5309928" y="2004647"/>
            <a:ext cx="6147100" cy="450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05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FE080AEF-1695-C845-B1C8-45C22D0E8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8" y="278112"/>
            <a:ext cx="45974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Very poor toughness!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2BFE766-2CBF-E747-ACFA-F6BCE9C37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311" t="34250" r="29198" b="34250"/>
          <a:stretch/>
        </p:blipFill>
        <p:spPr>
          <a:xfrm>
            <a:off x="0" y="1293094"/>
            <a:ext cx="6095999" cy="5079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A2224-7434-9846-9E67-8433436FD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139" y="985998"/>
            <a:ext cx="5528188" cy="5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48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F2B18CB-7E45-E246-BFA1-1F120F7EA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396" t="2750" r="14339" b="60500"/>
          <a:stretch/>
        </p:blipFill>
        <p:spPr>
          <a:xfrm>
            <a:off x="551384" y="476672"/>
            <a:ext cx="9073008" cy="6106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C1B5DC-2B64-EE46-A18B-68D627105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157" y="3200400"/>
            <a:ext cx="3389170" cy="3508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673" y="126875"/>
            <a:ext cx="4799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Calibri Light" panose="020F0302020204030204" pitchFamily="34" charset="0"/>
                <a:cs typeface="Calibri Light" panose="020F0302020204030204" pitchFamily="34" charset="0"/>
              </a:rPr>
              <a:t>Carbide-free alloys</a:t>
            </a:r>
            <a:endParaRPr lang="en-US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679" y="1282264"/>
            <a:ext cx="5134483" cy="3965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Fe-0.4C-3Mn-2Si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Fe-</a:t>
            </a:r>
            <a:r>
              <a:rPr lang="en-US" sz="4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0.2C</a:t>
            </a: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-3Mn-2Si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Fe-0.4C-</a:t>
            </a:r>
            <a:r>
              <a:rPr lang="en-US" sz="4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4Ni</a:t>
            </a: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-2Si </a:t>
            </a:r>
            <a:r>
              <a:rPr lang="en-US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wt</a:t>
            </a: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B7F3F-6735-4AE0-B17E-9E68557C8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094" y="1900107"/>
            <a:ext cx="5710321" cy="4957893"/>
          </a:xfrm>
          <a:prstGeom prst="rect">
            <a:avLst/>
          </a:prstGeom>
        </p:spPr>
      </p:pic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49FD526A-99DB-5925-06C9-D31333DB6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185" y="1050205"/>
            <a:ext cx="2462136" cy="522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now, outdoor, tree, slope&#10;&#10;Description automatically generated">
            <a:extLst>
              <a:ext uri="{FF2B5EF4-FFF2-40B4-BE49-F238E27FC236}">
                <a16:creationId xmlns:a16="http://schemas.microsoft.com/office/drawing/2014/main" id="{3632217A-51A5-D072-3BE4-FB834F1BC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13" y="254000"/>
            <a:ext cx="2971800" cy="2921000"/>
          </a:xfrm>
          <a:prstGeom prst="rect">
            <a:avLst/>
          </a:prstGeom>
        </p:spPr>
      </p:pic>
      <p:pic>
        <p:nvPicPr>
          <p:cNvPr id="8" name="Picture 7" descr="A close-up of a road&#10;&#10;Description automatically generated with low confidence">
            <a:extLst>
              <a:ext uri="{FF2B5EF4-FFF2-40B4-BE49-F238E27FC236}">
                <a16:creationId xmlns:a16="http://schemas.microsoft.com/office/drawing/2014/main" id="{41F4046B-9C84-571D-DDBB-521803E2A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438" y="254000"/>
            <a:ext cx="2984500" cy="2933700"/>
          </a:xfrm>
          <a:prstGeom prst="rect">
            <a:avLst/>
          </a:prstGeom>
        </p:spPr>
      </p:pic>
      <p:pic>
        <p:nvPicPr>
          <p:cNvPr id="10" name="Picture 9" descr="A picture containing outdoor, snow, mountain, plant&#10;&#10;Description automatically generated">
            <a:extLst>
              <a:ext uri="{FF2B5EF4-FFF2-40B4-BE49-F238E27FC236}">
                <a16:creationId xmlns:a16="http://schemas.microsoft.com/office/drawing/2014/main" id="{3979EC4F-2A38-3084-1336-2C35546A4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438" y="3670301"/>
            <a:ext cx="2946400" cy="2921000"/>
          </a:xfrm>
          <a:prstGeom prst="rect">
            <a:avLst/>
          </a:prstGeom>
        </p:spPr>
      </p:pic>
      <p:pic>
        <p:nvPicPr>
          <p:cNvPr id="12" name="Picture 11" descr="A picture containing outdoor, mountain, snow, nature&#10;&#10;Description automatically generated">
            <a:extLst>
              <a:ext uri="{FF2B5EF4-FFF2-40B4-BE49-F238E27FC236}">
                <a16:creationId xmlns:a16="http://schemas.microsoft.com/office/drawing/2014/main" id="{D0C35A57-CF61-89BF-79C6-881F7CDE2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350" y="3670301"/>
            <a:ext cx="2895600" cy="2933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DACA63-22C0-1219-7129-7EAD45C7ECA4}"/>
              </a:ext>
            </a:extLst>
          </p:cNvPr>
          <p:cNvSpPr txBox="1"/>
          <p:nvPr/>
        </p:nvSpPr>
        <p:spPr>
          <a:xfrm>
            <a:off x="7600950" y="457200"/>
            <a:ext cx="3773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Fe-0.2C-2Si-3Mn </a:t>
            </a:r>
            <a:r>
              <a:rPr lang="en-US" sz="3200" dirty="0" err="1"/>
              <a:t>wt</a:t>
            </a:r>
            <a:r>
              <a:rPr lang="en-US" sz="3200" dirty="0"/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5B656-B1CD-D8BC-5797-8FCD135BFDB4}"/>
              </a:ext>
            </a:extLst>
          </p:cNvPr>
          <p:cNvSpPr txBox="1"/>
          <p:nvPr/>
        </p:nvSpPr>
        <p:spPr>
          <a:xfrm>
            <a:off x="875009" y="5953125"/>
            <a:ext cx="2746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Fe-0.4C-2Si-4Ni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B6693-8637-3345-8384-29A8828372F0}"/>
              </a:ext>
            </a:extLst>
          </p:cNvPr>
          <p:cNvSpPr txBox="1"/>
          <p:nvPr/>
        </p:nvSpPr>
        <p:spPr>
          <a:xfrm>
            <a:off x="8616280" y="1988840"/>
            <a:ext cx="2981907" cy="2766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Calibri Light" panose="020F0302020204030204" pitchFamily="34" charset="0"/>
                <a:cs typeface="Calibri Light" panose="020F0302020204030204" pitchFamily="34" charset="0"/>
              </a:rPr>
              <a:t>0.4C-2Si-4Mn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0.2C-2Si-3Mn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0.4C-2Si-4Ni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1E7B7-A5B6-164E-BD54-9C9125C73BC5}"/>
              </a:ext>
            </a:extLst>
          </p:cNvPr>
          <p:cNvSpPr txBox="1"/>
          <p:nvPr/>
        </p:nvSpPr>
        <p:spPr>
          <a:xfrm>
            <a:off x="9091749" y="48332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CA17A-AC5F-204B-B91A-D9C53238E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13" y="406177"/>
            <a:ext cx="6695504" cy="6045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842" y="156287"/>
            <a:ext cx="5705399" cy="255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702599-9AF0-2DFB-A555-46CDE64BE267}"/>
              </a:ext>
            </a:extLst>
          </p:cNvPr>
          <p:cNvSpPr txBox="1"/>
          <p:nvPr/>
        </p:nvSpPr>
        <p:spPr>
          <a:xfrm>
            <a:off x="6548538" y="156287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latin typeface="+mj-lt"/>
                <a:cs typeface="Arial" panose="020B0604020202020204" pitchFamily="34" charset="0"/>
              </a:rPr>
              <a:t>carbide-free bainitic rail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9FA31C9-7C7E-EC65-880C-FD5067E2B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42" y="5814988"/>
            <a:ext cx="65112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Arial" charset="0"/>
              </a:rPr>
              <a:t>Kevin </a:t>
            </a:r>
            <a:r>
              <a:rPr lang="en-US" sz="2800" dirty="0" err="1">
                <a:latin typeface="+mj-lt"/>
                <a:cs typeface="Arial" charset="0"/>
              </a:rPr>
              <a:t>Sawley</a:t>
            </a:r>
            <a:r>
              <a:rPr lang="en-US" sz="2800" dirty="0">
                <a:latin typeface="+mj-lt"/>
                <a:cs typeface="Arial" charset="0"/>
              </a:rPr>
              <a:t>: 90 million gross </a:t>
            </a:r>
            <a:r>
              <a:rPr lang="en-US" sz="2800" dirty="0" err="1">
                <a:latin typeface="+mj-lt"/>
                <a:cs typeface="Arial" charset="0"/>
              </a:rPr>
              <a:t>tonnes</a:t>
            </a:r>
            <a:r>
              <a:rPr lang="en-US" sz="2800" dirty="0">
                <a:latin typeface="+mj-lt"/>
                <a:cs typeface="Arial" charset="0"/>
              </a:rPr>
              <a:t> of traffic on curve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618B4-E4A6-59F9-52D7-CB0D4AAFC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42" y="3245533"/>
            <a:ext cx="6757985" cy="2552303"/>
          </a:xfrm>
          <a:prstGeom prst="rect">
            <a:avLst/>
          </a:prstGeom>
        </p:spPr>
      </p:pic>
      <p:pic>
        <p:nvPicPr>
          <p:cNvPr id="3" name="Picture 4" descr="Bainitics B320 eurotunnel">
            <a:extLst>
              <a:ext uri="{FF2B5EF4-FFF2-40B4-BE49-F238E27FC236}">
                <a16:creationId xmlns:a16="http://schemas.microsoft.com/office/drawing/2014/main" id="{FCEBFAEE-BF43-1FE0-81F4-2389A4B9C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8108" y="1633781"/>
            <a:ext cx="5076050" cy="340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85CC71-7726-54C8-1BF9-906B2B33883B}"/>
              </a:ext>
            </a:extLst>
          </p:cNvPr>
          <p:cNvSpPr txBox="1"/>
          <p:nvPr/>
        </p:nvSpPr>
        <p:spPr>
          <a:xfrm>
            <a:off x="7056745" y="5105338"/>
            <a:ext cx="493877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November 2019: 1 billion gross </a:t>
            </a:r>
            <a:r>
              <a:rPr lang="en-US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tonnes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traffic achieved, without need for grinding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3AF12-46A8-CBF0-179D-60D773CF82BF}"/>
              </a:ext>
            </a:extLst>
          </p:cNvPr>
          <p:cNvSpPr txBox="1"/>
          <p:nvPr/>
        </p:nvSpPr>
        <p:spPr>
          <a:xfrm>
            <a:off x="7056745" y="6482559"/>
            <a:ext cx="36972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Pascal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Secordel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Francerail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), Jay Jaiswal (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Arrail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) April 2020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21ED59-CD05-22BC-1937-B16C3E14260B}"/>
              </a:ext>
            </a:extLst>
          </p:cNvPr>
          <p:cNvSpPr txBox="1"/>
          <p:nvPr/>
        </p:nvSpPr>
        <p:spPr>
          <a:xfrm>
            <a:off x="146771" y="696686"/>
            <a:ext cx="3728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“Bainitic low fatigue” (BLF) is mandated for all new French TGV high-speed moveable points.</a:t>
            </a:r>
            <a:endParaRPr lang="en-US" sz="3600" dirty="0"/>
          </a:p>
        </p:txBody>
      </p:sp>
      <p:pic>
        <p:nvPicPr>
          <p:cNvPr id="4" name="Picture 3" descr="A train on the railway tracks&#10;&#10;Description automatically generated">
            <a:extLst>
              <a:ext uri="{FF2B5EF4-FFF2-40B4-BE49-F238E27FC236}">
                <a16:creationId xmlns:a16="http://schemas.microsoft.com/office/drawing/2014/main" id="{1C8CCDE0-BBE1-997E-5CF2-C7E74B439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915" y="696686"/>
            <a:ext cx="7772400" cy="58293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12B4F9-56C2-3FF8-741E-5BBF31E8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495" y="5932714"/>
            <a:ext cx="2895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8D2524-B981-A3D1-E0E5-62BCC66AF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47" y="283027"/>
            <a:ext cx="5184071" cy="5007429"/>
          </a:xfrm>
          <a:prstGeom prst="rect">
            <a:avLst/>
          </a:prstGeom>
        </p:spPr>
      </p:pic>
      <p:pic>
        <p:nvPicPr>
          <p:cNvPr id="11" name="Picture 10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F038ADFE-4EB6-1415-059F-BA7FB3FC7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1291"/>
            <a:ext cx="1817914" cy="1935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98B12D-2FC8-27AA-342A-325ECCE69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34387" y="1066180"/>
            <a:ext cx="1190343" cy="2530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D60C42-2957-EB90-1E8B-A1D8A7ACC15F}"/>
              </a:ext>
            </a:extLst>
          </p:cNvPr>
          <p:cNvSpPr txBox="1"/>
          <p:nvPr/>
        </p:nvSpPr>
        <p:spPr>
          <a:xfrm>
            <a:off x="329819" y="5588542"/>
            <a:ext cx="5273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Monzon</a:t>
            </a:r>
            <a:r>
              <a:rPr lang="en-GB" dirty="0"/>
              <a:t>, Rode, Venkatesan, </a:t>
            </a:r>
            <a:r>
              <a:rPr lang="en-GB" dirty="0" err="1"/>
              <a:t>Coey</a:t>
            </a:r>
            <a:r>
              <a:rPr lang="en-GB" dirty="0"/>
              <a:t>. </a:t>
            </a:r>
          </a:p>
          <a:p>
            <a:r>
              <a:rPr lang="en-GB" dirty="0"/>
              <a:t>Chemistry of Materials 24 (2012) 3878</a:t>
            </a:r>
          </a:p>
          <a:p>
            <a:r>
              <a:rPr lang="en-GB" b="0" i="0" dirty="0">
                <a:effectLst/>
                <a:latin typeface="Calibri" panose="020F0502020204030204" pitchFamily="34" charset="0"/>
                <a:hlinkClick r:id="rId5" tooltip="Original URL:&#10;https://pubs.acs.org/doi/10.1021/cm301766s&#10;&#10;Click to follow link."/>
              </a:rPr>
              <a:t>https://pubs.acs.org/doi/10.1021/cm301766s</a:t>
            </a:r>
            <a:endParaRPr lang="en-GB" b="0" i="0" dirty="0">
              <a:effectLst/>
              <a:latin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</a:rPr>
              <a:t>For further permission to use image, contact ACS.</a:t>
            </a:r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75747CF1-5345-EF0B-FD31-D6F75D9304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937" t="26984" r="22677" b="36149"/>
          <a:stretch/>
        </p:blipFill>
        <p:spPr>
          <a:xfrm rot="20435052">
            <a:off x="6803062" y="1864556"/>
            <a:ext cx="4617632" cy="43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75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5736D369-A31B-462F-1DEA-07F8B5570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98" y="736736"/>
            <a:ext cx="5785502" cy="5384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548496-7EF6-2741-559A-675D22208F2C}"/>
              </a:ext>
            </a:extLst>
          </p:cNvPr>
          <p:cNvSpPr txBox="1"/>
          <p:nvPr/>
        </p:nvSpPr>
        <p:spPr>
          <a:xfrm>
            <a:off x="4414345" y="336331"/>
            <a:ext cx="1977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Versatile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B3A5F4-B572-80C8-FDC1-020C63ADF074}"/>
              </a:ext>
            </a:extLst>
          </p:cNvPr>
          <p:cNvGrpSpPr/>
          <p:nvPr/>
        </p:nvGrpSpPr>
        <p:grpSpPr>
          <a:xfrm>
            <a:off x="6503636" y="158667"/>
            <a:ext cx="5424313" cy="6540665"/>
            <a:chOff x="6503636" y="158667"/>
            <a:chExt cx="5424313" cy="654066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03A30677-1B0C-6E91-7871-57692B5BC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1646" t="26667" r="28554" b="37486"/>
            <a:stretch/>
          </p:blipFill>
          <p:spPr>
            <a:xfrm>
              <a:off x="6503636" y="158667"/>
              <a:ext cx="5286029" cy="5384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D1FBE6-5B2D-314E-F1AB-7F292EE6A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20302" y="5495235"/>
              <a:ext cx="4507647" cy="12040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5FAAB6-DB08-894F-CEBC-1985E9BACBE0}"/>
                </a:ext>
              </a:extLst>
            </p:cNvPr>
            <p:cNvSpPr txBox="1"/>
            <p:nvPr/>
          </p:nvSpPr>
          <p:spPr>
            <a:xfrm rot="16200000">
              <a:off x="6589534" y="5835877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2104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43">
            <a:extLst>
              <a:ext uri="{FF2B5EF4-FFF2-40B4-BE49-F238E27FC236}">
                <a16:creationId xmlns:a16="http://schemas.microsoft.com/office/drawing/2014/main" id="{16AB2B42-5E74-3A47-8B4B-864AF680D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96" y="489570"/>
            <a:ext cx="654208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+mj-lt"/>
                <a:cs typeface="Arial"/>
              </a:rPr>
              <a:t>Low transformation temperature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+mj-lt"/>
                <a:cs typeface="Arial"/>
              </a:rPr>
              <a:t>Bainitic hardenability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+mj-lt"/>
                <a:cs typeface="Arial"/>
              </a:rPr>
              <a:t>Reasonable transformation time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+mj-lt"/>
                <a:cs typeface="Arial"/>
              </a:rPr>
              <a:t>Elimination of cementite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+mj-lt"/>
                <a:cs typeface="Arial"/>
              </a:rPr>
              <a:t>Austenite grain size control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+mj-lt"/>
                <a:cs typeface="Arial"/>
              </a:rPr>
              <a:t>Avoidance of temper embrittlement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BC7EA-88ED-0941-AB94-98A523379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33" y="5044755"/>
            <a:ext cx="11517534" cy="160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A19CD2-2F4D-BE40-9FA9-D7E1AFF07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461" y="208183"/>
            <a:ext cx="4762306" cy="483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7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5E2657-0F6F-AA4F-AAFB-4F74328E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194" y="359765"/>
            <a:ext cx="3059335" cy="20064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9D6F1F-2B50-6942-8B64-7BE8E242D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228599"/>
            <a:ext cx="6981444" cy="5558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287E84-DCDB-974A-B690-E96B8636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377" y="2222994"/>
            <a:ext cx="2794360" cy="27406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3B9F12-A075-C040-BFF6-CFC6929B6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737" y="3429000"/>
            <a:ext cx="2594235" cy="30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E734D-71A2-BE42-803D-401257FA9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48" y="109728"/>
            <a:ext cx="6377686" cy="3723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A87DA-C667-AC4A-BFD2-E92CC3CA4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1576" y="3840863"/>
            <a:ext cx="2767011" cy="29441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36464F9-B6A8-AA44-886F-0E012FE3D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682" y="197122"/>
            <a:ext cx="4940300" cy="65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A7FA7-82B2-F548-95E2-D300C9C779E3}"/>
              </a:ext>
            </a:extLst>
          </p:cNvPr>
          <p:cNvSpPr txBox="1"/>
          <p:nvPr/>
        </p:nvSpPr>
        <p:spPr>
          <a:xfrm>
            <a:off x="3727608" y="4303987"/>
            <a:ext cx="3123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Real images of nanostructured bainite</a:t>
            </a:r>
          </a:p>
        </p:txBody>
      </p:sp>
    </p:spTree>
    <p:extLst>
      <p:ext uri="{BB962C8B-B14F-4D97-AF65-F5344CB8AC3E}">
        <p14:creationId xmlns:p14="http://schemas.microsoft.com/office/powerpoint/2010/main" val="1693083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g">
            <a:extLst>
              <a:ext uri="{FF2B5EF4-FFF2-40B4-BE49-F238E27FC236}">
                <a16:creationId xmlns:a16="http://schemas.microsoft.com/office/drawing/2014/main" id="{5EA6CD85-4617-A04F-9108-5E96B229F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97" y="164378"/>
            <a:ext cx="8751966" cy="6529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87852B-5EFE-8D4A-BBAE-FC9EBAF19B8D}"/>
              </a:ext>
            </a:extLst>
          </p:cNvPr>
          <p:cNvSpPr txBox="1"/>
          <p:nvPr/>
        </p:nvSpPr>
        <p:spPr>
          <a:xfrm>
            <a:off x="784388" y="318786"/>
            <a:ext cx="453779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0" dirty="0">
                <a:latin typeface="Arial"/>
                <a:cs typeface="Arial"/>
              </a:rPr>
              <a:t>Zhang &amp; Yang,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2E512-C0D1-2148-BCCC-D7883AA41C97}"/>
              </a:ext>
            </a:extLst>
          </p:cNvPr>
          <p:cNvSpPr txBox="1"/>
          <p:nvPr/>
        </p:nvSpPr>
        <p:spPr>
          <a:xfrm>
            <a:off x="677250" y="6231957"/>
            <a:ext cx="648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"/>
                <a:cs typeface="Arial"/>
              </a:rPr>
              <a:t>wind turbines +rolling mill, vibration machinery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EED90-4F38-F04A-8704-1209BAF46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684" y="1237327"/>
            <a:ext cx="4493420" cy="545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76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862659B4-AEBC-2F59-CB03-AD4E85EA6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300037"/>
            <a:ext cx="7772400" cy="58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BA320-08A0-8E73-67A3-963F9181A873}"/>
              </a:ext>
            </a:extLst>
          </p:cNvPr>
          <p:cNvSpPr txBox="1"/>
          <p:nvPr/>
        </p:nvSpPr>
        <p:spPr>
          <a:xfrm>
            <a:off x="500063" y="497830"/>
            <a:ext cx="275357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Paul Hill, Rolls-Royce</a:t>
            </a:r>
          </a:p>
        </p:txBody>
      </p:sp>
      <p:pic>
        <p:nvPicPr>
          <p:cNvPr id="6" name="Picture 5" descr="A picture containing indoor, blender, kitchen appliance, gear&#10;&#10;Description automatically generated">
            <a:extLst>
              <a:ext uri="{FF2B5EF4-FFF2-40B4-BE49-F238E27FC236}">
                <a16:creationId xmlns:a16="http://schemas.microsoft.com/office/drawing/2014/main" id="{3027B807-5568-48E3-C2EC-885921DE6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263661" y="-467448"/>
            <a:ext cx="2994166" cy="4243387"/>
          </a:xfrm>
          <a:prstGeom prst="rect">
            <a:avLst/>
          </a:prstGeom>
        </p:spPr>
      </p:pic>
      <p:pic>
        <p:nvPicPr>
          <p:cNvPr id="8" name="Picture 7" descr="A picture containing vegetable, pea, bean&#10;&#10;Description automatically generated">
            <a:extLst>
              <a:ext uri="{FF2B5EF4-FFF2-40B4-BE49-F238E27FC236}">
                <a16:creationId xmlns:a16="http://schemas.microsoft.com/office/drawing/2014/main" id="{1584B604-97E1-661B-BF6D-ADBCF10027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48"/>
          <a:stretch/>
        </p:blipFill>
        <p:spPr>
          <a:xfrm>
            <a:off x="8204141" y="3814763"/>
            <a:ext cx="3859271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50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CA2ADC-77FF-F6E2-419B-EA892CDC7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30"/>
          <a:stretch/>
        </p:blipFill>
        <p:spPr>
          <a:xfrm>
            <a:off x="384313" y="231912"/>
            <a:ext cx="7587295" cy="5917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075AC-6A2B-639D-C4AF-083CF31A4B14}"/>
              </a:ext>
            </a:extLst>
          </p:cNvPr>
          <p:cNvSpPr txBox="1"/>
          <p:nvPr/>
        </p:nvSpPr>
        <p:spPr>
          <a:xfrm>
            <a:off x="8206820" y="111150"/>
            <a:ext cx="366523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Pure iron crystals</a:t>
            </a:r>
          </a:p>
          <a:p>
            <a:endParaRPr lang="en-US" sz="2800" dirty="0"/>
          </a:p>
          <a:p>
            <a:r>
              <a:rPr lang="en-US" sz="2800" dirty="0"/>
              <a:t>Apollo 15 mission</a:t>
            </a:r>
          </a:p>
          <a:p>
            <a:endParaRPr lang="en-US" sz="2800" dirty="0"/>
          </a:p>
          <a:p>
            <a:r>
              <a:rPr lang="en-US" sz="2800" dirty="0"/>
              <a:t>~3 µm in size</a:t>
            </a:r>
          </a:p>
          <a:p>
            <a:endParaRPr lang="en-US" sz="2800" dirty="0"/>
          </a:p>
          <a:p>
            <a:r>
              <a:rPr lang="en-US" sz="2800" dirty="0"/>
              <a:t>in cavity in silica rock</a:t>
            </a:r>
          </a:p>
          <a:p>
            <a:endParaRPr lang="en-US" sz="2800" dirty="0"/>
          </a:p>
          <a:p>
            <a:r>
              <a:rPr lang="en-US" sz="2800" dirty="0"/>
              <a:t>condensed from </a:t>
            </a:r>
            <a:r>
              <a:rPr lang="en-US" sz="2800" dirty="0" err="1"/>
              <a:t>vapour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DD971-DD37-EF45-04E9-3A712B9710B1}"/>
              </a:ext>
            </a:extLst>
          </p:cNvPr>
          <p:cNvSpPr txBox="1"/>
          <p:nvPr/>
        </p:nvSpPr>
        <p:spPr>
          <a:xfrm>
            <a:off x="384313" y="6441422"/>
            <a:ext cx="556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NASA image S72-55208, catalogued 10th November 1972</a:t>
            </a:r>
          </a:p>
        </p:txBody>
      </p:sp>
      <p:pic>
        <p:nvPicPr>
          <p:cNvPr id="7" name="Picture 6" descr="A picture containing athletic game, soccer&#10;&#10;Description automatically generated">
            <a:extLst>
              <a:ext uri="{FF2B5EF4-FFF2-40B4-BE49-F238E27FC236}">
                <a16:creationId xmlns:a16="http://schemas.microsoft.com/office/drawing/2014/main" id="{18DAAB2C-1677-8A4F-E170-F7F2D7F15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630" y="4273863"/>
            <a:ext cx="2143740" cy="216755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CBFA2EA-ECFD-3E53-0B8A-C317FF12E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9437" y="4992414"/>
            <a:ext cx="1768250" cy="17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5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8349D-9D02-59C4-397B-755C00A4253D}"/>
              </a:ext>
            </a:extLst>
          </p:cNvPr>
          <p:cNvSpPr txBox="1"/>
          <p:nvPr/>
        </p:nvSpPr>
        <p:spPr>
          <a:xfrm>
            <a:off x="6508821" y="5316577"/>
            <a:ext cx="20056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{229}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BFF47-4CE6-5F92-AEA0-310DE8AF45CB}"/>
              </a:ext>
            </a:extLst>
          </p:cNvPr>
          <p:cNvSpPr txBox="1"/>
          <p:nvPr/>
        </p:nvSpPr>
        <p:spPr>
          <a:xfrm>
            <a:off x="9130748" y="5989982"/>
            <a:ext cx="2867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Kevin Knowles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23935-DFC2-BC24-998B-E1A5893D1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748" y="3638461"/>
            <a:ext cx="2867708" cy="23515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75D7B6-2D93-EA45-BF90-DF56B3EA3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342" t="17500" r="9900" b="16042"/>
          <a:stretch/>
        </p:blipFill>
        <p:spPr>
          <a:xfrm>
            <a:off x="193544" y="1319511"/>
            <a:ext cx="6103340" cy="5197395"/>
          </a:xfrm>
          <a:prstGeom prst="rect">
            <a:avLst/>
          </a:prstGeom>
        </p:spPr>
      </p:pic>
      <p:pic>
        <p:nvPicPr>
          <p:cNvPr id="3" name="Picture 2" descr="A picture containing text, projector&#10;&#10;Description automatically generated">
            <a:extLst>
              <a:ext uri="{FF2B5EF4-FFF2-40B4-BE49-F238E27FC236}">
                <a16:creationId xmlns:a16="http://schemas.microsoft.com/office/drawing/2014/main" id="{38453F67-8346-9F5E-4FB1-AD6152566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238" y="221686"/>
            <a:ext cx="3514195" cy="2866123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4C137066-3328-2BF9-8250-82838AF11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9072" y="178282"/>
            <a:ext cx="2359384" cy="2218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548653-36F5-AA82-E70E-7AE8222A3C71}"/>
              </a:ext>
            </a:extLst>
          </p:cNvPr>
          <p:cNvSpPr txBox="1"/>
          <p:nvPr/>
        </p:nvSpPr>
        <p:spPr>
          <a:xfrm>
            <a:off x="193544" y="79484"/>
            <a:ext cx="2205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moon crystals</a:t>
            </a:r>
          </a:p>
        </p:txBody>
      </p:sp>
    </p:spTree>
    <p:extLst>
      <p:ext uri="{BB962C8B-B14F-4D97-AF65-F5344CB8AC3E}">
        <p14:creationId xmlns:p14="http://schemas.microsoft.com/office/powerpoint/2010/main" val="4029608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51096523-DECC-A55E-AABC-F06614854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596"/>
            <a:ext cx="12192000" cy="55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56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7" name="Picture 5" descr="Screen shot 2012-06-13 at 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9798" y="4370388"/>
            <a:ext cx="1198563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798" name="Picture 6" descr="Screen shot 2012-06-13 at 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0732">
            <a:off x="1894972" y="326951"/>
            <a:ext cx="1219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800" name="Picture 8" descr="Screen shot 2012-06-13 at 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1" y="152401"/>
            <a:ext cx="2555875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801" name="Picture 9" descr="Screen shot 2012-06-13 at 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52400"/>
            <a:ext cx="130333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802" name="Picture 10" descr="Screen shot 2012-06-13 at 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43823">
            <a:off x="4724400" y="152401"/>
            <a:ext cx="1333500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803" name="Picture 11" descr="Screen shot 2012-06-13 at 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722" y="3505201"/>
            <a:ext cx="17526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804" name="Picture 12" descr="Screen shot 2012-06-13 at 0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8431" y="5163344"/>
            <a:ext cx="1195388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806" name="Picture 14" descr="Screen shot 2012-06-13 at 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722" y="2743201"/>
            <a:ext cx="1423988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810" name="Picture 18" descr="Screen shot 2012-06-13 at 0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1" y="152400"/>
            <a:ext cx="1179513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811" name="Picture 19" descr="Screen shot 2012-06-13 at 0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62095">
            <a:off x="3021723" y="1905000"/>
            <a:ext cx="135731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812" name="Picture 20" descr="Screen shot 2012-06-13 at 0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722" y="1828800"/>
            <a:ext cx="3238500" cy="13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813" name="Picture 21" descr="Screen shot 2012-06-13 at 0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1069">
            <a:off x="6147614" y="5221803"/>
            <a:ext cx="1596815" cy="9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18">
            <a:extLst>
              <a:ext uri="{FF2B5EF4-FFF2-40B4-BE49-F238E27FC236}">
                <a16:creationId xmlns:a16="http://schemas.microsoft.com/office/drawing/2014/main" id="{A0A2A4AB-62E0-9FC2-AE63-B1D5E962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77" y="4802583"/>
            <a:ext cx="2465389" cy="184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89">
            <a:extLst>
              <a:ext uri="{FF2B5EF4-FFF2-40B4-BE49-F238E27FC236}">
                <a16:creationId xmlns:a16="http://schemas.microsoft.com/office/drawing/2014/main" id="{0384F668-699F-206E-5CA3-4E132D67B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09649">
            <a:off x="10204972" y="640416"/>
            <a:ext cx="1848224" cy="138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creen shot 2011-05-02 at 15">
            <a:extLst>
              <a:ext uri="{FF2B5EF4-FFF2-40B4-BE49-F238E27FC236}">
                <a16:creationId xmlns:a16="http://schemas.microsoft.com/office/drawing/2014/main" id="{2FC0423E-B37D-B02A-F416-E8DEEC70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244" y="4511675"/>
            <a:ext cx="6969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person, outdoor, grass, standing&#10;&#10;Description automatically generated">
            <a:extLst>
              <a:ext uri="{FF2B5EF4-FFF2-40B4-BE49-F238E27FC236}">
                <a16:creationId xmlns:a16="http://schemas.microsoft.com/office/drawing/2014/main" id="{BC4F117D-423C-2AD0-D0AD-5F61C006AC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778666">
            <a:off x="380243" y="2222499"/>
            <a:ext cx="2044700" cy="241300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FD25C07-B9B6-9B75-672B-44B362AB89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3470" y="152400"/>
            <a:ext cx="1712276" cy="1881622"/>
          </a:xfrm>
          <a:prstGeom prst="rect">
            <a:avLst/>
          </a:prstGeom>
        </p:spPr>
      </p:pic>
      <p:pic>
        <p:nvPicPr>
          <p:cNvPr id="10" name="Picture 9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2952B693-C53D-49F0-75F3-34AB248B769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6861" y="2652712"/>
            <a:ext cx="3111500" cy="1895475"/>
          </a:xfrm>
          <a:prstGeom prst="rect">
            <a:avLst/>
          </a:prstGeom>
        </p:spPr>
      </p:pic>
      <p:pic>
        <p:nvPicPr>
          <p:cNvPr id="12" name="Picture 11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71698B89-0535-5E94-E6D8-4991B72E531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08091" y="4623128"/>
            <a:ext cx="2620433" cy="1965325"/>
          </a:xfrm>
          <a:prstGeom prst="rect">
            <a:avLst/>
          </a:prstGeom>
        </p:spPr>
      </p:pic>
      <p:pic>
        <p:nvPicPr>
          <p:cNvPr id="14" name="Picture 13" descr="A picture containing outdoor, tree, person&#10;&#10;Description automatically generated">
            <a:extLst>
              <a:ext uri="{FF2B5EF4-FFF2-40B4-BE49-F238E27FC236}">
                <a16:creationId xmlns:a16="http://schemas.microsoft.com/office/drawing/2014/main" id="{3CE642F1-5A97-9BE0-E773-26B494762A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96573" y="4589790"/>
            <a:ext cx="1739900" cy="203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633E00-0542-6E70-26F1-BE0DD1891B5F}"/>
              </a:ext>
            </a:extLst>
          </p:cNvPr>
          <p:cNvSpPr txBox="1"/>
          <p:nvPr/>
        </p:nvSpPr>
        <p:spPr>
          <a:xfrm>
            <a:off x="268941" y="0"/>
            <a:ext cx="32765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+mj-lt"/>
              </a:rPr>
              <a:t>Pure iron</a:t>
            </a:r>
          </a:p>
        </p:txBody>
      </p:sp>
      <p:pic>
        <p:nvPicPr>
          <p:cNvPr id="17" name="Picture 16" descr="Chart, bubble chart&#10;&#10;Description automatically generated">
            <a:extLst>
              <a:ext uri="{FF2B5EF4-FFF2-40B4-BE49-F238E27FC236}">
                <a16:creationId xmlns:a16="http://schemas.microsoft.com/office/drawing/2014/main" id="{FB6E1DCE-314F-9E77-48B4-8383F39C4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9943"/>
            <a:ext cx="2355495" cy="2690451"/>
          </a:xfrm>
          <a:prstGeom prst="rect">
            <a:avLst/>
          </a:prstGeom>
        </p:spPr>
      </p:pic>
      <p:pic>
        <p:nvPicPr>
          <p:cNvPr id="16" name="My Movie 41">
            <a:hlinkHover r:id="" action="ppaction://ole?verb=0"/>
            <a:extLst>
              <a:ext uri="{FF2B5EF4-FFF2-40B4-BE49-F238E27FC236}">
                <a16:creationId xmlns:a16="http://schemas.microsoft.com/office/drawing/2014/main" id="{433DD6CB-8D7E-2A36-9556-FE826C2A6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1361" y="3016168"/>
            <a:ext cx="6107289" cy="3435350"/>
          </a:xfrm>
          <a:prstGeom prst="rect">
            <a:avLst/>
          </a:prstGeom>
        </p:spPr>
      </p:pic>
      <p:pic>
        <p:nvPicPr>
          <p:cNvPr id="18" name="Picture 17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3CD9643C-0EC8-723A-59AE-6709DA7DA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175" y="187884"/>
            <a:ext cx="2463256" cy="2622176"/>
          </a:xfrm>
          <a:prstGeom prst="rect">
            <a:avLst/>
          </a:prstGeom>
        </p:spPr>
      </p:pic>
      <p:pic>
        <p:nvPicPr>
          <p:cNvPr id="23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8C858C57-2B74-162C-ADE4-071BF3245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1433793"/>
            <a:ext cx="60198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26848-1647-7B5A-3CDB-9DFAC3761D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1018696" y="1373718"/>
            <a:ext cx="16129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05B27-3146-90F2-6F4D-DB9E33C505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090628" y="1357113"/>
            <a:ext cx="1155700" cy="33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F6EE54-803B-F45B-AECA-0304EDE688B1}"/>
              </a:ext>
            </a:extLst>
          </p:cNvPr>
          <p:cNvSpPr txBox="1"/>
          <p:nvPr/>
        </p:nvSpPr>
        <p:spPr>
          <a:xfrm>
            <a:off x="268941" y="6451518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Hammond</a:t>
            </a:r>
          </a:p>
        </p:txBody>
      </p:sp>
    </p:spTree>
    <p:extLst>
      <p:ext uri="{BB962C8B-B14F-4D97-AF65-F5344CB8AC3E}">
        <p14:creationId xmlns:p14="http://schemas.microsoft.com/office/powerpoint/2010/main" val="222141017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29FB54D2-E9D7-8C95-2C71-068166192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3" y="300942"/>
            <a:ext cx="8534400" cy="640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EB30F-15EB-59BE-23DA-890272FC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519" y="4925407"/>
            <a:ext cx="1208187" cy="983469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ACA6FDD-40B5-F046-85F7-70D5E4E94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065" y="5168476"/>
            <a:ext cx="993410" cy="134807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0DDE2FB-FD4F-6D85-931C-B7839E0EF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6634">
            <a:off x="9128832" y="2223852"/>
            <a:ext cx="2006600" cy="2590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55701B-FDF1-1528-AF65-CC3BAB7EB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531" y="3128849"/>
            <a:ext cx="1181100" cy="33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436B3D-AF13-BC77-ABCC-ACE74D8BE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8567" y="4709507"/>
            <a:ext cx="14732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60218-014C-AD42-8FD5-8EA09BA51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5626" y="2414269"/>
            <a:ext cx="1447800" cy="330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80DB083-77ED-40EC-DA99-43E4300952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41847" y="2647506"/>
            <a:ext cx="1447800" cy="146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50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F3B798-7108-50DF-8E9C-1E443529A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875"/>
          <a:stretch/>
        </p:blipFill>
        <p:spPr>
          <a:xfrm>
            <a:off x="8667164" y="1174469"/>
            <a:ext cx="2387290" cy="628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26306D-08D9-B216-874C-CFF0E607F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556" y="261314"/>
            <a:ext cx="7406586" cy="5063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20D8AC-8872-7CC0-FC12-9029579E9BFE}"/>
              </a:ext>
            </a:extLst>
          </p:cNvPr>
          <p:cNvSpPr txBox="1"/>
          <p:nvPr/>
        </p:nvSpPr>
        <p:spPr>
          <a:xfrm>
            <a:off x="8147830" y="291607"/>
            <a:ext cx="3827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Fe-25Mn-5.2Si </a:t>
            </a:r>
            <a:r>
              <a:rPr lang="en-US" sz="3600" dirty="0" err="1"/>
              <a:t>wt</a:t>
            </a:r>
            <a:r>
              <a:rPr lang="en-US" sz="3600" dirty="0"/>
              <a:t>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B8BDFE-D223-E4EF-F7BA-BBC384811B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968" t="-24844"/>
          <a:stretch/>
        </p:blipFill>
        <p:spPr>
          <a:xfrm>
            <a:off x="8967031" y="2039437"/>
            <a:ext cx="1787556" cy="628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F7018A-D8CD-0F5F-A6F6-2C72B1DBA988}"/>
              </a:ext>
            </a:extLst>
          </p:cNvPr>
          <p:cNvSpPr txBox="1"/>
          <p:nvPr/>
        </p:nvSpPr>
        <p:spPr>
          <a:xfrm>
            <a:off x="179882" y="5673356"/>
            <a:ext cx="6475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Yang, Jang, </a:t>
            </a:r>
            <a:r>
              <a:rPr lang="en-GB" sz="2800" dirty="0" err="1"/>
              <a:t>Bhadeshia</a:t>
            </a:r>
            <a:r>
              <a:rPr lang="en-GB" sz="2800" dirty="0"/>
              <a:t>, Suh</a:t>
            </a:r>
          </a:p>
          <a:p>
            <a:r>
              <a:rPr lang="en-GB" sz="2800" dirty="0"/>
              <a:t> </a:t>
            </a:r>
            <a:r>
              <a:rPr lang="en-GB" sz="2800" dirty="0" err="1"/>
              <a:t>Calphad</a:t>
            </a:r>
            <a:r>
              <a:rPr lang="en-GB" sz="2800" dirty="0"/>
              <a:t> 36 (2012) 16</a:t>
            </a:r>
            <a:endParaRPr lang="en-US" sz="2800" dirty="0"/>
          </a:p>
        </p:txBody>
      </p:sp>
      <p:pic>
        <p:nvPicPr>
          <p:cNvPr id="5" name="Picture 4" descr="A picture containing text, vending machine, file&#10;&#10;Description automatically generated">
            <a:extLst>
              <a:ext uri="{FF2B5EF4-FFF2-40B4-BE49-F238E27FC236}">
                <a16:creationId xmlns:a16="http://schemas.microsoft.com/office/drawing/2014/main" id="{3AF64555-45A0-A28E-CC81-D29D553A5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6696" y="4393503"/>
            <a:ext cx="3708400" cy="217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68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74468D0-0A30-F648-B469-21630B95D619}"/>
              </a:ext>
            </a:extLst>
          </p:cNvPr>
          <p:cNvSpPr txBox="1"/>
          <p:nvPr/>
        </p:nvSpPr>
        <p:spPr>
          <a:xfrm>
            <a:off x="263352" y="260573"/>
            <a:ext cx="4901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Low atomic mobility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BB393D7-5F70-D943-8B9D-C830082E1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80" t="14286" r="41141" b="43809"/>
          <a:stretch/>
        </p:blipFill>
        <p:spPr>
          <a:xfrm>
            <a:off x="1084276" y="496448"/>
            <a:ext cx="8160836" cy="6024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7C9CC2-2B18-8FF0-B179-E78500550E24}"/>
              </a:ext>
            </a:extLst>
          </p:cNvPr>
          <p:cNvSpPr txBox="1"/>
          <p:nvPr/>
        </p:nvSpPr>
        <p:spPr>
          <a:xfrm rot="21181717">
            <a:off x="7347224" y="4012952"/>
            <a:ext cx="444596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70C0"/>
                </a:solidFill>
              </a:rPr>
              <a:t>thin plates</a:t>
            </a:r>
          </a:p>
          <a:p>
            <a:pPr algn="r"/>
            <a:r>
              <a:rPr lang="en-US" sz="2800" dirty="0">
                <a:solidFill>
                  <a:srgbClr val="0070C0"/>
                </a:solidFill>
              </a:rPr>
              <a:t>no composition change</a:t>
            </a:r>
          </a:p>
          <a:p>
            <a:pPr algn="r"/>
            <a:r>
              <a:rPr lang="en-US" sz="2800" dirty="0">
                <a:solidFill>
                  <a:srgbClr val="0070C0"/>
                </a:solidFill>
              </a:rPr>
              <a:t>memory of parent</a:t>
            </a:r>
          </a:p>
          <a:p>
            <a:pPr algn="r"/>
            <a:r>
              <a:rPr lang="en-US" sz="2800" dirty="0">
                <a:solidFill>
                  <a:srgbClr val="0070C0"/>
                </a:solidFill>
              </a:rPr>
              <a:t>fast</a:t>
            </a:r>
          </a:p>
          <a:p>
            <a:pPr algn="r"/>
            <a:r>
              <a:rPr lang="en-US" sz="2800" dirty="0">
                <a:solidFill>
                  <a:srgbClr val="0070C0"/>
                </a:solidFill>
              </a:rPr>
              <a:t>coordinated motion of atoms</a:t>
            </a:r>
          </a:p>
        </p:txBody>
      </p:sp>
    </p:spTree>
    <p:extLst>
      <p:ext uri="{BB962C8B-B14F-4D97-AF65-F5344CB8AC3E}">
        <p14:creationId xmlns:p14="http://schemas.microsoft.com/office/powerpoint/2010/main" val="3771156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EEEF20-80A6-F229-779C-DFA1132D2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18" y="166806"/>
            <a:ext cx="11389648" cy="5605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AEE85D-3F0E-88D0-3BC7-971C3DF29864}"/>
              </a:ext>
            </a:extLst>
          </p:cNvPr>
          <p:cNvSpPr txBox="1"/>
          <p:nvPr/>
        </p:nvSpPr>
        <p:spPr>
          <a:xfrm>
            <a:off x="446718" y="5902127"/>
            <a:ext cx="9525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Birmingham Royal Ballet Company: ordered and symmetrical motion that leads to a predictable change in shape</a:t>
            </a:r>
          </a:p>
        </p:txBody>
      </p:sp>
    </p:spTree>
    <p:extLst>
      <p:ext uri="{BB962C8B-B14F-4D97-AF65-F5344CB8AC3E}">
        <p14:creationId xmlns:p14="http://schemas.microsoft.com/office/powerpoint/2010/main" val="164843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891C7-99A9-1003-F9A7-F90A7161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39"/>
            <a:ext cx="7064829" cy="854075"/>
          </a:xfrm>
        </p:spPr>
        <p:txBody>
          <a:bodyPr/>
          <a:lstStyle/>
          <a:p>
            <a:r>
              <a:rPr lang="en-US" dirty="0"/>
              <a:t>Reconstructive transformation</a:t>
            </a:r>
          </a:p>
        </p:txBody>
      </p:sp>
      <p:pic>
        <p:nvPicPr>
          <p:cNvPr id="6" name="My Movie 41" descr="My Movie 41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CCA644FD-2019-2B66-436F-1EBFF10E4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469" t="1010" r="58213" b="3704"/>
          <a:stretch/>
        </p:blipFill>
        <p:spPr>
          <a:xfrm>
            <a:off x="8567057" y="49439"/>
            <a:ext cx="2955581" cy="4615918"/>
          </a:xfrm>
          <a:prstGeom prst="rect">
            <a:avLst/>
          </a:prstGeom>
        </p:spPr>
      </p:pic>
      <p:pic>
        <p:nvPicPr>
          <p:cNvPr id="7" name="Picture 6" descr="A picture containing cup, indoor, glass, plastic&#10;&#10;Description automatically generated">
            <a:extLst>
              <a:ext uri="{FF2B5EF4-FFF2-40B4-BE49-F238E27FC236}">
                <a16:creationId xmlns:a16="http://schemas.microsoft.com/office/drawing/2014/main" id="{7655F4EB-0723-EE5B-3C50-D860A0B56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371" y="2627284"/>
            <a:ext cx="2380686" cy="358222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F672592-0CED-ED06-C2A1-851D1CA70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70" y="1099457"/>
            <a:ext cx="5794381" cy="525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29194-685B-C89F-847F-9162CE59D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32" y="729049"/>
            <a:ext cx="6759548" cy="5600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75E9B4-8CFB-439D-07CE-73B0C701D13C}"/>
              </a:ext>
            </a:extLst>
          </p:cNvPr>
          <p:cNvSpPr txBox="1"/>
          <p:nvPr/>
        </p:nvSpPr>
        <p:spPr>
          <a:xfrm>
            <a:off x="376832" y="6396335"/>
            <a:ext cx="739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Siobhan Davies’ Dance Company: disordered equilibrium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CBC68F-640B-3C0D-3AE5-3D5498BA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128" y="729049"/>
            <a:ext cx="4020762" cy="56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6806</TotalTime>
  <Words>556</Words>
  <Application>Microsoft Macintosh PowerPoint</Application>
  <PresentationFormat>Widescreen</PresentationFormat>
  <Paragraphs>120</Paragraphs>
  <Slides>40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Source Sans Pro Light</vt:lpstr>
      <vt:lpstr>Times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Reconstructive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Synchrotron Radiation Facility</dc:title>
  <dc:creator>H.K.D.H. Bhadeshia</dc:creator>
  <cp:lastModifiedBy>H.K.D.H. Bhadeshia</cp:lastModifiedBy>
  <cp:revision>391</cp:revision>
  <cp:lastPrinted>2022-09-17T18:42:14Z</cp:lastPrinted>
  <dcterms:created xsi:type="dcterms:W3CDTF">2022-01-23T18:01:07Z</dcterms:created>
  <dcterms:modified xsi:type="dcterms:W3CDTF">2023-02-06T18:17:26Z</dcterms:modified>
</cp:coreProperties>
</file>