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750" r:id="rId3"/>
    <p:sldId id="751" r:id="rId4"/>
    <p:sldId id="406" r:id="rId5"/>
    <p:sldId id="407" r:id="rId6"/>
    <p:sldId id="259" r:id="rId7"/>
    <p:sldId id="380" r:id="rId8"/>
    <p:sldId id="771" r:id="rId9"/>
    <p:sldId id="772" r:id="rId10"/>
    <p:sldId id="773" r:id="rId11"/>
    <p:sldId id="774" r:id="rId12"/>
    <p:sldId id="776" r:id="rId13"/>
    <p:sldId id="382" r:id="rId14"/>
    <p:sldId id="383" r:id="rId15"/>
    <p:sldId id="392" r:id="rId16"/>
    <p:sldId id="759" r:id="rId17"/>
    <p:sldId id="394" r:id="rId18"/>
    <p:sldId id="393" r:id="rId19"/>
    <p:sldId id="396" r:id="rId20"/>
    <p:sldId id="766" r:id="rId21"/>
    <p:sldId id="767" r:id="rId22"/>
    <p:sldId id="741" r:id="rId23"/>
    <p:sldId id="770" r:id="rId24"/>
    <p:sldId id="408" r:id="rId25"/>
    <p:sldId id="409" r:id="rId26"/>
    <p:sldId id="420" r:id="rId27"/>
    <p:sldId id="411" r:id="rId28"/>
    <p:sldId id="416" r:id="rId29"/>
    <p:sldId id="765" r:id="rId30"/>
    <p:sldId id="421" r:id="rId31"/>
    <p:sldId id="422" r:id="rId32"/>
    <p:sldId id="748" r:id="rId33"/>
    <p:sldId id="417" r:id="rId34"/>
    <p:sldId id="419" r:id="rId35"/>
    <p:sldId id="418" r:id="rId36"/>
    <p:sldId id="413" r:id="rId37"/>
    <p:sldId id="412" r:id="rId38"/>
    <p:sldId id="430" r:id="rId39"/>
    <p:sldId id="781" r:id="rId40"/>
    <p:sldId id="749" r:id="rId41"/>
    <p:sldId id="397" r:id="rId42"/>
    <p:sldId id="423" r:id="rId43"/>
    <p:sldId id="387" r:id="rId44"/>
    <p:sldId id="426" r:id="rId45"/>
    <p:sldId id="740" r:id="rId46"/>
    <p:sldId id="427" r:id="rId47"/>
    <p:sldId id="428" r:id="rId48"/>
    <p:sldId id="738" r:id="rId49"/>
    <p:sldId id="739" r:id="rId50"/>
    <p:sldId id="744" r:id="rId51"/>
    <p:sldId id="743" r:id="rId52"/>
    <p:sldId id="746" r:id="rId53"/>
    <p:sldId id="745" r:id="rId54"/>
    <p:sldId id="747" r:id="rId55"/>
    <p:sldId id="768" r:id="rId56"/>
    <p:sldId id="76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77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7737B-B81F-0840-89BD-FC7643437559}" type="datetimeFigureOut"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98593-6B2A-F14D-93EF-859386A244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recycling – easier to recycle lean steels, expensive alloying elements often are oxidised during steelmaking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8593-6B2A-F14D-93EF-859386A2442A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1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atomic size difference &lt;15%, small difference in electronegativity, lower valency atoms dissolve in solution formed by higher valency atoms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8593-6B2A-F14D-93EF-859386A2442A}" type="slidenum">
              <a:rPr lang="en-GB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24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atomic size difference &lt;15%, small difference in electronegativity, lower valency atoms dissolve in solution formed by higher valency atoms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8593-6B2A-F14D-93EF-859386A2442A}" type="slidenum">
              <a:rPr lang="en-GB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1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8593-6B2A-F14D-93EF-859386A2442A}" type="slidenum">
              <a:rPr lang="en-GB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79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F96E-6318-DA4A-AD3C-5E274B5F7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B3562-E77B-B34C-B7C8-7AFC0025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F2B5E-B594-6A49-9316-AF4FB122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55AAB-CDC6-524E-924D-908A49AE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9A1DF-B97C-CC4D-ADA6-03406462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46D3-2460-784D-95E6-7541DDCB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6713D-5559-AD4C-9F49-BC2B739C8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36F6-0CD8-6C41-989A-DDAB1271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A7308-1245-3E41-8DC4-F69FE5FC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37F24-E95A-F24D-8C97-463605E4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8D41C-60DD-224F-AB1E-97417B7DB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D9981-D99B-4E4C-8AE8-75DBDF356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B7906-2D7A-134C-80AA-E5EC041D9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6635B-0497-4046-95D8-B4FE2B9D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6C35C-175E-0B45-A258-3D4135B8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1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4664-BAB3-0C45-8FB5-D4861FBC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B83C-D1F4-B445-A866-CD463CA91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479B3-9C91-144E-ADF8-CE39FAB6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9409A-30FB-4046-80BF-4C1280B2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4C047-D712-5B4E-9D00-196F18C7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1015-DAC3-E94D-98C0-2478C99B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F856-F8AE-834B-B831-8DF8BB04F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9E1BC-D3E2-9143-9956-28B32F8C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6BE97-3863-B14D-BB11-FF236732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5FD55-A87A-7D4C-8040-F84EC6D4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3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4449-4EF6-5B4B-9A3B-F81958B7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FE56-D66B-A843-8D46-7300B0CD2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8E9C-5291-9A4E-B279-FC7C01AF0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EE8E4-BA08-C64D-B45F-EE9B15A7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D383D-C185-004E-98D2-C1F671BA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5DE57-1015-2247-B93C-5817AC00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4927-D2AC-0D44-8D88-6AE52386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859DE-BEA6-0B40-BD29-321FC95E5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5DB6C-87A2-7546-8D5A-6D064ECA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20086-C484-A745-B885-2627E9F9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F9DC8-D0B9-5D42-B2E5-4675BD0FF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B84FC-9124-CE40-8D57-661C7F20D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1B8C5-E031-0A4A-BCB9-4F4F6338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EB5D1-6867-624C-B159-7B78B379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9DC-799B-A14C-903A-990A0033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6AD07-B279-894E-82F9-6E57A9B7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8041B-4E5A-3C48-A674-BF92EAB8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FE608-120D-B442-AF05-FB319CDD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2337F-0655-4445-AD3B-A2998E21C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7CF21-53DB-6E4F-8EAA-8029695F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B98C5-84DB-1A4A-BB0B-3C9CF6B3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E0EF-8838-D84A-8B6C-664108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CCC6F-9666-9E4E-9AD7-532A1AA3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AF5A9-B8BD-3A47-B9BA-4114443E1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615ED-8538-014B-85E8-0394B003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02F52-957E-434C-9BEC-F5FD9F8E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4291C-C5AA-4044-9164-9FB2B4F6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2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B526-AFF3-AC41-8FD4-B2BB2864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09D0B-CF22-5147-A455-D3112690C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0218-5B74-4B46-BC9B-D054DFC1F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EE5FF-B4A7-3E48-9077-DE12A347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267CB-2F09-6F40-A009-1BF2FEDE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730E7-740D-2749-93FE-5B5168D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6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68FA0-0390-0143-8CB0-16F14733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CD6D0-4C32-D64D-B537-E2D8073C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10BCC-22F0-4C4D-B95D-024E1882F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57D2-256C-7A4F-9AF0-7C54BC6900E1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93093-D094-0540-890A-455FFB600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9E30-B36C-A543-AB2A-2AF252EDB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7C0C-A66C-5741-BAA8-5AC389DC90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thu-en.site.nthu.edu.tw/index.php" TargetMode="External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hyperlink" Target="https://creativecommons.org/licenses/by/4.0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0.png"/><Relationship Id="rId7" Type="http://schemas.openxmlformats.org/officeDocument/2006/relationships/image" Target="../media/image115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8D0A67-C263-104A-82D0-FFB5BC002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3165" y="6366003"/>
            <a:ext cx="4768835" cy="49199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+mj-lt"/>
              </a:rPr>
              <a:t>www.phase-trans.msm.cam.ac.uk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D5DC2A7-1A2D-C045-B59E-EFA1BB21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36" y="5528926"/>
            <a:ext cx="2404104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3" tooltip="清華大學_英文"/>
            <a:extLst>
              <a:ext uri="{FF2B5EF4-FFF2-40B4-BE49-F238E27FC236}">
                <a16:creationId xmlns:a16="http://schemas.microsoft.com/office/drawing/2014/main" id="{A6247EA2-507C-9993-D6A0-8ED0A1AB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86" y="2727787"/>
            <a:ext cx="42545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3CC35-92ED-0E88-CF13-7A6DEF25B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604" y="3640903"/>
            <a:ext cx="2650436" cy="1716109"/>
          </a:xfrm>
          <a:prstGeom prst="rect">
            <a:avLst/>
          </a:prstGeom>
        </p:spPr>
      </p:pic>
      <p:pic>
        <p:nvPicPr>
          <p:cNvPr id="16" name="Picture 15" descr="A stone with writing on it&#10;&#10;Description automatically generated">
            <a:extLst>
              <a:ext uri="{FF2B5EF4-FFF2-40B4-BE49-F238E27FC236}">
                <a16:creationId xmlns:a16="http://schemas.microsoft.com/office/drawing/2014/main" id="{F1D85D98-6E2C-F59B-479A-96EF7C58E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625" y="3640903"/>
            <a:ext cx="6870180" cy="2607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72515-A2C2-D349-36DE-ECB261C5DE32}"/>
              </a:ext>
            </a:extLst>
          </p:cNvPr>
          <p:cNvSpPr txBox="1"/>
          <p:nvPr/>
        </p:nvSpPr>
        <p:spPr>
          <a:xfrm>
            <a:off x="154974" y="450332"/>
            <a:ext cx="7539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High-entropy alloys </a:t>
            </a:r>
          </a:p>
          <a:p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science &amp; exploitation</a:t>
            </a:r>
          </a:p>
        </p:txBody>
      </p:sp>
    </p:spTree>
    <p:extLst>
      <p:ext uri="{BB962C8B-B14F-4D97-AF65-F5344CB8AC3E}">
        <p14:creationId xmlns:p14="http://schemas.microsoft.com/office/powerpoint/2010/main" val="118117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3EEE-BC48-A642-9FD1-51EE8139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83"/>
            <a:ext cx="9974673" cy="388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0F2EC-9924-B34B-AE26-0A95CF9F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5696506"/>
            <a:ext cx="6192687" cy="864841"/>
          </a:xfrm>
          <a:prstGeom prst="rect">
            <a:avLst/>
          </a:prstGeom>
        </p:spPr>
      </p:pic>
      <p:pic>
        <p:nvPicPr>
          <p:cNvPr id="5" name="Picture 1030" descr="&#10;new-21.gif                                                     0000B67EMacintosh HD                   ABA78158:">
            <a:extLst>
              <a:ext uri="{FF2B5EF4-FFF2-40B4-BE49-F238E27FC236}">
                <a16:creationId xmlns:a16="http://schemas.microsoft.com/office/drawing/2014/main" id="{804652B1-8981-B440-B29A-0AE981348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" b="17049"/>
          <a:stretch/>
        </p:blipFill>
        <p:spPr bwMode="auto">
          <a:xfrm>
            <a:off x="315265" y="261935"/>
            <a:ext cx="2900415" cy="69995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79376" y="75976"/>
            <a:ext cx="86698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>
                <a:latin typeface="Arial"/>
                <a:cs typeface="Arial"/>
              </a:rPr>
              <a:t>Solution-like behaviour when particles about </a:t>
            </a:r>
            <a:r>
              <a:rPr lang="en-GB" sz="4400" b="0">
                <a:solidFill>
                  <a:srgbClr val="000099"/>
                </a:solidFill>
                <a:latin typeface="Arial"/>
                <a:cs typeface="Arial"/>
              </a:rPr>
              <a:t>1000 atoms</a:t>
            </a:r>
            <a:r>
              <a:rPr lang="en-GB" sz="4400" b="0">
                <a:latin typeface="Arial"/>
                <a:cs typeface="Arial"/>
              </a:rPr>
              <a:t> in size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44634" y="5724887"/>
            <a:ext cx="304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latin typeface="Arial"/>
                <a:cs typeface="Arial"/>
              </a:rPr>
              <a:t>Free energy of mixing due to </a:t>
            </a:r>
            <a:r>
              <a:rPr lang="en-GB" sz="2000" b="0" dirty="0" err="1">
                <a:latin typeface="Arial"/>
                <a:cs typeface="Arial"/>
              </a:rPr>
              <a:t>configurational</a:t>
            </a:r>
            <a:r>
              <a:rPr lang="en-GB" sz="2000" b="0" dirty="0">
                <a:latin typeface="Arial"/>
                <a:cs typeface="Arial"/>
              </a:rPr>
              <a:t> entropy alone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CE5D90-C4A4-F541-8C23-5412A64D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39" t="35300" r="24741" b="29000"/>
          <a:stretch/>
        </p:blipFill>
        <p:spPr>
          <a:xfrm>
            <a:off x="2639616" y="1700808"/>
            <a:ext cx="5832648" cy="48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A2E12-7EFD-5945-8739-1666F4C1201D}"/>
              </a:ext>
            </a:extLst>
          </p:cNvPr>
          <p:cNvSpPr txBox="1"/>
          <p:nvPr/>
        </p:nvSpPr>
        <p:spPr>
          <a:xfrm>
            <a:off x="345034" y="317690"/>
            <a:ext cx="11501931" cy="5794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for this reason:</a:t>
            </a:r>
          </a:p>
          <a:p>
            <a:pPr>
              <a:lnSpc>
                <a:spcPct val="200000"/>
              </a:lnSpc>
            </a:pPr>
            <a:endParaRPr lang="en-US" sz="4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no high-entropy polymer alloys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no equilibrium concentration of dislocations</a:t>
            </a:r>
          </a:p>
        </p:txBody>
      </p:sp>
      <p:pic>
        <p:nvPicPr>
          <p:cNvPr id="4" name="Picture 3" descr="A black lines on a white background&#10;&#10;Description automatically generated">
            <a:extLst>
              <a:ext uri="{FF2B5EF4-FFF2-40B4-BE49-F238E27FC236}">
                <a16:creationId xmlns:a16="http://schemas.microsoft.com/office/drawing/2014/main" id="{769D58A4-D51A-12DB-99EA-452B1605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657" y="0"/>
            <a:ext cx="3317354" cy="39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5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2702"/>
            <a:ext cx="33401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D8ECF-5D09-044E-B888-5D2839E8E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3" y="1966722"/>
            <a:ext cx="5357278" cy="4908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68527-03E0-824C-8A80-EB9A813FA138}"/>
              </a:ext>
            </a:extLst>
          </p:cNvPr>
          <p:cNvSpPr txBox="1"/>
          <p:nvPr/>
        </p:nvSpPr>
        <p:spPr>
          <a:xfrm>
            <a:off x="6400802" y="2633824"/>
            <a:ext cx="4547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+mj-lt"/>
              </a:rPr>
              <a:t>configurational entropy maximum at equiatomic concentration</a:t>
            </a:r>
          </a:p>
          <a:p>
            <a:endParaRPr lang="en-US" sz="2800" b="1">
              <a:solidFill>
                <a:srgbClr val="0070C0"/>
              </a:solidFill>
              <a:latin typeface="+mj-lt"/>
            </a:endParaRPr>
          </a:p>
          <a:p>
            <a:r>
              <a:rPr lang="en-US" sz="2800" b="1">
                <a:solidFill>
                  <a:srgbClr val="0070C0"/>
                </a:solidFill>
                <a:latin typeface="+mj-lt"/>
              </a:rPr>
              <a:t>free energy minimum at equiatomic concentration, assuming only the entropy contributes to free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EF591-2B7B-9748-A105-1E4D8AD3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25" y="1279525"/>
            <a:ext cx="63754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81EB6-6599-AF4E-B2DF-CF30E460E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56" y="6477702"/>
            <a:ext cx="762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4AAD2-294C-C44D-8EA5-991C897E0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919" y="6578600"/>
            <a:ext cx="508000" cy="27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33F5D-FCA2-8D4C-A9B2-CE525AD24A6F}"/>
              </a:ext>
            </a:extLst>
          </p:cNvPr>
          <p:cNvSpPr txBox="1"/>
          <p:nvPr/>
        </p:nvSpPr>
        <p:spPr>
          <a:xfrm>
            <a:off x="3258732" y="511681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1000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D5843-E4D4-F44B-8D2F-20308735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96179" y="5236960"/>
            <a:ext cx="978780" cy="278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1D45C-68CA-A44D-8012-F28ECBBA3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476358" y="3064355"/>
            <a:ext cx="1355373" cy="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96067A-76A8-C04D-9148-E04C72FD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5" y="384058"/>
            <a:ext cx="7100396" cy="781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4CC710-0604-4348-AADA-BD5944DC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606" y="4212107"/>
            <a:ext cx="5753100" cy="48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03C712-DDD0-5141-91B9-69ABD056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606" y="3099317"/>
            <a:ext cx="5753100" cy="482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DC9B64-3011-784B-8AA7-2DCBAC7F4F02}"/>
              </a:ext>
            </a:extLst>
          </p:cNvPr>
          <p:cNvSpPr txBox="1"/>
          <p:nvPr/>
        </p:nvSpPr>
        <p:spPr>
          <a:xfrm>
            <a:off x="7241059" y="66108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0D6CC4-18B4-6D45-9D59-612751A6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606" y="5411486"/>
            <a:ext cx="5753100" cy="48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4DC03-B8E3-4B4A-8229-B641686BFF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209"/>
          <a:stretch/>
        </p:blipFill>
        <p:spPr>
          <a:xfrm>
            <a:off x="-1" y="1339062"/>
            <a:ext cx="6260123" cy="53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E3DF7-3736-6F44-94E0-4BBE5F020B34}"/>
              </a:ext>
            </a:extLst>
          </p:cNvPr>
          <p:cNvSpPr txBox="1"/>
          <p:nvPr/>
        </p:nvSpPr>
        <p:spPr>
          <a:xfrm>
            <a:off x="87086" y="379171"/>
            <a:ext cx="3193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Ni-20Cr, nichrome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C75D3-C587-E649-8459-26096FAF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36" y="446085"/>
            <a:ext cx="48895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46152-E25A-F543-AC2F-560837C73B47}"/>
              </a:ext>
            </a:extLst>
          </p:cNvPr>
          <p:cNvSpPr txBox="1"/>
          <p:nvPr/>
        </p:nvSpPr>
        <p:spPr>
          <a:xfrm>
            <a:off x="87086" y="1223903"/>
            <a:ext cx="4040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Fe-25Mn-3Al-3Si, TWIP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4E328-9A6E-3540-A88F-4F38B1821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8" r="49459"/>
          <a:stretch/>
        </p:blipFill>
        <p:spPr>
          <a:xfrm>
            <a:off x="6258326" y="1318468"/>
            <a:ext cx="957089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6E003-3892-BE4E-B648-5EECB39C4073}"/>
              </a:ext>
            </a:extLst>
          </p:cNvPr>
          <p:cNvSpPr txBox="1"/>
          <p:nvPr/>
        </p:nvSpPr>
        <p:spPr>
          <a:xfrm>
            <a:off x="87086" y="2068635"/>
            <a:ext cx="488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55Cu-18Ni-27Zn, “Ni-silver”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74130-1ACF-1D40-B00B-61E45C63B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8" r="49458"/>
          <a:stretch/>
        </p:blipFill>
        <p:spPr>
          <a:xfrm>
            <a:off x="6258325" y="2103574"/>
            <a:ext cx="957091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122329-FB46-B948-A447-5B4D66B5358C}"/>
              </a:ext>
            </a:extLst>
          </p:cNvPr>
          <p:cNvSpPr txBox="1"/>
          <p:nvPr/>
        </p:nvSpPr>
        <p:spPr>
          <a:xfrm>
            <a:off x="0" y="2820826"/>
            <a:ext cx="5514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21Cr-24Ni-6.5Mo-0.2N-48.3Fe</a:t>
            </a:r>
          </a:p>
          <a:p>
            <a:r>
              <a:rPr lang="en-US" sz="3200"/>
              <a:t>AL-6XN austenitic stainless steel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A6845A-C782-1442-BBBF-749FB8806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59" r="47249"/>
          <a:stretch/>
        </p:blipFill>
        <p:spPr>
          <a:xfrm>
            <a:off x="6094960" y="2948306"/>
            <a:ext cx="1120456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0A9F01-FED4-DE44-B9BD-E6C1C0C59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698" y="3733412"/>
            <a:ext cx="2667000" cy="3035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55798A-6697-E140-B79F-7E745740630D}"/>
              </a:ext>
            </a:extLst>
          </p:cNvPr>
          <p:cNvSpPr txBox="1"/>
          <p:nvPr/>
        </p:nvSpPr>
        <p:spPr>
          <a:xfrm>
            <a:off x="87086" y="4856498"/>
            <a:ext cx="501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+mj-lt"/>
              </a:rPr>
              <a:t>mass produced</a:t>
            </a:r>
          </a:p>
          <a:p>
            <a:r>
              <a:rPr lang="en-US" sz="4400">
                <a:solidFill>
                  <a:srgbClr val="0070C0"/>
                </a:solidFill>
                <a:latin typeface="+mj-lt"/>
              </a:rPr>
              <a:t> single-phase alloys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146EFA-848E-4C4C-9529-48181CE0CC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17" t="-1" r="18615" b="-1"/>
          <a:stretch/>
        </p:blipFill>
        <p:spPr>
          <a:xfrm>
            <a:off x="127894" y="3898044"/>
            <a:ext cx="5427115" cy="943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F7F149-4507-C440-84EF-43F9BFE87CEC}"/>
              </a:ext>
            </a:extLst>
          </p:cNvPr>
          <p:cNvSpPr txBox="1"/>
          <p:nvPr/>
        </p:nvSpPr>
        <p:spPr>
          <a:xfrm rot="5400000">
            <a:off x="8261469" y="5318163"/>
            <a:ext cx="1817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equiatomic</a:t>
            </a:r>
          </a:p>
        </p:txBody>
      </p:sp>
    </p:spTree>
    <p:extLst>
      <p:ext uri="{BB962C8B-B14F-4D97-AF65-F5344CB8AC3E}">
        <p14:creationId xmlns:p14="http://schemas.microsoft.com/office/powerpoint/2010/main" val="311872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68A2A-7611-D241-957C-34CA80D7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97" y="491672"/>
            <a:ext cx="560465" cy="534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1005C-C1B6-8840-8604-26501BEEE947}"/>
              </a:ext>
            </a:extLst>
          </p:cNvPr>
          <p:cNvSpPr txBox="1"/>
          <p:nvPr/>
        </p:nvSpPr>
        <p:spPr>
          <a:xfrm>
            <a:off x="2138362" y="326572"/>
            <a:ext cx="79152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 configurational entropy has huge consequences.</a:t>
            </a:r>
          </a:p>
          <a:p>
            <a:endParaRPr lang="en-US" sz="4800"/>
          </a:p>
          <a:p>
            <a:r>
              <a:rPr lang="en-US" sz="4800"/>
              <a:t>if entropy is dominant contribution to free energy,  it becomes feasible to “stabilise” a muliticomponent solution</a:t>
            </a:r>
          </a:p>
        </p:txBody>
      </p:sp>
    </p:spTree>
    <p:extLst>
      <p:ext uri="{BB962C8B-B14F-4D97-AF65-F5344CB8AC3E}">
        <p14:creationId xmlns:p14="http://schemas.microsoft.com/office/powerpoint/2010/main" val="211286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18EF75-618D-6B47-BCD6-16E4A20829C5}"/>
              </a:ext>
            </a:extLst>
          </p:cNvPr>
          <p:cNvSpPr txBox="1"/>
          <p:nvPr/>
        </p:nvSpPr>
        <p:spPr>
          <a:xfrm>
            <a:off x="15323" y="149087"/>
            <a:ext cx="5664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+mj-lt"/>
              </a:rPr>
              <a:t>Meaning of stability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1F99E0-B0E4-3043-ADCD-0C1E51C60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88" t="21594" r="19661" b="35217"/>
          <a:stretch/>
        </p:blipFill>
        <p:spPr>
          <a:xfrm>
            <a:off x="322731" y="1072417"/>
            <a:ext cx="6698974" cy="565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56E6FB-731E-F34B-A576-1E948FF96FB5}"/>
              </a:ext>
            </a:extLst>
          </p:cNvPr>
          <p:cNvSpPr txBox="1"/>
          <p:nvPr/>
        </p:nvSpPr>
        <p:spPr>
          <a:xfrm>
            <a:off x="7021705" y="5062308"/>
            <a:ext cx="3827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stable with respect to ....?</a:t>
            </a:r>
          </a:p>
        </p:txBody>
      </p:sp>
    </p:spTree>
    <p:extLst>
      <p:ext uri="{BB962C8B-B14F-4D97-AF65-F5344CB8AC3E}">
        <p14:creationId xmlns:p14="http://schemas.microsoft.com/office/powerpoint/2010/main" val="3010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837F3F4-59CB-AA4B-9623-3496ABF394FD}"/>
              </a:ext>
            </a:extLst>
          </p:cNvPr>
          <p:cNvGrpSpPr/>
          <p:nvPr/>
        </p:nvGrpSpPr>
        <p:grpSpPr>
          <a:xfrm>
            <a:off x="0" y="158632"/>
            <a:ext cx="4411042" cy="3197663"/>
            <a:chOff x="0" y="158632"/>
            <a:chExt cx="4411042" cy="31976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0BE28E-27B5-2449-9C3F-CDA0DADF4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227" y="188449"/>
              <a:ext cx="3794815" cy="31678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C15D2E-9300-EF4B-B414-833783BEEB71}"/>
                </a:ext>
              </a:extLst>
            </p:cNvPr>
            <p:cNvSpPr txBox="1"/>
            <p:nvPr/>
          </p:nvSpPr>
          <p:spPr>
            <a:xfrm rot="16200000">
              <a:off x="-819103" y="1480945"/>
              <a:ext cx="2161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homogenised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DFB8C0-E17F-1B49-ADDB-92D2ED88CD50}"/>
                </a:ext>
              </a:extLst>
            </p:cNvPr>
            <p:cNvSpPr/>
            <p:nvPr/>
          </p:nvSpPr>
          <p:spPr>
            <a:xfrm>
              <a:off x="616227" y="158632"/>
              <a:ext cx="3794815" cy="31678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3D221-FF54-8A4F-9A95-3196C5D994C3}"/>
              </a:ext>
            </a:extLst>
          </p:cNvPr>
          <p:cNvGrpSpPr/>
          <p:nvPr/>
        </p:nvGrpSpPr>
        <p:grpSpPr>
          <a:xfrm>
            <a:off x="5047119" y="1127864"/>
            <a:ext cx="4581937" cy="3410686"/>
            <a:chOff x="5030186" y="1127864"/>
            <a:chExt cx="4581937" cy="34106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CFAEEA-86D8-5344-9E64-C9E6B20B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326" y="1127864"/>
              <a:ext cx="3960797" cy="34106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929236-609D-9648-B5DB-79ADE619EEE6}"/>
                </a:ext>
              </a:extLst>
            </p:cNvPr>
            <p:cNvSpPr txBox="1"/>
            <p:nvPr/>
          </p:nvSpPr>
          <p:spPr>
            <a:xfrm rot="16200000">
              <a:off x="4182357" y="2746325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1000 h, 700°C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5DD7BF-F139-6B43-A45E-FF2FAA32D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4498" y="1464368"/>
              <a:ext cx="437598" cy="35007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95D3E6-D740-4F47-B4F5-98827BD7CF49}"/>
                </a:ext>
              </a:extLst>
            </p:cNvPr>
            <p:cNvSpPr/>
            <p:nvPr/>
          </p:nvSpPr>
          <p:spPr>
            <a:xfrm>
              <a:off x="5620847" y="1218098"/>
              <a:ext cx="3880299" cy="32103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E35297-9BAD-7141-B661-0B15B0B55B2E}"/>
              </a:ext>
            </a:extLst>
          </p:cNvPr>
          <p:cNvGrpSpPr/>
          <p:nvPr/>
        </p:nvGrpSpPr>
        <p:grpSpPr>
          <a:xfrm>
            <a:off x="438543" y="4493598"/>
            <a:ext cx="4952197" cy="2092880"/>
            <a:chOff x="5337313" y="4951320"/>
            <a:chExt cx="4952197" cy="20928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8A8B18-85E0-8642-9477-45F5CB670E6A}"/>
                </a:ext>
              </a:extLst>
            </p:cNvPr>
            <p:cNvSpPr txBox="1"/>
            <p:nvPr/>
          </p:nvSpPr>
          <p:spPr>
            <a:xfrm>
              <a:off x="5411187" y="5536095"/>
              <a:ext cx="4878323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432FF"/>
                  </a:solidFill>
                  <a:latin typeface="+mj-lt"/>
                </a:rPr>
                <a:t>Reproduced under CC BY 4.0 license </a:t>
              </a:r>
            </a:p>
            <a:p>
              <a:r>
                <a:rPr lang="en-US" sz="1400">
                  <a:solidFill>
                    <a:srgbClr val="0432FF"/>
                  </a:solidFill>
                  <a:latin typeface="+mj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https://creativecommons.org/licenses/by/4.0/</a:t>
              </a:r>
              <a:endParaRPr lang="en-US" sz="1400">
                <a:solidFill>
                  <a:srgbClr val="0432FF"/>
                </a:solidFill>
                <a:latin typeface="+mj-lt"/>
              </a:endParaRPr>
            </a:p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  <a:p>
              <a:r>
                <a:rPr lang="en-GB">
                  <a:solidFill>
                    <a:srgbClr val="0432FF"/>
                  </a:solidFill>
                  <a:latin typeface="+mj-lt"/>
                </a:rPr>
                <a:t>EJ Pickering, R Muñoz-Moreno, HJ Stone, NG Jones</a:t>
              </a:r>
            </a:p>
            <a:p>
              <a:r>
                <a:rPr lang="en-GB">
                  <a:solidFill>
                    <a:srgbClr val="0432FF"/>
                  </a:solidFill>
                  <a:latin typeface="+mj-lt"/>
                </a:rPr>
                <a:t>Scripta Materialia 113 (2016) 106</a:t>
              </a:r>
            </a:p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4DBEAC-A4C4-7246-BCCA-9422C9BB298D}"/>
                </a:ext>
              </a:extLst>
            </p:cNvPr>
            <p:cNvSpPr txBox="1"/>
            <p:nvPr/>
          </p:nvSpPr>
          <p:spPr>
            <a:xfrm>
              <a:off x="5337313" y="4951320"/>
              <a:ext cx="4591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  <a:latin typeface="+mj-lt"/>
                </a:rPr>
                <a:t>equiatomic Cr Mn Fe Co 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35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2E35297-9BAD-7141-B661-0B15B0B55B2E}"/>
              </a:ext>
            </a:extLst>
          </p:cNvPr>
          <p:cNvGrpSpPr/>
          <p:nvPr/>
        </p:nvGrpSpPr>
        <p:grpSpPr>
          <a:xfrm>
            <a:off x="368969" y="4682441"/>
            <a:ext cx="4952197" cy="1661993"/>
            <a:chOff x="5337313" y="4951320"/>
            <a:chExt cx="4952197" cy="16619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8A8B18-85E0-8642-9477-45F5CB670E6A}"/>
                </a:ext>
              </a:extLst>
            </p:cNvPr>
            <p:cNvSpPr txBox="1"/>
            <p:nvPr/>
          </p:nvSpPr>
          <p:spPr>
            <a:xfrm>
              <a:off x="5411187" y="5536095"/>
              <a:ext cx="487832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  <a:p>
              <a:r>
                <a:rPr lang="en-GB">
                  <a:solidFill>
                    <a:srgbClr val="0432FF"/>
                  </a:solidFill>
                  <a:latin typeface="+mj-lt"/>
                </a:rPr>
                <a:t>EJ Pickering, R Muñoz-Moreno, HJ Stone, NG Jones</a:t>
              </a:r>
            </a:p>
            <a:p>
              <a:r>
                <a:rPr lang="en-GB">
                  <a:solidFill>
                    <a:srgbClr val="0432FF"/>
                  </a:solidFill>
                  <a:latin typeface="+mj-lt"/>
                </a:rPr>
                <a:t>Scripta Materialia 113 (2016) 106</a:t>
              </a:r>
            </a:p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4DBEAC-A4C4-7246-BCCA-9422C9BB298D}"/>
                </a:ext>
              </a:extLst>
            </p:cNvPr>
            <p:cNvSpPr txBox="1"/>
            <p:nvPr/>
          </p:nvSpPr>
          <p:spPr>
            <a:xfrm>
              <a:off x="5337313" y="4951320"/>
              <a:ext cx="26504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  <a:latin typeface="+mj-lt"/>
                </a:rPr>
                <a:t>Cr Mn Fe Co Ni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78375A-8E28-B149-BC03-08AC31975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9" y="709684"/>
            <a:ext cx="9301986" cy="333844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6E70D0-0157-5B43-993D-DE036304070E}"/>
              </a:ext>
            </a:extLst>
          </p:cNvPr>
          <p:cNvGrpSpPr/>
          <p:nvPr/>
        </p:nvGrpSpPr>
        <p:grpSpPr>
          <a:xfrm>
            <a:off x="6096000" y="4620886"/>
            <a:ext cx="5332778" cy="1723548"/>
            <a:chOff x="5337313" y="4951320"/>
            <a:chExt cx="5332778" cy="172354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E3C94D-94FA-3B4E-9BFB-472011ECC2E9}"/>
                </a:ext>
              </a:extLst>
            </p:cNvPr>
            <p:cNvSpPr txBox="1"/>
            <p:nvPr/>
          </p:nvSpPr>
          <p:spPr>
            <a:xfrm>
              <a:off x="5411187" y="5536095"/>
              <a:ext cx="525890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  <a:p>
              <a:r>
                <a:rPr lang="en-GB"/>
                <a:t>Christofidou KA, Pickering EJ, Orsatti P, Mignanelli PM, Slater TJ, Stone HJ, Jones NG.</a:t>
              </a:r>
            </a:p>
            <a:p>
              <a:r>
                <a:rPr lang="en-GB"/>
                <a:t>Intermetallics. 2018 Jan 1;92:84-92.</a:t>
              </a:r>
              <a:endParaRPr lang="en-US" sz="140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B378D5-73A4-6F4F-95B2-9C418CE18476}"/>
                </a:ext>
              </a:extLst>
            </p:cNvPr>
            <p:cNvSpPr txBox="1"/>
            <p:nvPr/>
          </p:nvSpPr>
          <p:spPr>
            <a:xfrm>
              <a:off x="5337313" y="4951320"/>
              <a:ext cx="19980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+mj-lt"/>
                </a:rPr>
                <a:t>Cr Fe Co 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72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2049-EB8A-254E-98AA-DABE2E0C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953"/>
            <a:ext cx="10515600" cy="4130676"/>
          </a:xfrm>
        </p:spPr>
        <p:txBody>
          <a:bodyPr>
            <a:normAutofit/>
          </a:bodyPr>
          <a:lstStyle/>
          <a:p>
            <a:r>
              <a:rPr lang="en-US" dirty="0"/>
              <a:t>Successful approach in alloy design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One element as </a:t>
            </a:r>
            <a:r>
              <a:rPr lang="en-US" dirty="0">
                <a:solidFill>
                  <a:srgbClr val="FF0000"/>
                </a:solidFill>
              </a:rPr>
              <a:t>solvent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+ small concentrations of </a:t>
            </a:r>
            <a:r>
              <a:rPr lang="en-US" dirty="0">
                <a:solidFill>
                  <a:srgbClr val="FF0000"/>
                </a:solidFill>
              </a:rPr>
              <a:t>solutes</a:t>
            </a:r>
            <a:br>
              <a:rPr lang="en-US" dirty="0"/>
            </a:b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F10865-434F-AF46-8EF0-A8517F999E1B}"/>
              </a:ext>
            </a:extLst>
          </p:cNvPr>
          <p:cNvGrpSpPr/>
          <p:nvPr/>
        </p:nvGrpSpPr>
        <p:grpSpPr>
          <a:xfrm>
            <a:off x="400442" y="3264046"/>
            <a:ext cx="10762367" cy="3202658"/>
            <a:chOff x="40678" y="3249056"/>
            <a:chExt cx="10762367" cy="32026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00E5AB-8D57-C549-9333-AAB87D592FEC}"/>
                </a:ext>
              </a:extLst>
            </p:cNvPr>
            <p:cNvGrpSpPr/>
            <p:nvPr/>
          </p:nvGrpSpPr>
          <p:grpSpPr>
            <a:xfrm>
              <a:off x="1874600" y="3249056"/>
              <a:ext cx="8928445" cy="3202658"/>
              <a:chOff x="894099" y="3281547"/>
              <a:chExt cx="8928445" cy="320265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F8436-E04F-7749-B163-11B1F8AE2E02}"/>
                  </a:ext>
                </a:extLst>
              </p:cNvPr>
              <p:cNvSpPr txBox="1"/>
              <p:nvPr/>
            </p:nvSpPr>
            <p:spPr>
              <a:xfrm rot="19440727">
                <a:off x="894099" y="3859964"/>
                <a:ext cx="1845955" cy="9233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/>
                  <a:t>Steels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BFD609-F328-5043-B1F1-F8ABB21375CE}"/>
                  </a:ext>
                </a:extLst>
              </p:cNvPr>
              <p:cNvSpPr txBox="1"/>
              <p:nvPr/>
            </p:nvSpPr>
            <p:spPr>
              <a:xfrm rot="2888603">
                <a:off x="8092198" y="4088563"/>
                <a:ext cx="2537361" cy="9233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/>
                  <a:t>Ni alloys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2B86FC-C53E-8146-9BC0-F4EEBC1779AD}"/>
                  </a:ext>
                </a:extLst>
              </p:cNvPr>
              <p:cNvSpPr txBox="1"/>
              <p:nvPr/>
            </p:nvSpPr>
            <p:spPr>
              <a:xfrm>
                <a:off x="1889012" y="5528383"/>
                <a:ext cx="2490875" cy="9233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/>
                  <a:t>Al alloys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680C63-1027-E242-8DBC-0C39FEAAE99F}"/>
                  </a:ext>
                </a:extLst>
              </p:cNvPr>
              <p:cNvSpPr txBox="1"/>
              <p:nvPr/>
            </p:nvSpPr>
            <p:spPr>
              <a:xfrm rot="732822">
                <a:off x="4356141" y="4314206"/>
                <a:ext cx="2848344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/>
                  <a:t>Mg alloys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FD76BB-17AE-B443-9A08-5F471B11AB2A}"/>
                  </a:ext>
                </a:extLst>
              </p:cNvPr>
              <p:cNvSpPr txBox="1"/>
              <p:nvPr/>
            </p:nvSpPr>
            <p:spPr>
              <a:xfrm rot="20618294">
                <a:off x="6763379" y="5560875"/>
                <a:ext cx="2428357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/>
                  <a:t>Ti alloys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86E620-74FD-9441-A262-C12A5B714BC8}"/>
                </a:ext>
              </a:extLst>
            </p:cNvPr>
            <p:cNvSpPr txBox="1"/>
            <p:nvPr/>
          </p:nvSpPr>
          <p:spPr>
            <a:xfrm rot="16200000">
              <a:off x="-696543" y="4760385"/>
              <a:ext cx="24285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 billion tonnes</a:t>
              </a:r>
            </a:p>
            <a:p>
              <a:r>
                <a:rPr lang="en-US" sz="2800"/>
                <a:t>used annually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CCDC7-2F68-F648-9B90-85CAE55D9A03}"/>
              </a:ext>
            </a:extLst>
          </p:cNvPr>
          <p:cNvSpPr txBox="1"/>
          <p:nvPr/>
        </p:nvSpPr>
        <p:spPr>
          <a:xfrm>
            <a:off x="270933" y="287868"/>
            <a:ext cx="7094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+mj-lt"/>
              </a:rPr>
              <a:t>Atomic structure of solution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71D2317-CD1A-1543-8A16-BC0C09CC702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1653" b="28346"/>
          <a:stretch>
            <a:fillRect/>
          </a:stretch>
        </p:blipFill>
        <p:spPr bwMode="auto">
          <a:xfrm>
            <a:off x="833438" y="1052513"/>
            <a:ext cx="86185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8398E-8728-6C4D-A5CB-0BDA9CF21E6C}"/>
              </a:ext>
            </a:extLst>
          </p:cNvPr>
          <p:cNvSpPr txBox="1"/>
          <p:nvPr/>
        </p:nvSpPr>
        <p:spPr>
          <a:xfrm>
            <a:off x="71438" y="5934670"/>
            <a:ext cx="916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Chou, Bhadeshia, </a:t>
            </a:r>
            <a:r>
              <a:rPr lang="en-GB">
                <a:solidFill>
                  <a:srgbClr val="0432FF"/>
                </a:solidFill>
              </a:rPr>
              <a:t>Structural Applications of Mechanical Alloying,</a:t>
            </a:r>
            <a:br>
              <a:rPr lang="en-GB">
                <a:solidFill>
                  <a:srgbClr val="0432FF"/>
                </a:solidFill>
              </a:rPr>
            </a:br>
            <a:r>
              <a:rPr lang="en-GB">
                <a:solidFill>
                  <a:srgbClr val="0432FF"/>
                </a:solidFill>
              </a:rPr>
              <a:t>ASM International,</a:t>
            </a:r>
            <a:br>
              <a:rPr lang="en-GB">
                <a:solidFill>
                  <a:srgbClr val="0432FF"/>
                </a:solidFill>
              </a:rPr>
            </a:br>
            <a:r>
              <a:rPr lang="en-GB">
                <a:solidFill>
                  <a:srgbClr val="0432FF"/>
                </a:solidFill>
              </a:rPr>
              <a:t>September 1993, 77-82</a:t>
            </a:r>
            <a:endParaRPr 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49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F56C2-960E-4040-92A8-1A019C484D4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84138"/>
            <a:ext cx="6015037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55AB18-557E-FD4D-ACD0-A6700C7C7C34}"/>
              </a:ext>
            </a:extLst>
          </p:cNvPr>
          <p:cNvSpPr>
            <a:spLocks/>
          </p:cNvSpPr>
          <p:nvPr/>
        </p:nvSpPr>
        <p:spPr bwMode="auto">
          <a:xfrm>
            <a:off x="7467600" y="228600"/>
            <a:ext cx="2247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650"/>
              </a:spcBef>
            </a:pPr>
            <a:r>
              <a:rPr lang="en-US" sz="4400">
                <a:solidFill>
                  <a:srgbClr val="990000"/>
                </a:solidFill>
                <a:ea typeface="ＭＳ Ｐゴシック" charset="0"/>
                <a:cs typeface="Times" charset="0"/>
              </a:rPr>
              <a:t>MA956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8924D5-FD94-4248-9C83-278121E68651}"/>
              </a:ext>
            </a:extLst>
          </p:cNvPr>
          <p:cNvSpPr>
            <a:spLocks/>
          </p:cNvSpPr>
          <p:nvPr/>
        </p:nvSpPr>
        <p:spPr bwMode="auto">
          <a:xfrm>
            <a:off x="7543800" y="5715000"/>
            <a:ext cx="243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50"/>
              </a:spcBef>
            </a:pPr>
            <a:r>
              <a:rPr lang="en-US">
                <a:solidFill>
                  <a:srgbClr val="FF3300"/>
                </a:solidFill>
                <a:ea typeface="ＭＳ Ｐゴシック" charset="0"/>
                <a:cs typeface="Times" charset="0"/>
              </a:rPr>
              <a:t>Chou &amp; Bhadeshia, 1994</a:t>
            </a:r>
          </a:p>
        </p:txBody>
      </p:sp>
    </p:spTree>
    <p:extLst>
      <p:ext uri="{BB962C8B-B14F-4D97-AF65-F5344CB8AC3E}">
        <p14:creationId xmlns:p14="http://schemas.microsoft.com/office/powerpoint/2010/main" val="3712254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5A56C-6F5C-3C44-BDD8-3E29BF86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7" y="2587009"/>
            <a:ext cx="5791433" cy="3902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2F4C9D-429E-6846-B3A1-3BB265FBC37B}"/>
              </a:ext>
            </a:extLst>
          </p:cNvPr>
          <p:cNvSpPr/>
          <p:nvPr/>
        </p:nvSpPr>
        <p:spPr>
          <a:xfrm>
            <a:off x="8827912" y="5525521"/>
            <a:ext cx="3499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Selected data from Vaidya M, Pradeep KG, Murty BS, Wilde G, Divinski SV. </a:t>
            </a:r>
          </a:p>
          <a:p>
            <a:r>
              <a:rPr lang="en-GB" sz="1600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Acta Materialia 146 (2018) 211</a:t>
            </a:r>
            <a:endParaRPr lang="en-US" sz="160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E5987-7EB2-2D47-A4FC-8FE78712E7F8}"/>
              </a:ext>
            </a:extLst>
          </p:cNvPr>
          <p:cNvSpPr txBox="1"/>
          <p:nvPr/>
        </p:nvSpPr>
        <p:spPr>
          <a:xfrm>
            <a:off x="5873398" y="3162300"/>
            <a:ext cx="38507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222222"/>
                </a:solidFill>
                <a:latin typeface="Arial" panose="020B0604020202020204" pitchFamily="34" charset="0"/>
              </a:rPr>
              <a:t>CoCrFeNi</a:t>
            </a:r>
          </a:p>
          <a:p>
            <a:r>
              <a:rPr lang="en-GB" sz="3200">
                <a:solidFill>
                  <a:srgbClr val="222222"/>
                </a:solidFill>
                <a:latin typeface="Arial" panose="020B0604020202020204" pitchFamily="34" charset="0"/>
              </a:rPr>
              <a:t>atom probe analysis</a:t>
            </a:r>
          </a:p>
          <a:p>
            <a:r>
              <a:rPr lang="en-GB" sz="3200">
                <a:solidFill>
                  <a:srgbClr val="222222"/>
                </a:solidFill>
                <a:latin typeface="Arial" panose="020B0604020202020204" pitchFamily="34" charset="0"/>
              </a:rPr>
              <a:t>100 ion clusters</a:t>
            </a:r>
            <a:endParaRPr lang="en-US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9198C-5160-5B48-A8D9-A00B5B887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3" y="224047"/>
            <a:ext cx="5839637" cy="20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4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A9F15-E130-2349-8CB3-EF7C0183A0C9}"/>
              </a:ext>
            </a:extLst>
          </p:cNvPr>
          <p:cNvSpPr txBox="1"/>
          <p:nvPr/>
        </p:nvSpPr>
        <p:spPr>
          <a:xfrm>
            <a:off x="332368" y="430429"/>
            <a:ext cx="8931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>
                <a:latin typeface="+mj-lt"/>
                <a:cs typeface="Arial" panose="020B0604020202020204" pitchFamily="34" charset="0"/>
              </a:rPr>
              <a:t>Praseodymium-neodymium solid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B891C-00A1-CA46-B396-496AFCFC4678}"/>
              </a:ext>
            </a:extLst>
          </p:cNvPr>
          <p:cNvSpPr txBox="1"/>
          <p:nvPr/>
        </p:nvSpPr>
        <p:spPr>
          <a:xfrm>
            <a:off x="118533" y="6372981"/>
            <a:ext cx="56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Lundin, Pool: J. Less Common Metals 9 (1965) 48-53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1CFA63-6A42-2F49-803D-965D7707A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64" t="31852" r="18553" b="29629"/>
          <a:stretch/>
        </p:blipFill>
        <p:spPr>
          <a:xfrm>
            <a:off x="588491" y="1390214"/>
            <a:ext cx="4011086" cy="312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516C1-6F97-D549-8476-F221EEB22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" r="3878" b="7116"/>
          <a:stretch/>
        </p:blipFill>
        <p:spPr>
          <a:xfrm>
            <a:off x="4599577" y="3891937"/>
            <a:ext cx="5515341" cy="2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83DE1-DB77-9344-92C9-76A0D35D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62" y="776452"/>
            <a:ext cx="7671239" cy="6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905D0-E892-9C4B-80B1-665C06CA7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45"/>
          <a:stretch/>
        </p:blipFill>
        <p:spPr>
          <a:xfrm>
            <a:off x="6392616" y="3074143"/>
            <a:ext cx="3252243" cy="816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7B36C5-99EC-8C43-96CF-577D412CC707}"/>
              </a:ext>
            </a:extLst>
          </p:cNvPr>
          <p:cNvSpPr txBox="1"/>
          <p:nvPr/>
        </p:nvSpPr>
        <p:spPr>
          <a:xfrm>
            <a:off x="524862" y="4832093"/>
            <a:ext cx="7493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assumes ∆</a:t>
            </a:r>
            <a:r>
              <a:rPr lang="en-US" sz="3200" i="1"/>
              <a:t>S</a:t>
            </a:r>
            <a:r>
              <a:rPr lang="en-US" sz="3200" baseline="-25000"/>
              <a:t>M</a:t>
            </a:r>
            <a:r>
              <a:rPr lang="en-US" sz="3200"/>
              <a:t> from random mixture of  atoms – may not be justified if ∆</a:t>
            </a:r>
            <a:r>
              <a:rPr lang="en-US" sz="3200" i="1"/>
              <a:t>H</a:t>
            </a:r>
            <a:r>
              <a:rPr lang="en-US" sz="3200" baseline="-25000"/>
              <a:t>M</a:t>
            </a:r>
            <a:r>
              <a:rPr lang="en-US" sz="3200"/>
              <a:t>  non-zero, except at high 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2599C-987C-2645-BC3F-18C17736E8C7}"/>
              </a:ext>
            </a:extLst>
          </p:cNvPr>
          <p:cNvSpPr txBox="1"/>
          <p:nvPr/>
        </p:nvSpPr>
        <p:spPr>
          <a:xfrm>
            <a:off x="360623" y="2967335"/>
            <a:ext cx="6287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almost no alloys with </a:t>
            </a:r>
          </a:p>
        </p:txBody>
      </p:sp>
    </p:spTree>
    <p:extLst>
      <p:ext uri="{BB962C8B-B14F-4D97-AF65-F5344CB8AC3E}">
        <p14:creationId xmlns:p14="http://schemas.microsoft.com/office/powerpoint/2010/main" val="25832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C347F1-8C13-1146-BB00-86488C37E000}"/>
              </a:ext>
            </a:extLst>
          </p:cNvPr>
          <p:cNvSpPr txBox="1"/>
          <p:nvPr/>
        </p:nvSpPr>
        <p:spPr>
          <a:xfrm>
            <a:off x="281353" y="6391980"/>
            <a:ext cx="692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32FF"/>
                </a:solidFill>
              </a:rPr>
              <a:t>Data from Zhang et al. Prog. Mater. Sci. 61 (2014) 1-93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66083-7F55-C647-8639-5BC47EC7F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32" t="9167" r="56683" b="48125"/>
          <a:stretch/>
        </p:blipFill>
        <p:spPr>
          <a:xfrm>
            <a:off x="8620469" y="1292562"/>
            <a:ext cx="1826163" cy="4679543"/>
          </a:xfrm>
          <a:prstGeom prst="rect">
            <a:avLst/>
          </a:prstGeom>
        </p:spPr>
      </p:pic>
      <p:pic>
        <p:nvPicPr>
          <p:cNvPr id="49" name="Picture 48" descr="A graph showing different solutions&#10;&#10;Description automatically generated with medium confidence">
            <a:extLst>
              <a:ext uri="{FF2B5EF4-FFF2-40B4-BE49-F238E27FC236}">
                <a16:creationId xmlns:a16="http://schemas.microsoft.com/office/drawing/2014/main" id="{FB55580E-5C7D-A87C-40E2-574199BF6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79" y="393009"/>
            <a:ext cx="7603130" cy="54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0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EAF2-BCE4-134B-BD89-1FF2612E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45" y="0"/>
            <a:ext cx="10515600" cy="1325563"/>
          </a:xfrm>
        </p:spPr>
        <p:txBody>
          <a:bodyPr/>
          <a:lstStyle/>
          <a:p>
            <a:r>
              <a:rPr lang="en-US"/>
              <a:t>Crystal structure?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4928A1-F3D8-E944-A76E-595F388A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88" t="13827" r="32645" b="16543"/>
          <a:stretch/>
        </p:blipFill>
        <p:spPr>
          <a:xfrm>
            <a:off x="2357967" y="1095444"/>
            <a:ext cx="6276621" cy="5636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A378F5-5B99-EF41-BCA1-9A3A745115FF}"/>
              </a:ext>
            </a:extLst>
          </p:cNvPr>
          <p:cNvSpPr/>
          <p:nvPr/>
        </p:nvSpPr>
        <p:spPr>
          <a:xfrm rot="16200000">
            <a:off x="-1302425" y="3755651"/>
            <a:ext cx="4631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equiatomic Cr Mn Fe Co Ni</a:t>
            </a:r>
          </a:p>
        </p:txBody>
      </p:sp>
    </p:spTree>
    <p:extLst>
      <p:ext uri="{BB962C8B-B14F-4D97-AF65-F5344CB8AC3E}">
        <p14:creationId xmlns:p14="http://schemas.microsoft.com/office/powerpoint/2010/main" val="352561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38E31-CF8F-6C40-81FB-32C83195E8CF}"/>
              </a:ext>
            </a:extLst>
          </p:cNvPr>
          <p:cNvSpPr txBox="1"/>
          <p:nvPr/>
        </p:nvSpPr>
        <p:spPr>
          <a:xfrm>
            <a:off x="294289" y="262758"/>
            <a:ext cx="4779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+mj-lt"/>
              </a:rPr>
              <a:t>Alloy design: Hume-Rothery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2375A-557C-4B4A-9C10-8B83827E7103}"/>
              </a:ext>
            </a:extLst>
          </p:cNvPr>
          <p:cNvSpPr txBox="1"/>
          <p:nvPr/>
        </p:nvSpPr>
        <p:spPr>
          <a:xfrm>
            <a:off x="5498995" y="6133577"/>
            <a:ext cx="602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32FF"/>
                </a:solidFill>
              </a:rPr>
              <a:t>W. Hume-Rothery, J. Inst. Metals 35 (1926) 295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EAD94-D93A-9040-A36C-2450CB665110}"/>
              </a:ext>
            </a:extLst>
          </p:cNvPr>
          <p:cNvSpPr txBox="1"/>
          <p:nvPr/>
        </p:nvSpPr>
        <p:spPr>
          <a:xfrm>
            <a:off x="294289" y="4545982"/>
            <a:ext cx="9767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compounds initiate when valence-electron to atom ratio in alloy exceeds a critical value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731B01-7475-5D4A-98DB-0993C8E1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3" b="24137"/>
          <a:stretch/>
        </p:blipFill>
        <p:spPr>
          <a:xfrm>
            <a:off x="586297" y="1104440"/>
            <a:ext cx="4195434" cy="3184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A464C-ED96-C940-AE39-A3D35A6410C4}"/>
              </a:ext>
            </a:extLst>
          </p:cNvPr>
          <p:cNvSpPr txBox="1"/>
          <p:nvPr/>
        </p:nvSpPr>
        <p:spPr>
          <a:xfrm>
            <a:off x="5343840" y="1542988"/>
            <a:ext cx="4883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mixing metals with different valencies</a:t>
            </a:r>
          </a:p>
        </p:txBody>
      </p:sp>
    </p:spTree>
    <p:extLst>
      <p:ext uri="{BB962C8B-B14F-4D97-AF65-F5344CB8AC3E}">
        <p14:creationId xmlns:p14="http://schemas.microsoft.com/office/powerpoint/2010/main" val="13568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38E31-CF8F-6C40-81FB-32C83195E8CF}"/>
              </a:ext>
            </a:extLst>
          </p:cNvPr>
          <p:cNvSpPr txBox="1"/>
          <p:nvPr/>
        </p:nvSpPr>
        <p:spPr>
          <a:xfrm>
            <a:off x="294289" y="262758"/>
            <a:ext cx="4779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+mj-lt"/>
              </a:rPr>
              <a:t>Alloy design: Hume-Rothery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46DC9B-8675-A64A-8E0F-4A336B52D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844" t="47384" r="3070" b="21026"/>
          <a:stretch/>
        </p:blipFill>
        <p:spPr>
          <a:xfrm>
            <a:off x="649310" y="1415135"/>
            <a:ext cx="8438420" cy="4830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214A6-8DFC-8046-904A-A925D792D4F2}"/>
              </a:ext>
            </a:extLst>
          </p:cNvPr>
          <p:cNvSpPr txBox="1"/>
          <p:nvPr/>
        </p:nvSpPr>
        <p:spPr>
          <a:xfrm>
            <a:off x="8904849" y="5119699"/>
            <a:ext cx="3028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fcc phase boundary</a:t>
            </a:r>
          </a:p>
          <a:p>
            <a:r>
              <a:rPr lang="en-US" sz="2800">
                <a:solidFill>
                  <a:srgbClr val="0432FF"/>
                </a:solidFill>
              </a:rPr>
              <a:t>at 1.38 e/a</a:t>
            </a:r>
          </a:p>
        </p:txBody>
      </p:sp>
    </p:spTree>
    <p:extLst>
      <p:ext uri="{BB962C8B-B14F-4D97-AF65-F5344CB8AC3E}">
        <p14:creationId xmlns:p14="http://schemas.microsoft.com/office/powerpoint/2010/main" val="563643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C4D61D-21B0-2B4D-9F23-11F4D1CCF164}"/>
              </a:ext>
            </a:extLst>
          </p:cNvPr>
          <p:cNvSpPr txBox="1"/>
          <p:nvPr/>
        </p:nvSpPr>
        <p:spPr>
          <a:xfrm>
            <a:off x="304800" y="6207654"/>
            <a:ext cx="767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Tian, </a:t>
            </a:r>
            <a:r>
              <a:rPr lang="en-GB" sz="2000" dirty="0" err="1">
                <a:solidFill>
                  <a:srgbClr val="0432FF"/>
                </a:solidFill>
              </a:rPr>
              <a:t>Varga</a:t>
            </a:r>
            <a:r>
              <a:rPr lang="en-GB" sz="2000" dirty="0">
                <a:solidFill>
                  <a:srgbClr val="0432FF"/>
                </a:solidFill>
              </a:rPr>
              <a:t>, </a:t>
            </a:r>
            <a:r>
              <a:rPr lang="en-GB" sz="2000" dirty="0" err="1">
                <a:solidFill>
                  <a:srgbClr val="0432FF"/>
                </a:solidFill>
              </a:rPr>
              <a:t>Vitos</a:t>
            </a:r>
            <a:r>
              <a:rPr lang="en-GB" sz="2000" dirty="0">
                <a:solidFill>
                  <a:srgbClr val="0432FF"/>
                </a:solidFill>
              </a:rPr>
              <a:t>, </a:t>
            </a:r>
            <a:r>
              <a:rPr lang="en-GB" sz="2000" dirty="0" err="1">
                <a:solidFill>
                  <a:srgbClr val="0432FF"/>
                </a:solidFill>
              </a:rPr>
              <a:t>Intermetallics</a:t>
            </a:r>
            <a:r>
              <a:rPr lang="en-GB" sz="2000" dirty="0">
                <a:solidFill>
                  <a:srgbClr val="0432FF"/>
                </a:solidFill>
              </a:rPr>
              <a:t> 83 (2017) 9</a:t>
            </a:r>
          </a:p>
          <a:p>
            <a:r>
              <a:rPr lang="en-GB" sz="2000" dirty="0">
                <a:solidFill>
                  <a:srgbClr val="0432FF"/>
                </a:solidFill>
              </a:rPr>
              <a:t>Guo, Ng, Lu, Liu, J. Appl. Phys. 109 (2011) 103505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6D26C-ADAE-834A-99FD-7F3538A77E39}"/>
              </a:ext>
            </a:extLst>
          </p:cNvPr>
          <p:cNvSpPr txBox="1"/>
          <p:nvPr/>
        </p:nvSpPr>
        <p:spPr>
          <a:xfrm>
            <a:off x="102064" y="0"/>
            <a:ext cx="1845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alloy design</a:t>
            </a:r>
          </a:p>
          <a:p>
            <a:r>
              <a:rPr lang="en-US" sz="2000" dirty="0">
                <a:latin typeface="+mj-lt"/>
              </a:rPr>
              <a:t>crystal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D45F4-1F46-1942-B831-A722361F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73" y="320681"/>
            <a:ext cx="1707868" cy="6216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2F49F-9F57-A4B3-F543-D21542C4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61" y="888262"/>
            <a:ext cx="5993936" cy="508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6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A3B1-4EC3-C847-BB3F-AD11705D9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small quantities of solute?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4B15E-37C8-344E-A69F-A9E2FCDBB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809" y="1803685"/>
            <a:ext cx="6204857" cy="4351338"/>
          </a:xfrm>
        </p:spPr>
        <p:txBody>
          <a:bodyPr/>
          <a:lstStyle/>
          <a:p>
            <a:r>
              <a:rPr lang="en-US"/>
              <a:t>effective combined with processing</a:t>
            </a:r>
          </a:p>
          <a:p>
            <a:r>
              <a:rPr lang="en-US"/>
              <a:t>cost</a:t>
            </a:r>
          </a:p>
          <a:p>
            <a:r>
              <a:rPr lang="en-US"/>
              <a:t>ability to recycle</a:t>
            </a:r>
          </a:p>
          <a:p>
            <a:r>
              <a:rPr lang="en-US"/>
              <a:t>can be joined</a:t>
            </a:r>
          </a:p>
          <a:p>
            <a:r>
              <a:rPr lang="en-US"/>
              <a:t>large-scale construction possible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74BDCE-985D-F756-5D44-B8DEBD0F1D0D}"/>
              </a:ext>
            </a:extLst>
          </p:cNvPr>
          <p:cNvGrpSpPr/>
          <p:nvPr/>
        </p:nvGrpSpPr>
        <p:grpSpPr>
          <a:xfrm>
            <a:off x="181669" y="1092200"/>
            <a:ext cx="11465138" cy="5592751"/>
            <a:chOff x="181669" y="1092200"/>
            <a:chExt cx="11465138" cy="55927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EF061E-067F-9045-902B-210EA0BB0191}"/>
                </a:ext>
              </a:extLst>
            </p:cNvPr>
            <p:cNvGrpSpPr/>
            <p:nvPr/>
          </p:nvGrpSpPr>
          <p:grpSpPr>
            <a:xfrm>
              <a:off x="3930235" y="3748194"/>
              <a:ext cx="6800379" cy="2936757"/>
              <a:chOff x="3930235" y="3748194"/>
              <a:chExt cx="6800379" cy="29367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26E2545-F8C4-8641-9842-ED2306AF2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1763" y="3748194"/>
                <a:ext cx="3498851" cy="234599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ABDDC30-B80F-8D4B-A3CD-B646551E1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0235" y="4334544"/>
                <a:ext cx="3008521" cy="2350407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567AAB-C523-2141-BAE3-E64C1D8E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307" y="1092200"/>
              <a:ext cx="3111500" cy="2336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4CD172-744B-F845-99DB-AC8D0B2A8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65" t="8632" r="31466" b="12689"/>
            <a:stretch/>
          </p:blipFill>
          <p:spPr>
            <a:xfrm>
              <a:off x="555764" y="4680229"/>
              <a:ext cx="2338258" cy="17630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77A062-D5A5-4D49-918A-19AE9F2C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669" y="1916393"/>
              <a:ext cx="1384292" cy="13255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CA228-FFDF-824F-8448-79080BB00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9905"/>
            <a:stretch/>
          </p:blipFill>
          <p:spPr>
            <a:xfrm>
              <a:off x="4663522" y="2341166"/>
              <a:ext cx="2423643" cy="1455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589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87F3-D08F-904C-950E-35E8626A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234222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/>
              <a:t>Crystal structure? </a:t>
            </a:r>
            <a:br>
              <a:rPr lang="en-US" sz="3200"/>
            </a:br>
            <a:r>
              <a:rPr lang="en-US" sz="3200"/>
              <a:t>single-phase, 5,6 component alloys</a:t>
            </a:r>
            <a:br>
              <a:rPr lang="en-US" sz="3200"/>
            </a:br>
            <a:r>
              <a:rPr lang="en-US" sz="3200" b="1"/>
              <a:t>Fe-Ni-Al,</a:t>
            </a:r>
            <a:r>
              <a:rPr lang="en-US" sz="3200"/>
              <a:t> Cr, Co, Cu, Ti, Mn, Mo, V, Si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A6DFE8-497E-B641-8694-B0D9051A4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92" t="34074" r="22280" b="32181"/>
          <a:stretch/>
        </p:blipFill>
        <p:spPr>
          <a:xfrm>
            <a:off x="327378" y="1690688"/>
            <a:ext cx="6491112" cy="4965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99D9E0-00A6-3D4B-BEAD-E98AE6698618}"/>
              </a:ext>
            </a:extLst>
          </p:cNvPr>
          <p:cNvSpPr/>
          <p:nvPr/>
        </p:nvSpPr>
        <p:spPr>
          <a:xfrm>
            <a:off x="7865532" y="5721832"/>
            <a:ext cx="381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Selected data from:</a:t>
            </a:r>
          </a:p>
          <a:p>
            <a:r>
              <a:rPr lang="en-GB" sz="1400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Zhang Y, Lu ZP, Ma SG, Liaw PK, Tang Z, Cheng YQ, Gao MC.  MRS Communications. 2014 Jun;4(2):57-62.</a:t>
            </a:r>
            <a:endParaRPr lang="en-US" sz="1400">
              <a:solidFill>
                <a:srgbClr val="0432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C6D75-9021-0946-9C4D-448BF9731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95" y="2103438"/>
            <a:ext cx="56693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89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99D9E0-00A6-3D4B-BEAD-E98AE6698618}"/>
              </a:ext>
            </a:extLst>
          </p:cNvPr>
          <p:cNvSpPr/>
          <p:nvPr/>
        </p:nvSpPr>
        <p:spPr>
          <a:xfrm>
            <a:off x="7366574" y="5530933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Bhadeshia:2021, using selected data from Zhang et al. (2014)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5C9133-4EC4-1E4F-B79D-F3406984A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82" t="24652" r="26441" b="40113"/>
          <a:stretch/>
        </p:blipFill>
        <p:spPr>
          <a:xfrm>
            <a:off x="838200" y="1626666"/>
            <a:ext cx="5438614" cy="51972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D8DE2B-7C41-2946-9DAC-8D5D89C06393}"/>
              </a:ext>
            </a:extLst>
          </p:cNvPr>
          <p:cNvCxnSpPr/>
          <p:nvPr/>
        </p:nvCxnSpPr>
        <p:spPr>
          <a:xfrm flipV="1">
            <a:off x="2928492" y="2641600"/>
            <a:ext cx="0" cy="24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61D76247-090E-084B-8BD7-5E7EB17865C0}"/>
              </a:ext>
            </a:extLst>
          </p:cNvPr>
          <p:cNvSpPr txBox="1">
            <a:spLocks/>
          </p:cNvSpPr>
          <p:nvPr/>
        </p:nvSpPr>
        <p:spPr>
          <a:xfrm>
            <a:off x="169723" y="194959"/>
            <a:ext cx="6231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Crystal structure? </a:t>
            </a:r>
            <a:br>
              <a:rPr lang="en-US" sz="3200"/>
            </a:br>
            <a:r>
              <a:rPr lang="en-US" sz="3200"/>
              <a:t>single-phase, 5,6 component alloys</a:t>
            </a:r>
            <a:br>
              <a:rPr lang="en-US" sz="3200"/>
            </a:br>
            <a:r>
              <a:rPr lang="en-US" sz="3200" b="1"/>
              <a:t>Fe-Ni-Al,</a:t>
            </a:r>
            <a:r>
              <a:rPr lang="en-US" sz="3200"/>
              <a:t> Cr, Co, Cu, Ti, Mn, Mo, V, 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F9F13-89DC-4846-8B84-89E12A6B1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375" y="2103000"/>
            <a:ext cx="3089230" cy="31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468D42-06DE-5F4A-B149-B91DB73585B4}"/>
              </a:ext>
            </a:extLst>
          </p:cNvPr>
          <p:cNvSpPr txBox="1"/>
          <p:nvPr/>
        </p:nvSpPr>
        <p:spPr>
          <a:xfrm>
            <a:off x="264584" y="0"/>
            <a:ext cx="10225300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latin typeface="+mj-lt"/>
              </a:rPr>
              <a:t>Refractory high-entropy materials</a:t>
            </a:r>
          </a:p>
          <a:p>
            <a:r>
              <a:rPr lang="en-GB" sz="4400">
                <a:latin typeface="+mj-lt"/>
              </a:rPr>
              <a:t>Cr, Hf, Mo, Nb, Re, Ta, V, W, and Zr</a:t>
            </a:r>
          </a:p>
          <a:p>
            <a:r>
              <a:rPr lang="en-GB" sz="4400">
                <a:latin typeface="+mj-lt"/>
              </a:rPr>
              <a:t>Al, Ti, Si, Co, and Ni and C, N</a:t>
            </a:r>
          </a:p>
          <a:p>
            <a:endParaRPr lang="en-GB" sz="4400">
              <a:latin typeface="+mj-lt"/>
            </a:endParaRPr>
          </a:p>
          <a:p>
            <a:r>
              <a:rPr lang="en-GB" sz="4400">
                <a:latin typeface="+mj-lt"/>
              </a:rPr>
              <a:t>body-centred cubic</a:t>
            </a:r>
          </a:p>
          <a:p>
            <a:endParaRPr lang="en-GB" sz="4400">
              <a:latin typeface="+mj-lt"/>
            </a:endParaRPr>
          </a:p>
          <a:p>
            <a:r>
              <a:rPr lang="en-GB" sz="4400">
                <a:latin typeface="+mj-lt"/>
              </a:rPr>
              <a:t>Melting temperature of W-Nb-Mo-Ta-V alloy</a:t>
            </a:r>
          </a:p>
          <a:p>
            <a:r>
              <a:rPr lang="en-GB" sz="4400">
                <a:latin typeface="+mj-lt"/>
              </a:rPr>
              <a:t>calculated: 2946 K </a:t>
            </a:r>
          </a:p>
          <a:p>
            <a:r>
              <a:rPr lang="en-GB" sz="4400">
                <a:latin typeface="+mj-lt"/>
              </a:rPr>
              <a:t>density 13.75 g cm</a:t>
            </a:r>
            <a:r>
              <a:rPr lang="en-GB" sz="4400" baseline="30000">
                <a:latin typeface="+mj-lt"/>
              </a:rPr>
              <a:t>-3</a:t>
            </a:r>
          </a:p>
          <a:p>
            <a:r>
              <a:rPr lang="en-GB" sz="2400">
                <a:solidFill>
                  <a:srgbClr val="0432FF"/>
                </a:solidFill>
                <a:latin typeface="+mj-lt"/>
              </a:rPr>
              <a:t>[Intermetallics 18 (2010) 1758] </a:t>
            </a:r>
            <a:endParaRPr lang="en-GB" sz="4800">
              <a:solidFill>
                <a:srgbClr val="0432FF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6658B-3FF8-274E-A213-DA950753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30234"/>
            <a:ext cx="2777067" cy="7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59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EE0B8-F8AD-6A42-9846-F73D378699E2}"/>
              </a:ext>
            </a:extLst>
          </p:cNvPr>
          <p:cNvSpPr txBox="1"/>
          <p:nvPr/>
        </p:nvSpPr>
        <p:spPr>
          <a:xfrm>
            <a:off x="253218" y="393895"/>
            <a:ext cx="5696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+mj-lt"/>
              </a:rPr>
              <a:t>First principles calculations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17F46-8196-7F49-B545-81BDC3FA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" y="1295491"/>
            <a:ext cx="9202505" cy="707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55EB-04B2-B140-B16A-135FB1E93847}"/>
              </a:ext>
            </a:extLst>
          </p:cNvPr>
          <p:cNvSpPr/>
          <p:nvPr/>
        </p:nvSpPr>
        <p:spPr>
          <a:xfrm>
            <a:off x="253218" y="6279439"/>
            <a:ext cx="1142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Troparevsky MC, Morris JR, Kent PR, Lupini AR, Stocks GM. Physical Review X. 2015 Mar 31;5(1):011041.</a:t>
            </a:r>
            <a:endParaRPr lang="en-US">
              <a:solidFill>
                <a:srgbClr val="0432FF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9D200-1872-B84B-AE1A-D3D02A074487}"/>
              </a:ext>
            </a:extLst>
          </p:cNvPr>
          <p:cNvGrpSpPr/>
          <p:nvPr/>
        </p:nvGrpSpPr>
        <p:grpSpPr>
          <a:xfrm>
            <a:off x="177018" y="2617746"/>
            <a:ext cx="10138557" cy="3376563"/>
            <a:chOff x="253218" y="2236746"/>
            <a:chExt cx="10138557" cy="3376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AC5D0F-750E-FD4F-B0DF-5C34E40AB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43" y="3157513"/>
              <a:ext cx="9557832" cy="4931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08E6A2-D186-3440-B1EA-F80B9804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943" y="4049833"/>
              <a:ext cx="9557832" cy="5894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8187E1-378F-ED44-BA81-D7F39AD2A1CA}"/>
                </a:ext>
              </a:extLst>
            </p:cNvPr>
            <p:cNvSpPr txBox="1"/>
            <p:nvPr/>
          </p:nvSpPr>
          <p:spPr>
            <a:xfrm>
              <a:off x="253218" y="2236746"/>
              <a:ext cx="6613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+mj-lt"/>
                </a:rPr>
                <a:t>condition for compound formation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408D1E-C04D-FF43-839E-AB63B6667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139" y="5181509"/>
              <a:ext cx="62738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8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EE0B8-F8AD-6A42-9846-F73D378699E2}"/>
              </a:ext>
            </a:extLst>
          </p:cNvPr>
          <p:cNvSpPr txBox="1"/>
          <p:nvPr/>
        </p:nvSpPr>
        <p:spPr>
          <a:xfrm>
            <a:off x="253218" y="393895"/>
            <a:ext cx="5696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+mj-lt"/>
              </a:rPr>
              <a:t>First principles calculations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55EB-04B2-B140-B16A-135FB1E93847}"/>
              </a:ext>
            </a:extLst>
          </p:cNvPr>
          <p:cNvSpPr/>
          <p:nvPr/>
        </p:nvSpPr>
        <p:spPr>
          <a:xfrm>
            <a:off x="253217" y="6417153"/>
            <a:ext cx="4290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selected data from Troparevsky et al.</a:t>
            </a:r>
            <a:endParaRPr lang="en-US">
              <a:solidFill>
                <a:srgbClr val="0432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57EAD8-818F-7341-B6F3-82EBA5E2E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512" r="16714" b="34974"/>
          <a:stretch/>
        </p:blipFill>
        <p:spPr>
          <a:xfrm>
            <a:off x="465460" y="1364565"/>
            <a:ext cx="4880263" cy="4354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26215-2F29-1B47-B1BD-62B4046255D1}"/>
              </a:ext>
            </a:extLst>
          </p:cNvPr>
          <p:cNvSpPr txBox="1"/>
          <p:nvPr/>
        </p:nvSpPr>
        <p:spPr>
          <a:xfrm>
            <a:off x="5206370" y="4355050"/>
            <a:ext cx="57447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therefore, equiatomic CrMnFeCoNi</a:t>
            </a:r>
          </a:p>
          <a:p>
            <a:r>
              <a:rPr lang="en-US" sz="2800"/>
              <a:t>solid solution predicted to be stable</a:t>
            </a:r>
          </a:p>
          <a:p>
            <a:r>
              <a:rPr lang="en-US" sz="2800"/>
              <a:t>on the basis of lowest energy, ordered</a:t>
            </a:r>
          </a:p>
          <a:p>
            <a:r>
              <a:rPr lang="en-US" sz="2800"/>
              <a:t>binary compound calculations</a:t>
            </a:r>
          </a:p>
          <a:p>
            <a:r>
              <a:rPr lang="en-US" sz="2800"/>
              <a:t>and annealing at 1000 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13EC3E-347E-BE41-9888-6631F459045C}"/>
              </a:ext>
            </a:extLst>
          </p:cNvPr>
          <p:cNvSpPr txBox="1"/>
          <p:nvPr/>
        </p:nvSpPr>
        <p:spPr>
          <a:xfrm>
            <a:off x="5206370" y="2270843"/>
            <a:ext cx="5501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Does not represent equilibrium,</a:t>
            </a:r>
          </a:p>
          <a:p>
            <a:r>
              <a:rPr lang="en-US" sz="3200">
                <a:solidFill>
                  <a:srgbClr val="FF0000"/>
                </a:solidFill>
              </a:rPr>
              <a:t>compounds often </a:t>
            </a:r>
          </a:p>
          <a:p>
            <a:r>
              <a:rPr lang="en-US" sz="3200">
                <a:solidFill>
                  <a:srgbClr val="FF0000"/>
                </a:solidFill>
              </a:rPr>
              <a:t>multicomponent (n&gt;2)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1A68E-B635-124E-A5CF-70743684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43" y="5614039"/>
            <a:ext cx="3779129" cy="3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4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EE0B8-F8AD-6A42-9846-F73D378699E2}"/>
              </a:ext>
            </a:extLst>
          </p:cNvPr>
          <p:cNvSpPr txBox="1"/>
          <p:nvPr/>
        </p:nvSpPr>
        <p:spPr>
          <a:xfrm>
            <a:off x="253218" y="393895"/>
            <a:ext cx="7606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+mj-lt"/>
              </a:rPr>
              <a:t>First principles enthalpy calculations</a:t>
            </a:r>
          </a:p>
          <a:p>
            <a:r>
              <a:rPr lang="en-US" sz="4000">
                <a:latin typeface="+mj-lt"/>
              </a:rPr>
              <a:t>... approximations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71BF0-0B64-0F4C-BFC1-148F9F921DDD}"/>
              </a:ext>
            </a:extLst>
          </p:cNvPr>
          <p:cNvSpPr txBox="1"/>
          <p:nvPr/>
        </p:nvSpPr>
        <p:spPr>
          <a:xfrm>
            <a:off x="253218" y="2425442"/>
            <a:ext cx="80428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calculations for binary compounds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stoichiometry assumed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zero Kelvin, zero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range of acceptance to avoid compound is empirical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56991-9F52-7F41-97E3-9A5F76621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7" t="11389" r="24449" b="53750"/>
          <a:stretch/>
        </p:blipFill>
        <p:spPr>
          <a:xfrm>
            <a:off x="6238875" y="1439815"/>
            <a:ext cx="3609975" cy="2990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67063-ACB8-F046-BB30-E56C1CFABCBF}"/>
              </a:ext>
            </a:extLst>
          </p:cNvPr>
          <p:cNvSpPr txBox="1"/>
          <p:nvPr/>
        </p:nvSpPr>
        <p:spPr>
          <a:xfrm>
            <a:off x="443126" y="5930427"/>
            <a:ext cx="760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selected heat capacity data from</a:t>
            </a:r>
          </a:p>
          <a:p>
            <a:r>
              <a:rPr lang="en-GB" sz="1600">
                <a:solidFill>
                  <a:srgbClr val="0070C0"/>
                </a:solidFill>
              </a:rPr>
              <a:t>Bhandari, Zhang, Zeng, Guo, Yang, J. of Mat. Res. Techn. 9 (2020) 8929</a:t>
            </a:r>
            <a:r>
              <a:rPr lang="en-US" sz="160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3590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B1E6515-82F9-764D-8CDF-C0624AF6B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962" r="20982" b="10345"/>
          <a:stretch/>
        </p:blipFill>
        <p:spPr>
          <a:xfrm>
            <a:off x="216583" y="880533"/>
            <a:ext cx="7552486" cy="5655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64A98C-00F4-5D4E-82A1-24F58BE92CFB}"/>
              </a:ext>
            </a:extLst>
          </p:cNvPr>
          <p:cNvSpPr/>
          <p:nvPr/>
        </p:nvSpPr>
        <p:spPr>
          <a:xfrm>
            <a:off x="4741335" y="1371601"/>
            <a:ext cx="1676400" cy="677333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9D3F7-2CB2-744F-A0C5-52D5FEC27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95" b="18530"/>
          <a:stretch/>
        </p:blipFill>
        <p:spPr>
          <a:xfrm>
            <a:off x="8126760" y="3139090"/>
            <a:ext cx="3848657" cy="3397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EFA1D-0354-1E41-A550-1544F33B62B1}"/>
              </a:ext>
            </a:extLst>
          </p:cNvPr>
          <p:cNvSpPr txBox="1"/>
          <p:nvPr/>
        </p:nvSpPr>
        <p:spPr>
          <a:xfrm>
            <a:off x="9076266" y="2554315"/>
            <a:ext cx="2296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CrFeMnCoNi</a:t>
            </a:r>
          </a:p>
        </p:txBody>
      </p:sp>
    </p:spTree>
    <p:extLst>
      <p:ext uri="{BB962C8B-B14F-4D97-AF65-F5344CB8AC3E}">
        <p14:creationId xmlns:p14="http://schemas.microsoft.com/office/powerpoint/2010/main" val="36285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3B87A17-1572-E044-BDD7-A7505025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1" t="38314" r="17034" b="25670"/>
          <a:stretch/>
        </p:blipFill>
        <p:spPr>
          <a:xfrm>
            <a:off x="322735" y="856010"/>
            <a:ext cx="6498479" cy="4277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F04D7-7675-1B48-88D0-6213AFA79ADA}"/>
              </a:ext>
            </a:extLst>
          </p:cNvPr>
          <p:cNvSpPr txBox="1"/>
          <p:nvPr/>
        </p:nvSpPr>
        <p:spPr>
          <a:xfrm>
            <a:off x="322735" y="5633373"/>
            <a:ext cx="10867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432FF"/>
                </a:solidFill>
              </a:rPr>
              <a:t>Data from: </a:t>
            </a:r>
            <a:r>
              <a:rPr lang="en-GB" sz="1400">
                <a:solidFill>
                  <a:srgbClr val="0432FF"/>
                </a:solidFill>
              </a:rPr>
              <a:t>Gludovatz B, Hohenwarter A, Catoor D, Chang EH, George EP, Ritchie RO. Science. 2014 Sep 5;345(6201):1153-8.</a:t>
            </a:r>
          </a:p>
          <a:p>
            <a:r>
              <a:rPr lang="en-GB" sz="1400">
                <a:solidFill>
                  <a:srgbClr val="0432FF"/>
                </a:solidFill>
              </a:rPr>
              <a:t>Blauel JG, Smith HR, Schulze G.  Weld J Res Suppl. 1974 May 1;53:211</a:t>
            </a:r>
          </a:p>
          <a:p>
            <a:r>
              <a:rPr lang="en-GB" sz="1400">
                <a:solidFill>
                  <a:srgbClr val="0432FF"/>
                </a:solidFill>
              </a:rPr>
              <a:t>Strife JR, Passoja DE.  Metallurgical Transactions A. 1980 Aug 1;11(8):1341.</a:t>
            </a:r>
          </a:p>
          <a:p>
            <a:r>
              <a:rPr lang="en-GB" sz="1400">
                <a:solidFill>
                  <a:srgbClr val="0432FF"/>
                </a:solidFill>
              </a:rPr>
              <a:t>Wang LD, Jiang LZ, Zhu M, Liu X, Zhou WM, Li Y.  Journal of Physics D: Applied Physics. 2004 Jul 14;37(15):2151.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56012-24EC-704A-9975-8B418AF39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47" b="18530"/>
          <a:stretch/>
        </p:blipFill>
        <p:spPr>
          <a:xfrm>
            <a:off x="7737294" y="3623733"/>
            <a:ext cx="3848657" cy="1744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6E564-9A1B-8545-AFA5-E20501F85E92}"/>
              </a:ext>
            </a:extLst>
          </p:cNvPr>
          <p:cNvSpPr txBox="1"/>
          <p:nvPr/>
        </p:nvSpPr>
        <p:spPr>
          <a:xfrm>
            <a:off x="8513519" y="2941879"/>
            <a:ext cx="2296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CrFeMnCoNi</a:t>
            </a:r>
          </a:p>
        </p:txBody>
      </p:sp>
    </p:spTree>
    <p:extLst>
      <p:ext uri="{BB962C8B-B14F-4D97-AF65-F5344CB8AC3E}">
        <p14:creationId xmlns:p14="http://schemas.microsoft.com/office/powerpoint/2010/main" val="1208602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AC1C9-1720-9746-8CAB-B99D7FBF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0" y="1573072"/>
            <a:ext cx="6060831" cy="521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73DEC-AAC5-CA43-8096-3604B3E82AA1}"/>
              </a:ext>
            </a:extLst>
          </p:cNvPr>
          <p:cNvSpPr txBox="1"/>
          <p:nvPr/>
        </p:nvSpPr>
        <p:spPr>
          <a:xfrm>
            <a:off x="267286" y="206979"/>
            <a:ext cx="229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+mj-lt"/>
              </a:rPr>
              <a:t>AlCoCrFeNi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F5F28-0DE8-FE4F-BC78-2E877FF49106}"/>
              </a:ext>
            </a:extLst>
          </p:cNvPr>
          <p:cNvSpPr txBox="1"/>
          <p:nvPr/>
        </p:nvSpPr>
        <p:spPr>
          <a:xfrm>
            <a:off x="7141698" y="3868616"/>
            <a:ext cx="5050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432FF"/>
                </a:solidFill>
              </a:rPr>
              <a:t>Tang Z, Senkov ON, Parish CM, Zhang C, Zhang F, Santodonato LJ, Wang G, Zhao G, Yang F, Liaw PK. Materials Science and Engineering: A. (2015) 28</a:t>
            </a:r>
          </a:p>
          <a:p>
            <a:endParaRPr lang="en-GB">
              <a:solidFill>
                <a:srgbClr val="0432FF"/>
              </a:solidFill>
            </a:endParaRPr>
          </a:p>
          <a:p>
            <a:r>
              <a:rPr lang="en-GB">
                <a:solidFill>
                  <a:srgbClr val="0432FF"/>
                </a:solidFill>
              </a:rPr>
              <a:t>Kim SH, Kim H, Kim NJ. </a:t>
            </a:r>
          </a:p>
          <a:p>
            <a:r>
              <a:rPr lang="en-GB">
                <a:solidFill>
                  <a:srgbClr val="0432FF"/>
                </a:solidFill>
              </a:rPr>
              <a:t>Nature. (2015) 518</a:t>
            </a:r>
          </a:p>
          <a:p>
            <a:endParaRPr lang="en-GB">
              <a:solidFill>
                <a:srgbClr val="0432FF"/>
              </a:solidFill>
            </a:endParaRPr>
          </a:p>
          <a:p>
            <a:r>
              <a:rPr lang="en-GB">
                <a:solidFill>
                  <a:srgbClr val="0432FF"/>
                </a:solidFill>
              </a:rPr>
              <a:t>Polmear, Light Alloys, Edward Arnold</a:t>
            </a:r>
          </a:p>
        </p:txBody>
      </p:sp>
    </p:spTree>
    <p:extLst>
      <p:ext uri="{BB962C8B-B14F-4D97-AF65-F5344CB8AC3E}">
        <p14:creationId xmlns:p14="http://schemas.microsoft.com/office/powerpoint/2010/main" val="452371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9E76DA-D424-5949-9FA4-33A7F9E4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0" y="911858"/>
            <a:ext cx="60975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B3726-A8DD-624F-9DA9-E03179D92DAF}"/>
              </a:ext>
            </a:extLst>
          </p:cNvPr>
          <p:cNvSpPr txBox="1"/>
          <p:nvPr/>
        </p:nvSpPr>
        <p:spPr>
          <a:xfrm>
            <a:off x="6457244" y="1128889"/>
            <a:ext cx="3928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is no possibility of using high-density alloys in rotating components.</a:t>
            </a:r>
          </a:p>
          <a:p>
            <a:endParaRPr lang="en-US" sz="2800"/>
          </a:p>
          <a:p>
            <a:r>
              <a:rPr lang="en-US" sz="2800"/>
              <a:t>∴ CrNbTiVZr 6.57 g cm</a:t>
            </a:r>
            <a:r>
              <a:rPr lang="en-US" sz="2800" baseline="3000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0031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E20145-9840-B845-A3DA-C536D6C8C9A9}"/>
              </a:ext>
            </a:extLst>
          </p:cNvPr>
          <p:cNvSpPr/>
          <p:nvPr/>
        </p:nvSpPr>
        <p:spPr>
          <a:xfrm>
            <a:off x="401252" y="258123"/>
            <a:ext cx="10316816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K. H. Huang and </a:t>
            </a:r>
            <a:r>
              <a:rPr lang="en-GB" sz="2400" b="0" i="0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Jien</a:t>
            </a:r>
            <a:r>
              <a:rPr lang="en-GB" sz="2400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-Wei Yeh (advisor)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Arial" panose="020B0604020202020204" pitchFamily="34" charset="0"/>
              </a:rPr>
              <a:t>S</a:t>
            </a:r>
            <a:r>
              <a:rPr lang="en-GB" sz="2400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tudy of multicomponent alloy systems </a:t>
            </a:r>
          </a:p>
          <a:p>
            <a:pPr>
              <a:lnSpc>
                <a:spcPct val="150000"/>
              </a:lnSpc>
            </a:pPr>
            <a:r>
              <a:rPr lang="en-GB" sz="2400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containing equal-mole elements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Arial" panose="020B0604020202020204" pitchFamily="34" charset="0"/>
              </a:rPr>
              <a:t>Master’s Thesis,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Arial" panose="020B0604020202020204" pitchFamily="34" charset="0"/>
              </a:rPr>
              <a:t>National Tsing Hua University, Taiwan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589DD-C8DB-EA45-BADA-4841ECF4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48" y="404780"/>
            <a:ext cx="2200121" cy="22968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7266D9-A6C0-BEE8-90F8-298DA6260E45}"/>
              </a:ext>
            </a:extLst>
          </p:cNvPr>
          <p:cNvSpPr/>
          <p:nvPr/>
        </p:nvSpPr>
        <p:spPr>
          <a:xfrm>
            <a:off x="2017299" y="4135833"/>
            <a:ext cx="9740348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0" i="0" dirty="0">
                <a:effectLst/>
                <a:latin typeface="Arial" panose="020B0604020202020204" pitchFamily="34" charset="0"/>
              </a:rPr>
              <a:t>A. J. Vincent and Brian Cantor (advisor)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</a:rPr>
              <a:t>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tudy of three multicomponent alloys </a:t>
            </a:r>
          </a:p>
          <a:p>
            <a:pPr>
              <a:lnSpc>
                <a:spcPct val="150000"/>
              </a:lnSpc>
            </a:pPr>
            <a:r>
              <a:rPr lang="en-GB" sz="2400" b="0" i="0" dirty="0">
                <a:effectLst/>
                <a:latin typeface="Arial" panose="020B0604020202020204" pitchFamily="34" charset="0"/>
              </a:rPr>
              <a:t>Part II Thesis, University of Sussex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3D454-F482-7D68-3A92-355626E8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610" y="3597483"/>
            <a:ext cx="2200121" cy="24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0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1099D-AE3E-9E4D-B5E4-AAD61E0E3DB6}"/>
              </a:ext>
            </a:extLst>
          </p:cNvPr>
          <p:cNvSpPr txBox="1"/>
          <p:nvPr/>
        </p:nvSpPr>
        <p:spPr>
          <a:xfrm>
            <a:off x="328613" y="1166842"/>
            <a:ext cx="107208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/>
              <a:t>Al Mo</a:t>
            </a:r>
            <a:r>
              <a:rPr lang="en-GB" sz="4400" baseline="-25000"/>
              <a:t>0.5</a:t>
            </a:r>
            <a:r>
              <a:rPr lang="en-GB" sz="4400"/>
              <a:t> Nb Ta</a:t>
            </a:r>
            <a:r>
              <a:rPr lang="en-GB" sz="4400" baseline="-25000"/>
              <a:t>0.5</a:t>
            </a:r>
            <a:r>
              <a:rPr lang="en-GB" sz="4400"/>
              <a:t> Ti  Zr</a:t>
            </a:r>
            <a:r>
              <a:rPr lang="en-GB" sz="9600"/>
              <a:t> </a:t>
            </a:r>
            <a:endParaRPr lang="en-GB" sz="5400"/>
          </a:p>
          <a:p>
            <a:r>
              <a:rPr lang="en-GB" sz="4800"/>
              <a:t>2-phase bcc+</a:t>
            </a:r>
          </a:p>
          <a:p>
            <a:endParaRPr lang="en-GB" sz="4800"/>
          </a:p>
          <a:p>
            <a:r>
              <a:rPr lang="en-GB" sz="4800"/>
              <a:t>properties measured in compression</a:t>
            </a:r>
          </a:p>
          <a:p>
            <a:r>
              <a:rPr lang="en-GB" sz="4800"/>
              <a:t>show good elevated temperature strength</a:t>
            </a:r>
          </a:p>
        </p:txBody>
      </p:sp>
    </p:spTree>
    <p:extLst>
      <p:ext uri="{BB962C8B-B14F-4D97-AF65-F5344CB8AC3E}">
        <p14:creationId xmlns:p14="http://schemas.microsoft.com/office/powerpoint/2010/main" val="4133411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62E8E3-AF1E-C346-B193-29EBD1E3F649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Making concentrated alloys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396A6-0ED6-144D-96AC-B6B800B7DC40}"/>
              </a:ext>
            </a:extLst>
          </p:cNvPr>
          <p:cNvSpPr txBox="1"/>
          <p:nvPr/>
        </p:nvSpPr>
        <p:spPr>
          <a:xfrm>
            <a:off x="546652" y="1272412"/>
            <a:ext cx="97508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Thus far, only kg quantities of high-entropy alloys made, for research.</a:t>
            </a:r>
          </a:p>
          <a:p>
            <a:endParaRPr lang="en-US" sz="3200">
              <a:latin typeface="+mj-lt"/>
            </a:endParaRPr>
          </a:p>
          <a:p>
            <a:r>
              <a:rPr lang="en-US" sz="3200">
                <a:latin typeface="+mj-lt"/>
              </a:rPr>
              <a:t>Chemical segregation on microscopic scale.</a:t>
            </a:r>
          </a:p>
          <a:p>
            <a:endParaRPr lang="en-US" sz="3200">
              <a:latin typeface="+mj-lt"/>
            </a:endParaRPr>
          </a:p>
          <a:p>
            <a:r>
              <a:rPr lang="en-US" sz="3200">
                <a:latin typeface="+mj-lt"/>
              </a:rPr>
              <a:t>Can influence stability.</a:t>
            </a:r>
          </a:p>
          <a:p>
            <a:endParaRPr lang="en-US" sz="3200">
              <a:latin typeface="+mj-lt"/>
            </a:endParaRPr>
          </a:p>
          <a:p>
            <a:r>
              <a:rPr lang="en-US" sz="3200">
                <a:latin typeface="+mj-lt"/>
              </a:rPr>
              <a:t>Microsegregation treated by homogenisation.</a:t>
            </a:r>
          </a:p>
          <a:p>
            <a:endParaRPr lang="en-US" sz="3200">
              <a:latin typeface="+mj-lt"/>
            </a:endParaRPr>
          </a:p>
          <a:p>
            <a:r>
              <a:rPr lang="en-US" sz="3200">
                <a:latin typeface="+mj-lt"/>
              </a:rPr>
              <a:t>Macrosegregation in large melts impossible to homogenise in  realistic time scales.</a:t>
            </a:r>
          </a:p>
        </p:txBody>
      </p:sp>
    </p:spTree>
    <p:extLst>
      <p:ext uri="{BB962C8B-B14F-4D97-AF65-F5344CB8AC3E}">
        <p14:creationId xmlns:p14="http://schemas.microsoft.com/office/powerpoint/2010/main" val="4209387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62E8E3-AF1E-C346-B193-29EBD1E3F649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Making concentrated alloys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722F7-9545-DB42-AEF8-A532EF288AE6}"/>
              </a:ext>
            </a:extLst>
          </p:cNvPr>
          <p:cNvSpPr txBox="1"/>
          <p:nvPr/>
        </p:nvSpPr>
        <p:spPr>
          <a:xfrm>
            <a:off x="528483" y="1306463"/>
            <a:ext cx="4388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Melting temperatures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07DF7-1E7C-F344-B376-604C81E9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3" y="2019633"/>
            <a:ext cx="10936686" cy="2818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ABB29-D60C-FC45-80A8-D8FCC4FCFFD0}"/>
              </a:ext>
            </a:extLst>
          </p:cNvPr>
          <p:cNvSpPr txBox="1"/>
          <p:nvPr/>
        </p:nvSpPr>
        <p:spPr>
          <a:xfrm>
            <a:off x="169000" y="5143574"/>
            <a:ext cx="11296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by melting and casting if the melting temperatures of constituents </a:t>
            </a:r>
          </a:p>
          <a:p>
            <a:r>
              <a:rPr lang="en-US" sz="3200"/>
              <a:t>not too different</a:t>
            </a:r>
          </a:p>
          <a:p>
            <a:r>
              <a:rPr lang="en-US" sz="3200"/>
              <a:t>laboratory electric arc furnace, vacuum, homogenise</a:t>
            </a:r>
          </a:p>
        </p:txBody>
      </p:sp>
    </p:spTree>
    <p:extLst>
      <p:ext uri="{BB962C8B-B14F-4D97-AF65-F5344CB8AC3E}">
        <p14:creationId xmlns:p14="http://schemas.microsoft.com/office/powerpoint/2010/main" val="1772640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62E8E3-AF1E-C346-B193-29EBD1E3F649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Problems in making concentrated alloys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9CF5B-5A67-A540-BB1A-8F639CE8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31" y="929156"/>
            <a:ext cx="4386470" cy="365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3FA8A-5732-BE4A-8869-6C4B2175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18" y="1413274"/>
            <a:ext cx="4532686" cy="35091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AE1A0DE-E0B7-4D43-BF8A-EF8835856071}"/>
              </a:ext>
            </a:extLst>
          </p:cNvPr>
          <p:cNvGrpSpPr/>
          <p:nvPr/>
        </p:nvGrpSpPr>
        <p:grpSpPr>
          <a:xfrm>
            <a:off x="414131" y="4667875"/>
            <a:ext cx="8018926" cy="1960764"/>
            <a:chOff x="5337313" y="4686776"/>
            <a:chExt cx="8018926" cy="19607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444208-D4D7-5F48-9BB5-DD6C0E4BE47A}"/>
                </a:ext>
              </a:extLst>
            </p:cNvPr>
            <p:cNvSpPr txBox="1"/>
            <p:nvPr/>
          </p:nvSpPr>
          <p:spPr>
            <a:xfrm>
              <a:off x="5337313" y="5354878"/>
              <a:ext cx="801892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432FF"/>
                  </a:solidFill>
                </a:rPr>
                <a:t>Reproduced under CC BY 4.0 license </a:t>
              </a:r>
            </a:p>
            <a:p>
              <a:r>
                <a:rPr lang="en-US" sz="1400">
                  <a:solidFill>
                    <a:srgbClr val="0432FF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https://creativecommons.org/licenses/by/4.0/</a:t>
              </a:r>
              <a:endParaRPr lang="en-US" sz="1400">
                <a:solidFill>
                  <a:srgbClr val="0432FF"/>
                </a:solidFill>
              </a:endParaRPr>
            </a:p>
            <a:p>
              <a:endParaRPr lang="en-US" sz="1400">
                <a:solidFill>
                  <a:srgbClr val="0432FF"/>
                </a:solidFill>
                <a:latin typeface="+mj-lt"/>
              </a:endParaRPr>
            </a:p>
            <a:p>
              <a:r>
                <a:rPr lang="en-GB"/>
                <a:t>Christofidou KA, Pickering EJ, Orsatti P, Mignanelli PM, Slater TJ, Stone HJ, Jones NG.</a:t>
              </a:r>
            </a:p>
            <a:p>
              <a:r>
                <a:rPr lang="en-GB"/>
                <a:t>Intermetallics. 2018 Jan 1;92:84-92.</a:t>
              </a:r>
              <a:endParaRPr lang="en-US" sz="1400">
                <a:solidFill>
                  <a:srgbClr val="0432FF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79682-7D4C-9348-8E3A-106BA7D59C3B}"/>
                </a:ext>
              </a:extLst>
            </p:cNvPr>
            <p:cNvSpPr txBox="1"/>
            <p:nvPr/>
          </p:nvSpPr>
          <p:spPr>
            <a:xfrm>
              <a:off x="5337313" y="4686776"/>
              <a:ext cx="42893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  <a:latin typeface="+mj-lt"/>
                </a:rPr>
                <a:t>Cr Mn</a:t>
              </a:r>
              <a:r>
                <a:rPr lang="en-US" sz="3200" baseline="-25000">
                  <a:solidFill>
                    <a:srgbClr val="0432FF"/>
                  </a:solidFill>
                  <a:latin typeface="+mj-lt"/>
                </a:rPr>
                <a:t>0.5</a:t>
              </a:r>
              <a:r>
                <a:rPr lang="en-US" sz="3200">
                  <a:solidFill>
                    <a:srgbClr val="0432FF"/>
                  </a:solidFill>
                  <a:latin typeface="+mj-lt"/>
                </a:rPr>
                <a:t> Fe Co Ni, as-cast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59C33AC-F42E-AD4D-A131-BD87EEFFC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534" y="5005777"/>
            <a:ext cx="3454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6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E492-9630-414C-9447-8696253A001B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Homogenisation: microsegregation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5C88B-563C-C54D-A2FC-1F15C346D9BF}"/>
              </a:ext>
            </a:extLst>
          </p:cNvPr>
          <p:cNvSpPr txBox="1"/>
          <p:nvPr/>
        </p:nvSpPr>
        <p:spPr>
          <a:xfrm>
            <a:off x="337866" y="6285671"/>
            <a:ext cx="718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adapted using data from R. G. Ward, J. Iron &amp; Steel Institute 203 (1965) 930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C3097-72C5-5745-B611-94F0A099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69" y="903752"/>
            <a:ext cx="6856632" cy="50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7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E492-9630-414C-9447-8696253A001B}"/>
              </a:ext>
            </a:extLst>
          </p:cNvPr>
          <p:cNvSpPr txBox="1"/>
          <p:nvPr/>
        </p:nvSpPr>
        <p:spPr>
          <a:xfrm>
            <a:off x="380069" y="155310"/>
            <a:ext cx="9304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Homogenisation: microsegregation</a:t>
            </a:r>
          </a:p>
          <a:p>
            <a:r>
              <a:rPr lang="en-US" sz="4400"/>
              <a:t>AlCoCrFeNi</a:t>
            </a:r>
          </a:p>
          <a:p>
            <a:endParaRPr lang="en-US" sz="440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668AD-AD3E-3D4A-968A-C80CA74F9CBE}"/>
              </a:ext>
            </a:extLst>
          </p:cNvPr>
          <p:cNvSpPr txBox="1"/>
          <p:nvPr/>
        </p:nvSpPr>
        <p:spPr>
          <a:xfrm>
            <a:off x="1280160" y="2236764"/>
            <a:ext cx="77965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Repeated melting &amp; solidification</a:t>
            </a:r>
          </a:p>
          <a:p>
            <a:r>
              <a:rPr lang="en-US" sz="4400"/>
              <a:t>Hot isostatic pressing</a:t>
            </a:r>
          </a:p>
          <a:p>
            <a:r>
              <a:rPr lang="en-US" sz="4400"/>
              <a:t>Homogenisation</a:t>
            </a:r>
          </a:p>
        </p:txBody>
      </p:sp>
    </p:spTree>
    <p:extLst>
      <p:ext uri="{BB962C8B-B14F-4D97-AF65-F5344CB8AC3E}">
        <p14:creationId xmlns:p14="http://schemas.microsoft.com/office/powerpoint/2010/main" val="1409722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E492-9630-414C-9447-8696253A001B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Homogenisation: macrosegregation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9338C-4F15-7F4E-B7FB-96073670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0" y="908350"/>
            <a:ext cx="4742843" cy="5873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8A16E-2071-D44F-8270-F197E1CF2DB0}"/>
              </a:ext>
            </a:extLst>
          </p:cNvPr>
          <p:cNvSpPr txBox="1"/>
          <p:nvPr/>
        </p:nvSpPr>
        <p:spPr>
          <a:xfrm>
            <a:off x="6893519" y="1582823"/>
            <a:ext cx="3277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segregation on this scale cannot be eliminated</a:t>
            </a:r>
          </a:p>
          <a:p>
            <a:endParaRPr lang="en-US" sz="3200"/>
          </a:p>
          <a:p>
            <a:r>
              <a:rPr lang="en-US" sz="3200"/>
              <a:t>therefore, design the alloy to be stable in spite of composition variations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CDB2F-4BD0-6444-BA1F-64F838BA4027}"/>
              </a:ext>
            </a:extLst>
          </p:cNvPr>
          <p:cNvSpPr txBox="1"/>
          <p:nvPr/>
        </p:nvSpPr>
        <p:spPr>
          <a:xfrm rot="16200000">
            <a:off x="-635387" y="3737260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432FF"/>
                </a:solidFill>
              </a:rPr>
              <a:t>Ed Pickering</a:t>
            </a:r>
          </a:p>
        </p:txBody>
      </p:sp>
    </p:spTree>
    <p:extLst>
      <p:ext uri="{BB962C8B-B14F-4D97-AF65-F5344CB8AC3E}">
        <p14:creationId xmlns:p14="http://schemas.microsoft.com/office/powerpoint/2010/main" val="2056302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E492-9630-414C-9447-8696253A001B}"/>
              </a:ext>
            </a:extLst>
          </p:cNvPr>
          <p:cNvSpPr txBox="1"/>
          <p:nvPr/>
        </p:nvSpPr>
        <p:spPr>
          <a:xfrm>
            <a:off x="337866" y="76388"/>
            <a:ext cx="9304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</a:rPr>
              <a:t>Homogenisation: macrosegregation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8A16E-2071-D44F-8270-F197E1CF2DB0}"/>
              </a:ext>
            </a:extLst>
          </p:cNvPr>
          <p:cNvSpPr txBox="1"/>
          <p:nvPr/>
        </p:nvSpPr>
        <p:spPr>
          <a:xfrm>
            <a:off x="4417255" y="2974823"/>
            <a:ext cx="68744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Cut off, discard worst segregated region</a:t>
            </a:r>
          </a:p>
          <a:p>
            <a:endParaRPr lang="en-US" sz="3200"/>
          </a:p>
          <a:p>
            <a:r>
              <a:rPr lang="en-US" sz="3200"/>
              <a:t>Hot deformation – helps but does not resolve long-range segregation, spreads it out</a:t>
            </a:r>
          </a:p>
          <a:p>
            <a:endParaRPr lang="en-US" sz="3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4D20E-92CF-DE4B-8C6B-DFD384EEF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t="31352" r="35487" b="7921"/>
          <a:stretch/>
        </p:blipFill>
        <p:spPr>
          <a:xfrm>
            <a:off x="703385" y="2974823"/>
            <a:ext cx="2912012" cy="356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C8AB7-7544-894E-8D7D-669A5AB13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5" r="34597" b="70436"/>
          <a:stretch/>
        </p:blipFill>
        <p:spPr>
          <a:xfrm>
            <a:off x="717453" y="908350"/>
            <a:ext cx="2912012" cy="17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4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rect Access Storage 4"/>
          <p:cNvSpPr/>
          <p:nvPr/>
        </p:nvSpPr>
        <p:spPr>
          <a:xfrm>
            <a:off x="702919" y="712689"/>
            <a:ext cx="7736359" cy="4664864"/>
          </a:xfrm>
          <a:prstGeom prst="flowChartMagneticDrum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45"/>
          <a:stretch/>
        </p:blipFill>
        <p:spPr>
          <a:xfrm>
            <a:off x="638127" y="3841430"/>
            <a:ext cx="7838746" cy="167278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145583" y="1852988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 flipV="1">
            <a:off x="7632731" y="3265406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49473" y="4596983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20812" y="3897254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79192" y="4464308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95568" y="3816410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85497" y="3558798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56835" y="2859069"/>
            <a:ext cx="858380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15216" y="3426123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34780" y="4287540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9376" y="5949283"/>
            <a:ext cx="421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mechanical alloying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F6BFE-4504-7B48-AB22-C957A71AE003}"/>
              </a:ext>
            </a:extLst>
          </p:cNvPr>
          <p:cNvSpPr txBox="1"/>
          <p:nvPr/>
        </p:nvSpPr>
        <p:spPr>
          <a:xfrm>
            <a:off x="1502102" y="182628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cast-iron</a:t>
            </a:r>
          </a:p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4F3B05-BD40-1548-B3E0-940D1805C76D}"/>
              </a:ext>
            </a:extLst>
          </p:cNvPr>
          <p:cNvCxnSpPr>
            <a:cxnSpLocks/>
            <a:stCxn id="20" idx="2"/>
          </p:cNvCxnSpPr>
          <p:nvPr/>
        </p:nvCxnSpPr>
        <p:spPr bwMode="auto">
          <a:xfrm>
            <a:off x="2185142" y="2657281"/>
            <a:ext cx="166442" cy="2017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0FDA3D0-4C56-6E4A-B532-60B96CA9AE74}"/>
              </a:ext>
            </a:extLst>
          </p:cNvPr>
          <p:cNvSpPr txBox="1"/>
          <p:nvPr/>
        </p:nvSpPr>
        <p:spPr>
          <a:xfrm>
            <a:off x="4513481" y="31829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CC88D9-B87E-9D44-AC38-CAF1B723A41B}"/>
              </a:ext>
            </a:extLst>
          </p:cNvPr>
          <p:cNvCxnSpPr>
            <a:cxnSpLocks/>
          </p:cNvCxnSpPr>
          <p:nvPr/>
        </p:nvCxnSpPr>
        <p:spPr bwMode="auto">
          <a:xfrm>
            <a:off x="5497510" y="3659260"/>
            <a:ext cx="166442" cy="2017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52B3A53-7001-CD45-82A1-4FCDB339D53E}"/>
              </a:ext>
            </a:extLst>
          </p:cNvPr>
          <p:cNvSpPr txBox="1"/>
          <p:nvPr/>
        </p:nvSpPr>
        <p:spPr>
          <a:xfrm>
            <a:off x="8122744" y="4915697"/>
            <a:ext cx="37776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Al Li Mg Sc Ti </a:t>
            </a:r>
          </a:p>
          <a:p>
            <a:r>
              <a:rPr lang="en-US" sz="3600"/>
              <a:t>reactive elements</a:t>
            </a:r>
          </a:p>
          <a:p>
            <a:r>
              <a:rPr lang="en-US" sz="3600" i="1"/>
              <a:t>T</a:t>
            </a:r>
            <a:r>
              <a:rPr lang="en-US" sz="3600" baseline="-25000"/>
              <a:t>M </a:t>
            </a:r>
            <a:r>
              <a:rPr lang="en-US" sz="3600"/>
              <a:t>varies by 1000 K</a:t>
            </a:r>
          </a:p>
        </p:txBody>
      </p:sp>
    </p:spTree>
    <p:extLst>
      <p:ext uri="{BB962C8B-B14F-4D97-AF65-F5344CB8AC3E}">
        <p14:creationId xmlns:p14="http://schemas.microsoft.com/office/powerpoint/2010/main" val="14427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12" y="188640"/>
            <a:ext cx="3648456" cy="539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045" y="4284899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>
                <a:latin typeface="Arial"/>
                <a:cs typeface="Arial"/>
              </a:rPr>
              <a:t>extrusion of canned </a:t>
            </a:r>
            <a:r>
              <a:rPr lang="en-US" sz="4000" b="0" dirty="0">
                <a:latin typeface="Arial"/>
                <a:cs typeface="Arial"/>
              </a:rPr>
              <a:t>powder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" name="Picture 1" descr="tmp1A39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0688"/>
            <a:ext cx="4497851" cy="316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85C3B-2BA3-2341-B7A7-D6AA12A391DE}"/>
              </a:ext>
            </a:extLst>
          </p:cNvPr>
          <p:cNvSpPr txBox="1"/>
          <p:nvPr/>
        </p:nvSpPr>
        <p:spPr>
          <a:xfrm>
            <a:off x="4942676" y="5746030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image courtesy of Jan-Olof Nilsson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Sandvik Materials Technology.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Extrusion of stainless steel.</a:t>
            </a:r>
          </a:p>
        </p:txBody>
      </p:sp>
    </p:spTree>
    <p:extLst>
      <p:ext uri="{BB962C8B-B14F-4D97-AF65-F5344CB8AC3E}">
        <p14:creationId xmlns:p14="http://schemas.microsoft.com/office/powerpoint/2010/main" val="24589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6302B-1B95-B548-9EE6-9167944D0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02" y="368299"/>
            <a:ext cx="7237467" cy="5175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8389C-1FA4-E945-91EF-12BF505ABD56}"/>
              </a:ext>
            </a:extLst>
          </p:cNvPr>
          <p:cNvSpPr txBox="1"/>
          <p:nvPr/>
        </p:nvSpPr>
        <p:spPr>
          <a:xfrm>
            <a:off x="99704" y="5766506"/>
            <a:ext cx="11755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The original twenty-component alloy (Mn, Cr, Fe, Co, Ni, Cu, Ag, W, Mo, Nb, Al, Cd, Sn, Pb, Bi, Zn, Ge, Si, Sb, Mg), melted in a crucible using pure components in equiatomic proportions, and air cooled. Image courtesy of Brian Cantor (Vincent:1981).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3B9DA-0F9A-6E42-951B-10657CE1112B}"/>
              </a:ext>
            </a:extLst>
          </p:cNvPr>
          <p:cNvSpPr txBox="1"/>
          <p:nvPr/>
        </p:nvSpPr>
        <p:spPr>
          <a:xfrm>
            <a:off x="7757457" y="1761027"/>
            <a:ext cx="4286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One of the phases has mostly Cr-Co-Ni-Fe-Mn  with face-centred cubic crystal structure</a:t>
            </a:r>
          </a:p>
          <a:p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A1CAB-456E-7443-AF93-1FDFE2257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478" y="3631641"/>
            <a:ext cx="2113171" cy="20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10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5013C-70E9-0843-8802-6F6938C2D6C6}"/>
              </a:ext>
            </a:extLst>
          </p:cNvPr>
          <p:cNvSpPr txBox="1"/>
          <p:nvPr/>
        </p:nvSpPr>
        <p:spPr>
          <a:xfrm>
            <a:off x="336331" y="378372"/>
            <a:ext cx="435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+mj-lt"/>
              </a:rPr>
              <a:t>Spark plasma sintering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B1FBF-B194-2D4C-A41B-DC42B4D0C1B0}"/>
              </a:ext>
            </a:extLst>
          </p:cNvPr>
          <p:cNvSpPr txBox="1"/>
          <p:nvPr/>
        </p:nvSpPr>
        <p:spPr>
          <a:xfrm>
            <a:off x="651643" y="1597572"/>
            <a:ext cx="83031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ZrC, HfC, TaC, NbC, and TiC powders (raw material)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equiatomic proportions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ball-milled for 10 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Spark plasma sintering at 2100 °C, 5 min, 60 MPa.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78E89-7B42-814A-85FA-F18FCA94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719" y="2090464"/>
            <a:ext cx="2400300" cy="229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8E3A8-07F9-5247-81F1-D961551AF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719" y="4855779"/>
            <a:ext cx="2680798" cy="2002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53C89-894C-2749-B7C5-60479A8F087A}"/>
              </a:ext>
            </a:extLst>
          </p:cNvPr>
          <p:cNvSpPr txBox="1"/>
          <p:nvPr/>
        </p:nvSpPr>
        <p:spPr>
          <a:xfrm>
            <a:off x="113952" y="5707225"/>
            <a:ext cx="606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0070C0"/>
                </a:solidFill>
              </a:rPr>
              <a:t>CC BY-SA 4.0, Raihan Rumman (https://en.wikipedia.org/wiki/Spark_plasma_sintering)</a:t>
            </a:r>
          </a:p>
          <a:p>
            <a:r>
              <a:rPr lang="en-US" sz="1600">
                <a:solidFill>
                  <a:srgbClr val="0070C0"/>
                </a:solidFill>
              </a:rPr>
              <a:t> https://creativecommons.org/licenses/by-sa/4.0/deed.en</a:t>
            </a:r>
          </a:p>
        </p:txBody>
      </p:sp>
    </p:spTree>
    <p:extLst>
      <p:ext uri="{BB962C8B-B14F-4D97-AF65-F5344CB8AC3E}">
        <p14:creationId xmlns:p14="http://schemas.microsoft.com/office/powerpoint/2010/main" val="77687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BC2F94-A36D-954F-848F-9A6B1266BBE7}"/>
              </a:ext>
            </a:extLst>
          </p:cNvPr>
          <p:cNvSpPr txBox="1"/>
          <p:nvPr/>
        </p:nvSpPr>
        <p:spPr>
          <a:xfrm>
            <a:off x="220717" y="210207"/>
            <a:ext cx="4973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High-entropy carbide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1753E-1B9B-DE4D-BC1F-D0F4175C2430}"/>
              </a:ext>
            </a:extLst>
          </p:cNvPr>
          <p:cNvSpPr txBox="1"/>
          <p:nvPr/>
        </p:nvSpPr>
        <p:spPr>
          <a:xfrm>
            <a:off x="725214" y="1366345"/>
            <a:ext cx="3128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(Zr,Ti,Hf,Nb,Ta)C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B8311-34FC-B943-BCC7-948D20C2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34" y="2406868"/>
            <a:ext cx="4475830" cy="4241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698856-435F-6744-8252-1D6274F22FB1}"/>
              </a:ext>
            </a:extLst>
          </p:cNvPr>
          <p:cNvSpPr txBox="1"/>
          <p:nvPr/>
        </p:nvSpPr>
        <p:spPr>
          <a:xfrm>
            <a:off x="1282262" y="2354317"/>
            <a:ext cx="425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Much better oxidation resistance in water vapour at 1200°C relative to ZrC</a:t>
            </a:r>
          </a:p>
          <a:p>
            <a:endParaRPr lang="en-US"/>
          </a:p>
          <a:p>
            <a:r>
              <a:rPr lang="en-US"/>
              <a:t>Speculation that this is because of reduced diffusion of both metal atoms and water molecules.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5C83E7-D9A0-CC4F-A502-58F9D3960024}"/>
              </a:ext>
            </a:extLst>
          </p:cNvPr>
          <p:cNvSpPr txBox="1"/>
          <p:nvPr/>
        </p:nvSpPr>
        <p:spPr>
          <a:xfrm>
            <a:off x="378372" y="5491655"/>
            <a:ext cx="4014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432FF"/>
                </a:solidFill>
              </a:rPr>
              <a:t>Tan, Y., Chen, C., Li, S., Han, X., Xue, J., Liu, T., Zhou, X. and Zhang, H., </a:t>
            </a:r>
          </a:p>
          <a:p>
            <a:r>
              <a:rPr lang="en-GB">
                <a:solidFill>
                  <a:srgbClr val="0432FF"/>
                </a:solidFill>
              </a:rPr>
              <a:t>J. Alloys Compounds 816 (2020) 152523.</a:t>
            </a:r>
            <a:endParaRPr 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3CD3AF-2824-A744-AADF-3A753A7A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62" y="674571"/>
            <a:ext cx="8216900" cy="469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DDCCEF-C43B-4F47-9433-88EEE0EF19A1}"/>
              </a:ext>
            </a:extLst>
          </p:cNvPr>
          <p:cNvGrpSpPr/>
          <p:nvPr/>
        </p:nvGrpSpPr>
        <p:grpSpPr>
          <a:xfrm>
            <a:off x="8777762" y="2238375"/>
            <a:ext cx="2794000" cy="3480567"/>
            <a:chOff x="8777762" y="2238375"/>
            <a:chExt cx="2794000" cy="34805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CD7E59-233C-0346-AEE1-D55718E7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7762" y="2238375"/>
              <a:ext cx="2512758" cy="238124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BE5F45-158D-9D4C-B93F-3C74C0E75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7762" y="5223642"/>
              <a:ext cx="2794000" cy="4953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A549B6-E802-7C4F-BE4B-031ADC49E789}"/>
                </a:ext>
              </a:extLst>
            </p:cNvPr>
            <p:cNvSpPr txBox="1"/>
            <p:nvPr/>
          </p:nvSpPr>
          <p:spPr>
            <a:xfrm>
              <a:off x="8777762" y="4680685"/>
              <a:ext cx="2779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stoichiometric phase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01772B-59E4-9B4E-9BC1-54E98D160313}"/>
              </a:ext>
            </a:extLst>
          </p:cNvPr>
          <p:cNvGrpSpPr/>
          <p:nvPr/>
        </p:nvGrpSpPr>
        <p:grpSpPr>
          <a:xfrm>
            <a:off x="569439" y="1812456"/>
            <a:ext cx="6944673" cy="948722"/>
            <a:chOff x="569439" y="1812456"/>
            <a:chExt cx="6944673" cy="948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5AB118-3E1E-2842-A26B-7318A6CF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439" y="1812456"/>
              <a:ext cx="2844800" cy="914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B22E75-2404-564C-AB64-2ED1D486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9312" y="1846778"/>
              <a:ext cx="28448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25FA81-F6C3-9640-BB8D-EB3D31E58076}"/>
              </a:ext>
            </a:extLst>
          </p:cNvPr>
          <p:cNvGrpSpPr/>
          <p:nvPr/>
        </p:nvGrpSpPr>
        <p:grpSpPr>
          <a:xfrm>
            <a:off x="419592" y="4231757"/>
            <a:ext cx="7295658" cy="1359519"/>
            <a:chOff x="462455" y="3551998"/>
            <a:chExt cx="7295658" cy="13595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26463A-AE24-0146-8F96-5970575E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0161" b="-45180"/>
            <a:stretch/>
          </p:blipFill>
          <p:spPr>
            <a:xfrm>
              <a:off x="462455" y="3551998"/>
              <a:ext cx="7295658" cy="7803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9F80D6-3611-524E-94A5-A7B34912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655" t="-1358" r="1" b="-1"/>
            <a:stretch/>
          </p:blipFill>
          <p:spPr>
            <a:xfrm>
              <a:off x="2071687" y="4366692"/>
              <a:ext cx="4918795" cy="54482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CDBF33-AFA0-D248-9D41-3233AB4B621B}"/>
              </a:ext>
            </a:extLst>
          </p:cNvPr>
          <p:cNvSpPr txBox="1"/>
          <p:nvPr/>
        </p:nvSpPr>
        <p:spPr>
          <a:xfrm>
            <a:off x="571500" y="6429375"/>
            <a:ext cx="970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Hillert, Staffonson; Temkin: Acta Chim. Scand. 24 (1970) 3616; Acta Phsicochimica URSS 20 (1945) 411</a:t>
            </a:r>
          </a:p>
        </p:txBody>
      </p:sp>
    </p:spTree>
    <p:extLst>
      <p:ext uri="{BB962C8B-B14F-4D97-AF65-F5344CB8AC3E}">
        <p14:creationId xmlns:p14="http://schemas.microsoft.com/office/powerpoint/2010/main" val="24712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848AA-D853-6346-8342-1E3D5A36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3" y="1212208"/>
            <a:ext cx="4910740" cy="4433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AED9C-0A18-614E-ACFE-0D60B98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9" t="5927" r="3310"/>
          <a:stretch/>
        </p:blipFill>
        <p:spPr>
          <a:xfrm>
            <a:off x="6429375" y="2057400"/>
            <a:ext cx="4414838" cy="3875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D63993-4414-EA42-820C-AC113F1ABD20}"/>
              </a:ext>
            </a:extLst>
          </p:cNvPr>
          <p:cNvSpPr txBox="1"/>
          <p:nvPr/>
        </p:nvSpPr>
        <p:spPr>
          <a:xfrm rot="16200000">
            <a:off x="4934067" y="3352057"/>
            <a:ext cx="202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3A229-212B-DA4D-8A79-65EFCDD07E93}"/>
              </a:ext>
            </a:extLst>
          </p:cNvPr>
          <p:cNvSpPr txBox="1"/>
          <p:nvPr/>
        </p:nvSpPr>
        <p:spPr>
          <a:xfrm rot="16200000">
            <a:off x="9747750" y="3309193"/>
            <a:ext cx="275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entropy of mixing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630C3-DEA9-044C-82EE-E93079B18BC5}"/>
              </a:ext>
            </a:extLst>
          </p:cNvPr>
          <p:cNvSpPr txBox="1"/>
          <p:nvPr/>
        </p:nvSpPr>
        <p:spPr>
          <a:xfrm>
            <a:off x="194823" y="6099098"/>
            <a:ext cx="1042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432FF"/>
                </a:solidFill>
              </a:rPr>
              <a:t>Zhang W, Xia H, Zhu Z, Lv Z, Cao S, Wei J, Luo Y, Xiao Y, Liu L, Chen X. CCS Chemistry. 3 (2021) 1245</a:t>
            </a:r>
          </a:p>
          <a:p>
            <a:r>
              <a:rPr lang="en-GB">
                <a:solidFill>
                  <a:srgbClr val="0432FF"/>
                </a:solidFill>
              </a:rPr>
              <a:t>open access article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68D42-06DE-5F4A-B149-B91DB73585B4}"/>
              </a:ext>
            </a:extLst>
          </p:cNvPr>
          <p:cNvSpPr txBox="1"/>
          <p:nvPr/>
        </p:nvSpPr>
        <p:spPr>
          <a:xfrm>
            <a:off x="0" y="144649"/>
            <a:ext cx="969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+mj-lt"/>
              </a:rPr>
              <a:t>Lithium-ion batteries: high-entropy electrolyte</a:t>
            </a:r>
          </a:p>
        </p:txBody>
      </p:sp>
    </p:spTree>
    <p:extLst>
      <p:ext uri="{BB962C8B-B14F-4D97-AF65-F5344CB8AC3E}">
        <p14:creationId xmlns:p14="http://schemas.microsoft.com/office/powerpoint/2010/main" val="3723612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1099D-AE3E-9E4D-B5E4-AAD61E0E3DB6}"/>
              </a:ext>
            </a:extLst>
          </p:cNvPr>
          <p:cNvSpPr txBox="1"/>
          <p:nvPr/>
        </p:nvSpPr>
        <p:spPr>
          <a:xfrm>
            <a:off x="165328" y="86692"/>
            <a:ext cx="624497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Nb-Ta-Hf-Ti-Zr  single-phase bcc</a:t>
            </a:r>
          </a:p>
          <a:p>
            <a:endParaRPr lang="en-GB" sz="3600"/>
          </a:p>
          <a:p>
            <a:r>
              <a:rPr lang="en-GB" sz="3600"/>
              <a:t>cold-rolled, tensile test:</a:t>
            </a:r>
          </a:p>
          <a:p>
            <a:r>
              <a:rPr lang="en-GB" sz="3600"/>
              <a:t>σ</a:t>
            </a:r>
            <a:r>
              <a:rPr lang="en-GB" sz="3600" baseline="-25000"/>
              <a:t>0.2</a:t>
            </a:r>
            <a:r>
              <a:rPr lang="en-GB" sz="3600"/>
              <a:t>  1438 MPa,    σ</a:t>
            </a:r>
            <a:r>
              <a:rPr lang="en-GB" sz="3600" baseline="-25000"/>
              <a:t>peak </a:t>
            </a:r>
            <a:r>
              <a:rPr lang="en-GB" sz="3600"/>
              <a:t>1495 MPa</a:t>
            </a:r>
          </a:p>
          <a:p>
            <a:r>
              <a:rPr lang="en-GB" sz="3600"/>
              <a:t>ductility 5%</a:t>
            </a:r>
          </a:p>
          <a:p>
            <a:endParaRPr lang="en-GB" sz="3600"/>
          </a:p>
          <a:p>
            <a:r>
              <a:rPr lang="en-GB" sz="3600"/>
              <a:t>after recrystallisation at 1000°C</a:t>
            </a:r>
          </a:p>
          <a:p>
            <a:r>
              <a:rPr lang="en-GB" sz="3600"/>
              <a:t>σ</a:t>
            </a:r>
            <a:r>
              <a:rPr lang="en-GB" sz="3600" baseline="-25000"/>
              <a:t>0.2</a:t>
            </a:r>
            <a:r>
              <a:rPr lang="en-GB" sz="3600"/>
              <a:t> 1112 MPa,    σ</a:t>
            </a:r>
            <a:r>
              <a:rPr lang="en-GB" sz="3600" baseline="-25000"/>
              <a:t>peak </a:t>
            </a:r>
            <a:r>
              <a:rPr lang="en-GB" sz="3600"/>
              <a:t> 1170 MPa</a:t>
            </a:r>
          </a:p>
          <a:p>
            <a:r>
              <a:rPr lang="en-GB" sz="3600"/>
              <a:t>ductility 12-19%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2D2FC-2057-8949-92CC-A67E71B19FF2}"/>
              </a:ext>
            </a:extLst>
          </p:cNvPr>
          <p:cNvSpPr txBox="1"/>
          <p:nvPr/>
        </p:nvSpPr>
        <p:spPr>
          <a:xfrm rot="1494467">
            <a:off x="7888061" y="2364239"/>
            <a:ext cx="3431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density of hafmium</a:t>
            </a:r>
          </a:p>
          <a:p>
            <a:r>
              <a:rPr lang="en-US" sz="3200">
                <a:solidFill>
                  <a:srgbClr val="FF0000"/>
                </a:solidFill>
              </a:rPr>
              <a:t>13.07 g cm</a:t>
            </a:r>
            <a:r>
              <a:rPr lang="en-US" sz="3200" baseline="30000">
                <a:solidFill>
                  <a:srgbClr val="FF0000"/>
                </a:solidFill>
              </a:rPr>
              <a:t>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BA06E-DCA0-4B43-9528-83A7A61E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322" y="3831771"/>
            <a:ext cx="3898900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1B306-CD67-5D4F-ABA3-9602ACEF7502}"/>
              </a:ext>
            </a:extLst>
          </p:cNvPr>
          <p:cNvSpPr txBox="1"/>
          <p:nvPr/>
        </p:nvSpPr>
        <p:spPr>
          <a:xfrm>
            <a:off x="165328" y="5792344"/>
            <a:ext cx="793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O. N. Senkov, A. L. Pilchak and S. I. Semiatin: Metall. Mater. Trans. A 49 (2018) 2876</a:t>
            </a:r>
          </a:p>
          <a:p>
            <a:r>
              <a:rPr lang="en-US">
                <a:solidFill>
                  <a:srgbClr val="0432FF"/>
                </a:solidFill>
              </a:rPr>
              <a:t>Image reproduced under CC BY-SA 3.0 license, Deglr6328 Wikipedia</a:t>
            </a:r>
          </a:p>
          <a:p>
            <a:r>
              <a:rPr lang="en-US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https://creativecommons.org/licenses/by-sa/3.0/</a:t>
            </a:r>
            <a:endParaRPr 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B1E6515-82F9-764D-8CDF-C0624AF6B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962" r="20982" b="10345"/>
          <a:stretch/>
        </p:blipFill>
        <p:spPr>
          <a:xfrm>
            <a:off x="216583" y="1968575"/>
            <a:ext cx="6099550" cy="4567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05CC10-5B96-454F-A3FD-0F4FE8EAB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6403">
            <a:off x="7025893" y="862482"/>
            <a:ext cx="3893033" cy="46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8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5A1EB9-CA02-5C4A-8D1A-ACED56C5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03" y="0"/>
            <a:ext cx="9175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B4E790A-C17F-6F44-BAE0-49E4094F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152400"/>
            <a:ext cx="67056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6329C-FE7D-0341-8B0D-77CC8194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9" y="528636"/>
            <a:ext cx="625983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B5321-62B3-0947-879D-63CAD8AE6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263" y="1905000"/>
            <a:ext cx="19812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25EC0-1B4B-1D49-9680-E0C6A5587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238" y="5140325"/>
            <a:ext cx="3530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13234-65FB-7F4E-92A2-7E0E4E8D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1" y="607793"/>
            <a:ext cx="7253665" cy="1249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60CDE-A116-EB4F-A386-1600D9314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4" y="1948047"/>
            <a:ext cx="2374900" cy="1291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6C021-C14B-4045-AD3D-0D64D1318F6B}"/>
              </a:ext>
            </a:extLst>
          </p:cNvPr>
          <p:cNvSpPr txBox="1"/>
          <p:nvPr/>
        </p:nvSpPr>
        <p:spPr>
          <a:xfrm>
            <a:off x="2178720" y="3618901"/>
            <a:ext cx="94476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This is the number of configurations (</a:t>
            </a:r>
            <a:r>
              <a:rPr lang="en-US" sz="4400" i="1" dirty="0"/>
              <a:t>w</a:t>
            </a:r>
            <a:r>
              <a:rPr lang="en-US" sz="4400" dirty="0"/>
              <a:t>).</a:t>
            </a:r>
          </a:p>
          <a:p>
            <a:r>
              <a:rPr lang="en-US" sz="4400" dirty="0"/>
              <a:t>So what is the configurational entropy?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3F9B7-EFAB-FD79-5CB5-AA6A2B99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147" y="5578587"/>
            <a:ext cx="4086532" cy="8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/>
          <p:cNvSpPr>
            <a:spLocks noChangeShapeType="1"/>
          </p:cNvSpPr>
          <p:nvPr/>
        </p:nvSpPr>
        <p:spPr bwMode="auto">
          <a:xfrm rot="10800000">
            <a:off x="-1464840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 rot="10800000">
            <a:off x="-1464840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458982" y="1524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3400671" y="177800"/>
            <a:ext cx="970844" cy="14097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>
            <a:off x="3073294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latin typeface="Geneva" charset="0"/>
                <a:cs typeface="Geneva" charset="0"/>
                <a:sym typeface="Geneva" charset="0"/>
              </a:rPr>
              <a:t>+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4518272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latin typeface="Geneva" charset="0"/>
                <a:cs typeface="Geneva" charset="0"/>
                <a:sym typeface="Geneva" charset="0"/>
              </a:rPr>
              <a:t>=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1444872" y="5194300"/>
            <a:ext cx="2506133" cy="1409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4868226" y="1651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6414804" y="177800"/>
            <a:ext cx="970844" cy="142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4868227" y="2133600"/>
            <a:ext cx="1557867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0" name="Rectangle 12"/>
          <p:cNvSpPr>
            <a:spLocks/>
          </p:cNvSpPr>
          <p:nvPr/>
        </p:nvSpPr>
        <p:spPr bwMode="auto">
          <a:xfrm>
            <a:off x="6414804" y="2133600"/>
            <a:ext cx="970844" cy="1435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1" name="Rectangle 13"/>
          <p:cNvSpPr>
            <a:spLocks/>
          </p:cNvSpPr>
          <p:nvPr/>
        </p:nvSpPr>
        <p:spPr bwMode="auto">
          <a:xfrm>
            <a:off x="4868227" y="2133600"/>
            <a:ext cx="790222" cy="7493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2" name="Rectangle 14"/>
          <p:cNvSpPr>
            <a:spLocks/>
          </p:cNvSpPr>
          <p:nvPr/>
        </p:nvSpPr>
        <p:spPr bwMode="auto">
          <a:xfrm>
            <a:off x="5647161" y="2870200"/>
            <a:ext cx="778933" cy="6985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6414804" y="2133600"/>
            <a:ext cx="790222" cy="749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4" name="Rectangle 16"/>
          <p:cNvSpPr>
            <a:spLocks/>
          </p:cNvSpPr>
          <p:nvPr/>
        </p:nvSpPr>
        <p:spPr bwMode="auto">
          <a:xfrm>
            <a:off x="6414804" y="2882900"/>
            <a:ext cx="790222" cy="6985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1512604" y="26035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6" name="Rectangle 18"/>
          <p:cNvSpPr>
            <a:spLocks/>
          </p:cNvSpPr>
          <p:nvPr/>
        </p:nvSpPr>
        <p:spPr bwMode="auto">
          <a:xfrm>
            <a:off x="1512605" y="26035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7" name="Rectangle 19"/>
          <p:cNvSpPr>
            <a:spLocks/>
          </p:cNvSpPr>
          <p:nvPr/>
        </p:nvSpPr>
        <p:spPr bwMode="auto">
          <a:xfrm>
            <a:off x="1636783" y="3467100"/>
            <a:ext cx="474133" cy="419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8" name="Rectangle 20"/>
          <p:cNvSpPr>
            <a:spLocks/>
          </p:cNvSpPr>
          <p:nvPr/>
        </p:nvSpPr>
        <p:spPr bwMode="auto">
          <a:xfrm>
            <a:off x="3307538" y="27813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9" name="Rectangle 21"/>
          <p:cNvSpPr>
            <a:spLocks/>
          </p:cNvSpPr>
          <p:nvPr/>
        </p:nvSpPr>
        <p:spPr bwMode="auto">
          <a:xfrm>
            <a:off x="2585050" y="33528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0" name="Rectangle 22"/>
          <p:cNvSpPr>
            <a:spLocks/>
          </p:cNvSpPr>
          <p:nvPr/>
        </p:nvSpPr>
        <p:spPr bwMode="auto">
          <a:xfrm>
            <a:off x="3409138" y="34544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1" name="Rectangle 23"/>
          <p:cNvSpPr>
            <a:spLocks/>
          </p:cNvSpPr>
          <p:nvPr/>
        </p:nvSpPr>
        <p:spPr bwMode="auto">
          <a:xfrm>
            <a:off x="5102471" y="42799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2" name="Rectangle 24"/>
          <p:cNvSpPr>
            <a:spLocks/>
          </p:cNvSpPr>
          <p:nvPr/>
        </p:nvSpPr>
        <p:spPr bwMode="auto">
          <a:xfrm>
            <a:off x="5136339" y="4381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3" name="Rectangle 25"/>
          <p:cNvSpPr>
            <a:spLocks/>
          </p:cNvSpPr>
          <p:nvPr/>
        </p:nvSpPr>
        <p:spPr bwMode="auto">
          <a:xfrm>
            <a:off x="6626472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4" name="Rectangle 26"/>
          <p:cNvSpPr>
            <a:spLocks/>
          </p:cNvSpPr>
          <p:nvPr/>
        </p:nvSpPr>
        <p:spPr bwMode="auto">
          <a:xfrm>
            <a:off x="5870116" y="5143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5" name="Rectangle 27"/>
          <p:cNvSpPr>
            <a:spLocks/>
          </p:cNvSpPr>
          <p:nvPr/>
        </p:nvSpPr>
        <p:spPr bwMode="auto">
          <a:xfrm>
            <a:off x="6547450" y="48641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6" name="Rectangle 28"/>
          <p:cNvSpPr>
            <a:spLocks/>
          </p:cNvSpPr>
          <p:nvPr/>
        </p:nvSpPr>
        <p:spPr bwMode="auto">
          <a:xfrm>
            <a:off x="6242650" y="5422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7" name="Rectangle 29"/>
          <p:cNvSpPr>
            <a:spLocks/>
          </p:cNvSpPr>
          <p:nvPr/>
        </p:nvSpPr>
        <p:spPr bwMode="auto">
          <a:xfrm>
            <a:off x="6987716" y="5041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8" name="Rectangle 30"/>
          <p:cNvSpPr>
            <a:spLocks/>
          </p:cNvSpPr>
          <p:nvPr/>
        </p:nvSpPr>
        <p:spPr bwMode="auto">
          <a:xfrm>
            <a:off x="6197494" y="4699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9" name="Rectangle 31"/>
          <p:cNvSpPr>
            <a:spLocks/>
          </p:cNvSpPr>
          <p:nvPr/>
        </p:nvSpPr>
        <p:spPr bwMode="auto">
          <a:xfrm>
            <a:off x="5260516" y="5092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0" name="Rectangle 32"/>
          <p:cNvSpPr>
            <a:spLocks/>
          </p:cNvSpPr>
          <p:nvPr/>
        </p:nvSpPr>
        <p:spPr bwMode="auto">
          <a:xfrm>
            <a:off x="7247361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1" name="Rectangle 33"/>
          <p:cNvSpPr>
            <a:spLocks/>
          </p:cNvSpPr>
          <p:nvPr/>
        </p:nvSpPr>
        <p:spPr bwMode="auto">
          <a:xfrm>
            <a:off x="5508872" y="52832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2" name="Rectangle 34"/>
          <p:cNvSpPr>
            <a:spLocks/>
          </p:cNvSpPr>
          <p:nvPr/>
        </p:nvSpPr>
        <p:spPr bwMode="auto">
          <a:xfrm>
            <a:off x="6931272" y="4711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3" name="Rectangle 35"/>
          <p:cNvSpPr>
            <a:spLocks/>
          </p:cNvSpPr>
          <p:nvPr/>
        </p:nvSpPr>
        <p:spPr bwMode="auto">
          <a:xfrm>
            <a:off x="5768516" y="45466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4" name="Rectangle 36"/>
          <p:cNvSpPr>
            <a:spLocks/>
          </p:cNvSpPr>
          <p:nvPr/>
        </p:nvSpPr>
        <p:spPr bwMode="auto">
          <a:xfrm>
            <a:off x="2393139" y="28194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5" name="Rectangle 37"/>
          <p:cNvSpPr>
            <a:spLocks/>
          </p:cNvSpPr>
          <p:nvPr/>
        </p:nvSpPr>
        <p:spPr bwMode="auto">
          <a:xfrm>
            <a:off x="3081761" y="35433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6" name="Rectangle 38"/>
          <p:cNvSpPr>
            <a:spLocks/>
          </p:cNvSpPr>
          <p:nvPr/>
        </p:nvSpPr>
        <p:spPr bwMode="auto">
          <a:xfrm>
            <a:off x="7394116" y="55118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7" name="Rectangle 39"/>
          <p:cNvSpPr>
            <a:spLocks/>
          </p:cNvSpPr>
          <p:nvPr/>
        </p:nvSpPr>
        <p:spPr bwMode="auto">
          <a:xfrm>
            <a:off x="6840961" y="5270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8" name="Rectangle 40"/>
          <p:cNvSpPr>
            <a:spLocks/>
          </p:cNvSpPr>
          <p:nvPr/>
        </p:nvSpPr>
        <p:spPr bwMode="auto">
          <a:xfrm>
            <a:off x="6491005" y="5080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9" name="Rectangle 41"/>
          <p:cNvSpPr>
            <a:spLocks/>
          </p:cNvSpPr>
          <p:nvPr/>
        </p:nvSpPr>
        <p:spPr bwMode="auto">
          <a:xfrm>
            <a:off x="5418561" y="4686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7450" name="Group 42"/>
          <p:cNvGrpSpPr>
            <a:grpSpLocks/>
          </p:cNvGrpSpPr>
          <p:nvPr/>
        </p:nvGrpSpPr>
        <p:grpSpPr bwMode="auto">
          <a:xfrm>
            <a:off x="5985827" y="1701800"/>
            <a:ext cx="112889" cy="317500"/>
            <a:chOff x="0" y="0"/>
            <a:chExt cx="80" cy="200"/>
          </a:xfrm>
        </p:grpSpPr>
        <p:sp>
          <p:nvSpPr>
            <p:cNvPr id="17451" name="Line 43"/>
            <p:cNvSpPr>
              <a:spLocks noChangeShapeType="1"/>
            </p:cNvSpPr>
            <p:nvPr/>
          </p:nvSpPr>
          <p:spPr bwMode="auto">
            <a:xfrm>
              <a:off x="40" y="0"/>
              <a:ext cx="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AutoShape 44"/>
            <p:cNvSpPr>
              <a:spLocks/>
            </p:cNvSpPr>
            <p:nvPr/>
          </p:nvSpPr>
          <p:spPr bwMode="auto">
            <a:xfrm>
              <a:off x="0" y="104"/>
              <a:ext cx="80" cy="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0" y="0"/>
                  </a:lnTo>
                  <a:lnTo>
                    <a:pt x="10800" y="21600"/>
                  </a:lnTo>
                  <a:lnTo>
                    <a:pt x="21600" y="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3" name="Group 45"/>
          <p:cNvGrpSpPr>
            <a:grpSpLocks/>
          </p:cNvGrpSpPr>
          <p:nvPr/>
        </p:nvGrpSpPr>
        <p:grpSpPr bwMode="auto">
          <a:xfrm>
            <a:off x="4221938" y="2832100"/>
            <a:ext cx="440267" cy="330200"/>
            <a:chOff x="0" y="0"/>
            <a:chExt cx="312" cy="208"/>
          </a:xfrm>
        </p:grpSpPr>
        <p:sp>
          <p:nvSpPr>
            <p:cNvPr id="17454" name="Line 46"/>
            <p:cNvSpPr>
              <a:spLocks noChangeShapeType="1"/>
            </p:cNvSpPr>
            <p:nvPr/>
          </p:nvSpPr>
          <p:spPr bwMode="auto">
            <a:xfrm flipH="1">
              <a:off x="79" y="0"/>
              <a:ext cx="23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AutoShape 47"/>
            <p:cNvSpPr>
              <a:spLocks/>
            </p:cNvSpPr>
            <p:nvPr/>
          </p:nvSpPr>
          <p:spPr bwMode="auto">
            <a:xfrm>
              <a:off x="0" y="12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615" y="7855"/>
                  </a:moveTo>
                  <a:lnTo>
                    <a:pt x="11631" y="0"/>
                  </a:lnTo>
                  <a:lnTo>
                    <a:pt x="0" y="21600"/>
                  </a:lnTo>
                  <a:lnTo>
                    <a:pt x="21600" y="17673"/>
                  </a:lnTo>
                  <a:lnTo>
                    <a:pt x="16615" y="7855"/>
                  </a:lnTo>
                  <a:close/>
                  <a:moveTo>
                    <a:pt x="1661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6" name="Group 48"/>
          <p:cNvGrpSpPr>
            <a:grpSpLocks/>
          </p:cNvGrpSpPr>
          <p:nvPr/>
        </p:nvGrpSpPr>
        <p:grpSpPr bwMode="auto">
          <a:xfrm>
            <a:off x="4221938" y="4127500"/>
            <a:ext cx="688622" cy="520700"/>
            <a:chOff x="0" y="0"/>
            <a:chExt cx="488" cy="328"/>
          </a:xfrm>
        </p:grpSpPr>
        <p:sp>
          <p:nvSpPr>
            <p:cNvPr id="17457" name="Line 49"/>
            <p:cNvSpPr>
              <a:spLocks noChangeShapeType="1"/>
            </p:cNvSpPr>
            <p:nvPr/>
          </p:nvSpPr>
          <p:spPr bwMode="auto">
            <a:xfrm>
              <a:off x="0" y="0"/>
              <a:ext cx="408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AutoShape 50"/>
            <p:cNvSpPr>
              <a:spLocks/>
            </p:cNvSpPr>
            <p:nvPr/>
          </p:nvSpPr>
          <p:spPr bwMode="auto">
            <a:xfrm>
              <a:off x="384" y="24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85" y="7855"/>
                  </a:moveTo>
                  <a:lnTo>
                    <a:pt x="0" y="17673"/>
                  </a:lnTo>
                  <a:lnTo>
                    <a:pt x="21600" y="21600"/>
                  </a:lnTo>
                  <a:lnTo>
                    <a:pt x="9969" y="0"/>
                  </a:lnTo>
                  <a:lnTo>
                    <a:pt x="4985" y="7855"/>
                  </a:lnTo>
                  <a:close/>
                  <a:moveTo>
                    <a:pt x="498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9" name="Group 51"/>
          <p:cNvGrpSpPr>
            <a:grpSpLocks/>
          </p:cNvGrpSpPr>
          <p:nvPr/>
        </p:nvGrpSpPr>
        <p:grpSpPr bwMode="auto">
          <a:xfrm>
            <a:off x="4289672" y="5346700"/>
            <a:ext cx="417689" cy="546100"/>
            <a:chOff x="0" y="0"/>
            <a:chExt cx="295" cy="344"/>
          </a:xfrm>
        </p:grpSpPr>
        <p:sp>
          <p:nvSpPr>
            <p:cNvPr id="17460" name="Line 52"/>
            <p:cNvSpPr>
              <a:spLocks noChangeShapeType="1"/>
            </p:cNvSpPr>
            <p:nvPr/>
          </p:nvSpPr>
          <p:spPr bwMode="auto">
            <a:xfrm flipH="1">
              <a:off x="63" y="0"/>
              <a:ext cx="232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AutoShape 53"/>
            <p:cNvSpPr>
              <a:spLocks/>
            </p:cNvSpPr>
            <p:nvPr/>
          </p:nvSpPr>
          <p:spPr bwMode="auto">
            <a:xfrm>
              <a:off x="0" y="240"/>
              <a:ext cx="96" cy="1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00" y="6646"/>
                  </a:moveTo>
                  <a:lnTo>
                    <a:pt x="7200" y="0"/>
                  </a:lnTo>
                  <a:lnTo>
                    <a:pt x="0" y="21600"/>
                  </a:lnTo>
                  <a:lnTo>
                    <a:pt x="21600" y="11631"/>
                  </a:lnTo>
                  <a:lnTo>
                    <a:pt x="14400" y="6646"/>
                  </a:lnTo>
                  <a:close/>
                  <a:moveTo>
                    <a:pt x="14400" y="6646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335401-BF57-1747-A025-88A2FA3BE929}"/>
              </a:ext>
            </a:extLst>
          </p:cNvPr>
          <p:cNvSpPr txBox="1"/>
          <p:nvPr/>
        </p:nvSpPr>
        <p:spPr>
          <a:xfrm>
            <a:off x="5418561" y="6126490"/>
            <a:ext cx="402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configurational entropy?</a:t>
            </a:r>
          </a:p>
        </p:txBody>
      </p:sp>
    </p:spTree>
    <p:extLst>
      <p:ext uri="{BB962C8B-B14F-4D97-AF65-F5344CB8AC3E}">
        <p14:creationId xmlns:p14="http://schemas.microsoft.com/office/powerpoint/2010/main" val="3747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2196952" y="116915"/>
            <a:ext cx="84732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0" dirty="0">
                <a:solidFill>
                  <a:srgbClr val="0000FF"/>
                </a:solidFill>
                <a:latin typeface="Arial"/>
                <a:cs typeface="Arial"/>
              </a:rPr>
              <a:t>For a random mixture, number of configurations given by: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E7254-EC00-D34A-8235-2D0ADAF2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1" y="2060848"/>
            <a:ext cx="9390563" cy="1873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7BE38-FA83-4745-BDD7-CA8B1B58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6165304"/>
            <a:ext cx="50419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211B3-6C84-234B-8B84-373BFBC51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1" y="4807362"/>
            <a:ext cx="75311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78945-F4E2-354C-AAB6-B7896E429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11" y="5492683"/>
            <a:ext cx="7480300" cy="419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13B0C0-2F3A-5549-BB2D-6E8220B74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/>
          <a:stretch/>
        </p:blipFill>
        <p:spPr bwMode="auto">
          <a:xfrm>
            <a:off x="263352" y="283780"/>
            <a:ext cx="1933600" cy="9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7837</TotalTime>
  <Words>1797</Words>
  <Application>Microsoft Macintosh PowerPoint</Application>
  <PresentationFormat>Widescreen</PresentationFormat>
  <Paragraphs>253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Geneva</vt:lpstr>
      <vt:lpstr>Office Theme</vt:lpstr>
      <vt:lpstr>PowerPoint Presentation</vt:lpstr>
      <vt:lpstr>Successful approach in alloy design  One element as solvent    + small concentrations of solutes </vt:lpstr>
      <vt:lpstr>Why small quantities of solute?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 structure?</vt:lpstr>
      <vt:lpstr>PowerPoint Presentation</vt:lpstr>
      <vt:lpstr>PowerPoint Presentation</vt:lpstr>
      <vt:lpstr>PowerPoint Presentation</vt:lpstr>
      <vt:lpstr>Crystal structure?  single-phase, 5,6 component alloys Fe-Ni-Al, Cr, Co, Cu, Ti, Mn, Mo, V, 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High-entropy alloys Part 1</dc:title>
  <dc:creator>H.K.D.H. Bhadeshia</dc:creator>
  <cp:lastModifiedBy>Harry Bhadeshia</cp:lastModifiedBy>
  <cp:revision>333</cp:revision>
  <dcterms:created xsi:type="dcterms:W3CDTF">2021-05-22T06:08:29Z</dcterms:created>
  <dcterms:modified xsi:type="dcterms:W3CDTF">2023-09-01T07:32:55Z</dcterms:modified>
</cp:coreProperties>
</file>