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4"/>
  </p:notesMasterIdLst>
  <p:sldIdLst>
    <p:sldId id="422" r:id="rId2"/>
    <p:sldId id="336" r:id="rId3"/>
    <p:sldId id="414" r:id="rId4"/>
    <p:sldId id="338" r:id="rId5"/>
    <p:sldId id="405" r:id="rId6"/>
    <p:sldId id="351" r:id="rId7"/>
    <p:sldId id="344" r:id="rId8"/>
    <p:sldId id="352" r:id="rId9"/>
    <p:sldId id="353" r:id="rId10"/>
    <p:sldId id="354" r:id="rId11"/>
    <p:sldId id="355" r:id="rId12"/>
    <p:sldId id="436" r:id="rId13"/>
    <p:sldId id="423" r:id="rId14"/>
    <p:sldId id="335" r:id="rId15"/>
    <p:sldId id="345" r:id="rId16"/>
    <p:sldId id="424" r:id="rId17"/>
    <p:sldId id="300" r:id="rId18"/>
    <p:sldId id="301" r:id="rId19"/>
    <p:sldId id="346" r:id="rId20"/>
    <p:sldId id="347" r:id="rId21"/>
    <p:sldId id="302" r:id="rId22"/>
    <p:sldId id="417" r:id="rId23"/>
    <p:sldId id="265" r:id="rId24"/>
    <p:sldId id="391" r:id="rId25"/>
    <p:sldId id="380" r:id="rId26"/>
    <p:sldId id="381" r:id="rId27"/>
    <p:sldId id="382" r:id="rId28"/>
    <p:sldId id="392" r:id="rId29"/>
    <p:sldId id="434" r:id="rId30"/>
    <p:sldId id="420" r:id="rId31"/>
    <p:sldId id="384" r:id="rId32"/>
    <p:sldId id="385" r:id="rId33"/>
    <p:sldId id="386" r:id="rId34"/>
    <p:sldId id="387" r:id="rId35"/>
    <p:sldId id="425" r:id="rId36"/>
    <p:sldId id="426" r:id="rId37"/>
    <p:sldId id="427" r:id="rId38"/>
    <p:sldId id="428" r:id="rId39"/>
    <p:sldId id="429" r:id="rId40"/>
    <p:sldId id="430" r:id="rId41"/>
    <p:sldId id="431" r:id="rId42"/>
    <p:sldId id="432" r:id="rId43"/>
    <p:sldId id="393" r:id="rId44"/>
    <p:sldId id="435" r:id="rId45"/>
    <p:sldId id="433" r:id="rId46"/>
    <p:sldId id="313" r:id="rId47"/>
    <p:sldId id="314" r:id="rId48"/>
    <p:sldId id="315" r:id="rId49"/>
    <p:sldId id="421" r:id="rId50"/>
    <p:sldId id="398" r:id="rId51"/>
    <p:sldId id="307" r:id="rId52"/>
    <p:sldId id="308" r:id="rId53"/>
    <p:sldId id="416" r:id="rId54"/>
    <p:sldId id="411" r:id="rId55"/>
    <p:sldId id="412" r:id="rId56"/>
    <p:sldId id="413" r:id="rId57"/>
    <p:sldId id="377" r:id="rId58"/>
    <p:sldId id="390" r:id="rId59"/>
    <p:sldId id="378" r:id="rId60"/>
    <p:sldId id="379" r:id="rId61"/>
    <p:sldId id="256" r:id="rId62"/>
    <p:sldId id="257" r:id="rId6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00FD"/>
    <a:srgbClr val="333333"/>
    <a:srgbClr val="99FF33"/>
    <a:srgbClr val="CCFFCC"/>
    <a:srgbClr val="FFCCCC"/>
    <a:srgbClr val="002A06"/>
    <a:srgbClr val="FF3300"/>
    <a:srgbClr val="00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/>
    <p:restoredTop sz="94694"/>
  </p:normalViewPr>
  <p:slideViewPr>
    <p:cSldViewPr>
      <p:cViewPr varScale="1">
        <p:scale>
          <a:sx n="121" d="100"/>
          <a:sy n="121" d="100"/>
        </p:scale>
        <p:origin x="600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63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9F036A-A217-1242-9CAD-9F89050B4FF3}" type="doc">
      <dgm:prSet loTypeId="urn:microsoft.com/office/officeart/2005/8/layout/hierarchy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5107E2E-1179-744F-ADE4-67E58A36F713}">
      <dgm:prSet phldrT="[Text]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gm:t>
    </dgm:pt>
    <dgm:pt modelId="{17BEFFFA-F1FC-9645-A08D-BF55D0DA8D1E}" type="parTrans" cxnId="{B400ACC6-F14C-974D-9F8F-3A49F598AFD5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BDD15B-B9EF-5542-942E-B1A596054487}" type="sibTrans" cxnId="{B400ACC6-F14C-974D-9F8F-3A49F598AFD5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F534E0-9CDA-6347-9A5E-E68512FF05D1}">
      <dgm:prSet phldrT="[Text]"/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duration</a:t>
          </a:r>
        </a:p>
      </dgm:t>
    </dgm:pt>
    <dgm:pt modelId="{2D55EDAF-36A7-0540-8DBF-76BD4D1EC9C5}" type="parTrans" cxnId="{95AFCE17-F596-2E4B-8DF8-79CD3F744DA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EFFAD0-6F79-A448-A552-22F6025E6FAE}" type="sibTrans" cxnId="{95AFCE17-F596-2E4B-8DF8-79CD3F744DA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157FAA-7836-C240-90EA-997BB2D9580F}">
      <dgm:prSet phldrT="[Text]"/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number of cycles</a:t>
          </a:r>
        </a:p>
      </dgm:t>
    </dgm:pt>
    <dgm:pt modelId="{5DCDC588-9B0B-004E-AB4C-B1E89CD12C02}" type="parTrans" cxnId="{8D4E555A-3856-7848-9C62-6C9118689597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8EE9B3-DA18-E64B-8FDF-C939392FB899}" type="sibTrans" cxnId="{8D4E555A-3856-7848-9C62-6C9118689597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17D973-D56B-0E45-89F8-477F8FE760A5}">
      <dgm:prSet phldrT="[Text]"/>
      <dgm:spPr>
        <a:solidFill>
          <a:schemeClr val="accent2"/>
        </a:solidFill>
      </dgm:spPr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deformation</a:t>
          </a:r>
        </a:p>
      </dgm:t>
    </dgm:pt>
    <dgm:pt modelId="{FC5CBFBA-3F20-2A4C-AA00-6D4353E32FE7}" type="parTrans" cxnId="{E3184AB0-8162-1646-88DF-18153D457DD3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F5384F-7A4E-1F48-8120-DDEE87D27F55}" type="sibTrans" cxnId="{E3184AB0-8162-1646-88DF-18153D457DD3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207C85-FF15-4345-BA26-1D7C5A93B27A}">
      <dgm:prSet phldrT="[Text]"/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strain</a:t>
          </a:r>
        </a:p>
      </dgm:t>
    </dgm:pt>
    <dgm:pt modelId="{30D09550-E831-DC40-81E6-8E2756FAF6A6}" type="parTrans" cxnId="{457969D3-2CBC-6D4F-B71A-40126234E405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764E7B-0A4F-3847-9873-90AC9E0F636E}" type="sibTrans" cxnId="{457969D3-2CBC-6D4F-B71A-40126234E405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A0C5EC-4963-C146-8755-88D658DB6324}">
      <dgm:prSet phldrT="[Text]"/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anisotropy</a:t>
          </a:r>
        </a:p>
      </dgm:t>
    </dgm:pt>
    <dgm:pt modelId="{FBE41255-B16D-214D-9884-9BA22209E835}" type="parTrans" cxnId="{855D4FEE-8AA4-9A47-993C-FD6CF665D7ED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3B7DDA-EED5-7849-93DE-8EEE41EEE23B}" type="sibTrans" cxnId="{855D4FEE-8AA4-9A47-993C-FD6CF665D7ED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0855D0-2858-8141-BB0D-DF3D571E38F9}">
      <dgm:prSet/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protection</a:t>
          </a:r>
        </a:p>
      </dgm:t>
    </dgm:pt>
    <dgm:pt modelId="{5817C430-3F36-2045-B0EE-7365922381C6}" type="parTrans" cxnId="{E9CFF44A-7560-5A43-895E-B89FBB4FF58B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6ECBE8-009B-F84B-AE0F-1EA6AD398B15}" type="sibTrans" cxnId="{E9CFF44A-7560-5A43-895E-B89FBB4FF58B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D5DB9F-E0FC-D248-8444-03C7E47EE0C3}">
      <dgm:prSet/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structural changes</a:t>
          </a:r>
        </a:p>
      </dgm:t>
    </dgm:pt>
    <dgm:pt modelId="{D8842F71-81C3-C048-9A6A-89E98CA3D93A}" type="parTrans" cxnId="{A6FEC57D-5711-6B46-A169-BF03E4DC7EA1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0CE231-FB36-E945-9EE2-FFAC32C8A9B4}" type="sibTrans" cxnId="{A6FEC57D-5711-6B46-A169-BF03E4DC7EA1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914CFF-9D1C-2D42-B51A-FC8CD29C7150}" type="pres">
      <dgm:prSet presAssocID="{B39F036A-A217-1242-9CAD-9F89050B4FF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1344E23-3D24-8148-80AB-AD678A74E931}" type="pres">
      <dgm:prSet presAssocID="{D5107E2E-1179-744F-ADE4-67E58A36F713}" presName="root" presStyleCnt="0"/>
      <dgm:spPr/>
    </dgm:pt>
    <dgm:pt modelId="{30910924-793E-014F-9355-1DB51CEF4C1F}" type="pres">
      <dgm:prSet presAssocID="{D5107E2E-1179-744F-ADE4-67E58A36F713}" presName="rootComposite" presStyleCnt="0"/>
      <dgm:spPr/>
    </dgm:pt>
    <dgm:pt modelId="{882D682F-16C8-5447-95F7-80880AC7427C}" type="pres">
      <dgm:prSet presAssocID="{D5107E2E-1179-744F-ADE4-67E58A36F713}" presName="rootText" presStyleLbl="node1" presStyleIdx="0" presStyleCnt="2"/>
      <dgm:spPr/>
    </dgm:pt>
    <dgm:pt modelId="{A4731BE2-6E41-D440-9B6E-B17EA69C994B}" type="pres">
      <dgm:prSet presAssocID="{D5107E2E-1179-744F-ADE4-67E58A36F713}" presName="rootConnector" presStyleLbl="node1" presStyleIdx="0" presStyleCnt="2"/>
      <dgm:spPr/>
    </dgm:pt>
    <dgm:pt modelId="{A8944587-EC82-C842-91A8-03C11DE8F31E}" type="pres">
      <dgm:prSet presAssocID="{D5107E2E-1179-744F-ADE4-67E58A36F713}" presName="childShape" presStyleCnt="0"/>
      <dgm:spPr/>
    </dgm:pt>
    <dgm:pt modelId="{F172CDA6-14ED-7740-86AE-50393EEA9B8B}" type="pres">
      <dgm:prSet presAssocID="{2D55EDAF-36A7-0540-8DBF-76BD4D1EC9C5}" presName="Name13" presStyleLbl="parChTrans1D2" presStyleIdx="0" presStyleCnt="6"/>
      <dgm:spPr/>
    </dgm:pt>
    <dgm:pt modelId="{CD638C85-5E4E-B640-BF21-0731EBDB4AAA}" type="pres">
      <dgm:prSet presAssocID="{EDF534E0-9CDA-6347-9A5E-E68512FF05D1}" presName="childText" presStyleLbl="bgAcc1" presStyleIdx="0" presStyleCnt="6">
        <dgm:presLayoutVars>
          <dgm:bulletEnabled val="1"/>
        </dgm:presLayoutVars>
      </dgm:prSet>
      <dgm:spPr/>
    </dgm:pt>
    <dgm:pt modelId="{E2FDA573-EE9C-1B41-A0B4-8BDB226086D9}" type="pres">
      <dgm:prSet presAssocID="{5DCDC588-9B0B-004E-AB4C-B1E89CD12C02}" presName="Name13" presStyleLbl="parChTrans1D2" presStyleIdx="1" presStyleCnt="6"/>
      <dgm:spPr/>
    </dgm:pt>
    <dgm:pt modelId="{D482F3E6-DD0A-2141-B876-DB7D4FD3585B}" type="pres">
      <dgm:prSet presAssocID="{3A157FAA-7836-C240-90EA-997BB2D9580F}" presName="childText" presStyleLbl="bgAcc1" presStyleIdx="1" presStyleCnt="6">
        <dgm:presLayoutVars>
          <dgm:bulletEnabled val="1"/>
        </dgm:presLayoutVars>
      </dgm:prSet>
      <dgm:spPr/>
    </dgm:pt>
    <dgm:pt modelId="{767C7C36-00E3-A14B-A2C4-6912C55581B8}" type="pres">
      <dgm:prSet presAssocID="{5817C430-3F36-2045-B0EE-7365922381C6}" presName="Name13" presStyleLbl="parChTrans1D2" presStyleIdx="2" presStyleCnt="6"/>
      <dgm:spPr/>
    </dgm:pt>
    <dgm:pt modelId="{8984D21A-D522-A042-8CE9-6C57A624ED4D}" type="pres">
      <dgm:prSet presAssocID="{720855D0-2858-8141-BB0D-DF3D571E38F9}" presName="childText" presStyleLbl="bgAcc1" presStyleIdx="2" presStyleCnt="6">
        <dgm:presLayoutVars>
          <dgm:bulletEnabled val="1"/>
        </dgm:presLayoutVars>
      </dgm:prSet>
      <dgm:spPr/>
    </dgm:pt>
    <dgm:pt modelId="{3AC40A68-A589-5B4F-91E6-75DB6C467144}" type="pres">
      <dgm:prSet presAssocID="{2F17D973-D56B-0E45-89F8-477F8FE760A5}" presName="root" presStyleCnt="0"/>
      <dgm:spPr/>
    </dgm:pt>
    <dgm:pt modelId="{8247D80E-FDBB-614D-A5F2-4CE861034D59}" type="pres">
      <dgm:prSet presAssocID="{2F17D973-D56B-0E45-89F8-477F8FE760A5}" presName="rootComposite" presStyleCnt="0"/>
      <dgm:spPr/>
    </dgm:pt>
    <dgm:pt modelId="{8D0AC5B7-F62A-9C45-B058-7EC732AD64C4}" type="pres">
      <dgm:prSet presAssocID="{2F17D973-D56B-0E45-89F8-477F8FE760A5}" presName="rootText" presStyleLbl="node1" presStyleIdx="1" presStyleCnt="2"/>
      <dgm:spPr/>
    </dgm:pt>
    <dgm:pt modelId="{C71EE127-D396-2646-BF2B-B9A1D230DBDF}" type="pres">
      <dgm:prSet presAssocID="{2F17D973-D56B-0E45-89F8-477F8FE760A5}" presName="rootConnector" presStyleLbl="node1" presStyleIdx="1" presStyleCnt="2"/>
      <dgm:spPr/>
    </dgm:pt>
    <dgm:pt modelId="{D3E8CF1E-12DE-6D40-8621-AAC95D9A5408}" type="pres">
      <dgm:prSet presAssocID="{2F17D973-D56B-0E45-89F8-477F8FE760A5}" presName="childShape" presStyleCnt="0"/>
      <dgm:spPr/>
    </dgm:pt>
    <dgm:pt modelId="{60FB0CCF-8E8C-BC49-AD63-6126C7D39EC5}" type="pres">
      <dgm:prSet presAssocID="{30D09550-E831-DC40-81E6-8E2756FAF6A6}" presName="Name13" presStyleLbl="parChTrans1D2" presStyleIdx="3" presStyleCnt="6"/>
      <dgm:spPr/>
    </dgm:pt>
    <dgm:pt modelId="{E103363B-4382-CC40-AD7E-16A0860622B7}" type="pres">
      <dgm:prSet presAssocID="{B0207C85-FF15-4345-BA26-1D7C5A93B27A}" presName="childText" presStyleLbl="bgAcc1" presStyleIdx="3" presStyleCnt="6">
        <dgm:presLayoutVars>
          <dgm:bulletEnabled val="1"/>
        </dgm:presLayoutVars>
      </dgm:prSet>
      <dgm:spPr/>
    </dgm:pt>
    <dgm:pt modelId="{583A360D-61CA-F94E-8ACB-5F61BFA32915}" type="pres">
      <dgm:prSet presAssocID="{FBE41255-B16D-214D-9884-9BA22209E835}" presName="Name13" presStyleLbl="parChTrans1D2" presStyleIdx="4" presStyleCnt="6"/>
      <dgm:spPr/>
    </dgm:pt>
    <dgm:pt modelId="{4166CB1E-E192-7149-9464-EF5F1AC1F144}" type="pres">
      <dgm:prSet presAssocID="{93A0C5EC-4963-C146-8755-88D658DB6324}" presName="childText" presStyleLbl="bgAcc1" presStyleIdx="4" presStyleCnt="6">
        <dgm:presLayoutVars>
          <dgm:bulletEnabled val="1"/>
        </dgm:presLayoutVars>
      </dgm:prSet>
      <dgm:spPr/>
    </dgm:pt>
    <dgm:pt modelId="{19301FCA-579F-2746-9180-6B33074A9321}" type="pres">
      <dgm:prSet presAssocID="{D8842F71-81C3-C048-9A6A-89E98CA3D93A}" presName="Name13" presStyleLbl="parChTrans1D2" presStyleIdx="5" presStyleCnt="6"/>
      <dgm:spPr/>
    </dgm:pt>
    <dgm:pt modelId="{CB3E59B5-BA53-DB4D-9B4C-7E4DACA90D85}" type="pres">
      <dgm:prSet presAssocID="{DAD5DB9F-E0FC-D248-8444-03C7E47EE0C3}" presName="childText" presStyleLbl="bgAcc1" presStyleIdx="5" presStyleCnt="6">
        <dgm:presLayoutVars>
          <dgm:bulletEnabled val="1"/>
        </dgm:presLayoutVars>
      </dgm:prSet>
      <dgm:spPr/>
    </dgm:pt>
  </dgm:ptLst>
  <dgm:cxnLst>
    <dgm:cxn modelId="{C48A0B06-60E1-644D-866D-E9892DBB9DE3}" type="presOf" srcId="{5817C430-3F36-2045-B0EE-7365922381C6}" destId="{767C7C36-00E3-A14B-A2C4-6912C55581B8}" srcOrd="0" destOrd="0" presId="urn:microsoft.com/office/officeart/2005/8/layout/hierarchy3"/>
    <dgm:cxn modelId="{902D900D-8046-4B42-A78D-B335435C3A56}" type="presOf" srcId="{720855D0-2858-8141-BB0D-DF3D571E38F9}" destId="{8984D21A-D522-A042-8CE9-6C57A624ED4D}" srcOrd="0" destOrd="0" presId="urn:microsoft.com/office/officeart/2005/8/layout/hierarchy3"/>
    <dgm:cxn modelId="{D6014610-A260-DF4B-8EAF-4C1BBA18D69A}" type="presOf" srcId="{DAD5DB9F-E0FC-D248-8444-03C7E47EE0C3}" destId="{CB3E59B5-BA53-DB4D-9B4C-7E4DACA90D85}" srcOrd="0" destOrd="0" presId="urn:microsoft.com/office/officeart/2005/8/layout/hierarchy3"/>
    <dgm:cxn modelId="{95AFCE17-F596-2E4B-8DF8-79CD3F744DA6}" srcId="{D5107E2E-1179-744F-ADE4-67E58A36F713}" destId="{EDF534E0-9CDA-6347-9A5E-E68512FF05D1}" srcOrd="0" destOrd="0" parTransId="{2D55EDAF-36A7-0540-8DBF-76BD4D1EC9C5}" sibTransId="{ABEFFAD0-6F79-A448-A552-22F6025E6FAE}"/>
    <dgm:cxn modelId="{14A5A118-5CCB-3C49-9D9A-F8D0D025C817}" type="presOf" srcId="{B0207C85-FF15-4345-BA26-1D7C5A93B27A}" destId="{E103363B-4382-CC40-AD7E-16A0860622B7}" srcOrd="0" destOrd="0" presId="urn:microsoft.com/office/officeart/2005/8/layout/hierarchy3"/>
    <dgm:cxn modelId="{2CB68126-2924-FA46-B057-4B2838514590}" type="presOf" srcId="{30D09550-E831-DC40-81E6-8E2756FAF6A6}" destId="{60FB0CCF-8E8C-BC49-AD63-6126C7D39EC5}" srcOrd="0" destOrd="0" presId="urn:microsoft.com/office/officeart/2005/8/layout/hierarchy3"/>
    <dgm:cxn modelId="{E9CFF44A-7560-5A43-895E-B89FBB4FF58B}" srcId="{D5107E2E-1179-744F-ADE4-67E58A36F713}" destId="{720855D0-2858-8141-BB0D-DF3D571E38F9}" srcOrd="2" destOrd="0" parTransId="{5817C430-3F36-2045-B0EE-7365922381C6}" sibTransId="{186ECBE8-009B-F84B-AE0F-1EA6AD398B15}"/>
    <dgm:cxn modelId="{E9857855-2C76-A34B-BDF4-6ED8CFF925C1}" type="presOf" srcId="{B39F036A-A217-1242-9CAD-9F89050B4FF3}" destId="{F6914CFF-9D1C-2D42-B51A-FC8CD29C7150}" srcOrd="0" destOrd="0" presId="urn:microsoft.com/office/officeart/2005/8/layout/hierarchy3"/>
    <dgm:cxn modelId="{8D4E555A-3856-7848-9C62-6C9118689597}" srcId="{D5107E2E-1179-744F-ADE4-67E58A36F713}" destId="{3A157FAA-7836-C240-90EA-997BB2D9580F}" srcOrd="1" destOrd="0" parTransId="{5DCDC588-9B0B-004E-AB4C-B1E89CD12C02}" sibTransId="{1B8EE9B3-DA18-E64B-8FDF-C939392FB899}"/>
    <dgm:cxn modelId="{2D5EFF5D-BB70-D54F-939A-75021F651786}" type="presOf" srcId="{2F17D973-D56B-0E45-89F8-477F8FE760A5}" destId="{C71EE127-D396-2646-BF2B-B9A1D230DBDF}" srcOrd="1" destOrd="0" presId="urn:microsoft.com/office/officeart/2005/8/layout/hierarchy3"/>
    <dgm:cxn modelId="{2F43CC74-AC8B-3A4C-AF7B-1004E5B051DA}" type="presOf" srcId="{93A0C5EC-4963-C146-8755-88D658DB6324}" destId="{4166CB1E-E192-7149-9464-EF5F1AC1F144}" srcOrd="0" destOrd="0" presId="urn:microsoft.com/office/officeart/2005/8/layout/hierarchy3"/>
    <dgm:cxn modelId="{A6FEC57D-5711-6B46-A169-BF03E4DC7EA1}" srcId="{2F17D973-D56B-0E45-89F8-477F8FE760A5}" destId="{DAD5DB9F-E0FC-D248-8444-03C7E47EE0C3}" srcOrd="2" destOrd="0" parTransId="{D8842F71-81C3-C048-9A6A-89E98CA3D93A}" sibTransId="{730CE231-FB36-E945-9EE2-FFAC32C8A9B4}"/>
    <dgm:cxn modelId="{03B94E82-4C25-7E42-A8C9-553FEB37D79D}" type="presOf" srcId="{FBE41255-B16D-214D-9884-9BA22209E835}" destId="{583A360D-61CA-F94E-8ACB-5F61BFA32915}" srcOrd="0" destOrd="0" presId="urn:microsoft.com/office/officeart/2005/8/layout/hierarchy3"/>
    <dgm:cxn modelId="{1A487C88-5A61-5F46-9AF8-75FB2DCC938E}" type="presOf" srcId="{2F17D973-D56B-0E45-89F8-477F8FE760A5}" destId="{8D0AC5B7-F62A-9C45-B058-7EC732AD64C4}" srcOrd="0" destOrd="0" presId="urn:microsoft.com/office/officeart/2005/8/layout/hierarchy3"/>
    <dgm:cxn modelId="{53AFA398-F457-BF43-B422-6E7E0807AC57}" type="presOf" srcId="{D5107E2E-1179-744F-ADE4-67E58A36F713}" destId="{882D682F-16C8-5447-95F7-80880AC7427C}" srcOrd="0" destOrd="0" presId="urn:microsoft.com/office/officeart/2005/8/layout/hierarchy3"/>
    <dgm:cxn modelId="{B2ADA89F-7F36-2447-A61E-BF52051BC0AF}" type="presOf" srcId="{EDF534E0-9CDA-6347-9A5E-E68512FF05D1}" destId="{CD638C85-5E4E-B640-BF21-0731EBDB4AAA}" srcOrd="0" destOrd="0" presId="urn:microsoft.com/office/officeart/2005/8/layout/hierarchy3"/>
    <dgm:cxn modelId="{E3184AB0-8162-1646-88DF-18153D457DD3}" srcId="{B39F036A-A217-1242-9CAD-9F89050B4FF3}" destId="{2F17D973-D56B-0E45-89F8-477F8FE760A5}" srcOrd="1" destOrd="0" parTransId="{FC5CBFBA-3F20-2A4C-AA00-6D4353E32FE7}" sibTransId="{66F5384F-7A4E-1F48-8120-DDEE87D27F55}"/>
    <dgm:cxn modelId="{C35B39B3-ADCD-5444-9219-175B541A3734}" type="presOf" srcId="{3A157FAA-7836-C240-90EA-997BB2D9580F}" destId="{D482F3E6-DD0A-2141-B876-DB7D4FD3585B}" srcOrd="0" destOrd="0" presId="urn:microsoft.com/office/officeart/2005/8/layout/hierarchy3"/>
    <dgm:cxn modelId="{71AE4CB7-B1F3-0B48-8391-3198AF7DA694}" type="presOf" srcId="{D5107E2E-1179-744F-ADE4-67E58A36F713}" destId="{A4731BE2-6E41-D440-9B6E-B17EA69C994B}" srcOrd="1" destOrd="0" presId="urn:microsoft.com/office/officeart/2005/8/layout/hierarchy3"/>
    <dgm:cxn modelId="{75DE75C6-B57D-A446-BF3A-9D8B8467B5F8}" type="presOf" srcId="{2D55EDAF-36A7-0540-8DBF-76BD4D1EC9C5}" destId="{F172CDA6-14ED-7740-86AE-50393EEA9B8B}" srcOrd="0" destOrd="0" presId="urn:microsoft.com/office/officeart/2005/8/layout/hierarchy3"/>
    <dgm:cxn modelId="{B400ACC6-F14C-974D-9F8F-3A49F598AFD5}" srcId="{B39F036A-A217-1242-9CAD-9F89050B4FF3}" destId="{D5107E2E-1179-744F-ADE4-67E58A36F713}" srcOrd="0" destOrd="0" parTransId="{17BEFFFA-F1FC-9645-A08D-BF55D0DA8D1E}" sibTransId="{80BDD15B-B9EF-5542-942E-B1A596054487}"/>
    <dgm:cxn modelId="{457969D3-2CBC-6D4F-B71A-40126234E405}" srcId="{2F17D973-D56B-0E45-89F8-477F8FE760A5}" destId="{B0207C85-FF15-4345-BA26-1D7C5A93B27A}" srcOrd="0" destOrd="0" parTransId="{30D09550-E831-DC40-81E6-8E2756FAF6A6}" sibTransId="{2A764E7B-0A4F-3847-9873-90AC9E0F636E}"/>
    <dgm:cxn modelId="{F29406E3-ACEE-6C48-B9ED-4CFBD20E1E8A}" type="presOf" srcId="{5DCDC588-9B0B-004E-AB4C-B1E89CD12C02}" destId="{E2FDA573-EE9C-1B41-A0B4-8BDB226086D9}" srcOrd="0" destOrd="0" presId="urn:microsoft.com/office/officeart/2005/8/layout/hierarchy3"/>
    <dgm:cxn modelId="{855D4FEE-8AA4-9A47-993C-FD6CF665D7ED}" srcId="{2F17D973-D56B-0E45-89F8-477F8FE760A5}" destId="{93A0C5EC-4963-C146-8755-88D658DB6324}" srcOrd="1" destOrd="0" parTransId="{FBE41255-B16D-214D-9884-9BA22209E835}" sibTransId="{BC3B7DDA-EED5-7849-93DE-8EEE41EEE23B}"/>
    <dgm:cxn modelId="{0C95D9F6-977C-4E48-82ED-FA24B0B95C94}" type="presOf" srcId="{D8842F71-81C3-C048-9A6A-89E98CA3D93A}" destId="{19301FCA-579F-2746-9180-6B33074A9321}" srcOrd="0" destOrd="0" presId="urn:microsoft.com/office/officeart/2005/8/layout/hierarchy3"/>
    <dgm:cxn modelId="{FDFACC93-79D5-214E-96D0-FBEE8021DD4E}" type="presParOf" srcId="{F6914CFF-9D1C-2D42-B51A-FC8CD29C7150}" destId="{71344E23-3D24-8148-80AB-AD678A74E931}" srcOrd="0" destOrd="0" presId="urn:microsoft.com/office/officeart/2005/8/layout/hierarchy3"/>
    <dgm:cxn modelId="{730947EE-29E3-BA43-83E9-2D16ACFE6207}" type="presParOf" srcId="{71344E23-3D24-8148-80AB-AD678A74E931}" destId="{30910924-793E-014F-9355-1DB51CEF4C1F}" srcOrd="0" destOrd="0" presId="urn:microsoft.com/office/officeart/2005/8/layout/hierarchy3"/>
    <dgm:cxn modelId="{75A11324-E1AD-A947-B2A1-6F5663A34910}" type="presParOf" srcId="{30910924-793E-014F-9355-1DB51CEF4C1F}" destId="{882D682F-16C8-5447-95F7-80880AC7427C}" srcOrd="0" destOrd="0" presId="urn:microsoft.com/office/officeart/2005/8/layout/hierarchy3"/>
    <dgm:cxn modelId="{5EB93BBF-0D47-C94B-9885-B1304E8BCC0E}" type="presParOf" srcId="{30910924-793E-014F-9355-1DB51CEF4C1F}" destId="{A4731BE2-6E41-D440-9B6E-B17EA69C994B}" srcOrd="1" destOrd="0" presId="urn:microsoft.com/office/officeart/2005/8/layout/hierarchy3"/>
    <dgm:cxn modelId="{5AE7CE47-E6EE-5840-A9EB-645A5A158FC5}" type="presParOf" srcId="{71344E23-3D24-8148-80AB-AD678A74E931}" destId="{A8944587-EC82-C842-91A8-03C11DE8F31E}" srcOrd="1" destOrd="0" presId="urn:microsoft.com/office/officeart/2005/8/layout/hierarchy3"/>
    <dgm:cxn modelId="{B4ED599F-A057-B945-A41A-B3F98C588E42}" type="presParOf" srcId="{A8944587-EC82-C842-91A8-03C11DE8F31E}" destId="{F172CDA6-14ED-7740-86AE-50393EEA9B8B}" srcOrd="0" destOrd="0" presId="urn:microsoft.com/office/officeart/2005/8/layout/hierarchy3"/>
    <dgm:cxn modelId="{E5DDFB47-1636-634C-A188-08F948CAF14F}" type="presParOf" srcId="{A8944587-EC82-C842-91A8-03C11DE8F31E}" destId="{CD638C85-5E4E-B640-BF21-0731EBDB4AAA}" srcOrd="1" destOrd="0" presId="urn:microsoft.com/office/officeart/2005/8/layout/hierarchy3"/>
    <dgm:cxn modelId="{7D5FB678-AA63-0D45-808D-144FEF24CF70}" type="presParOf" srcId="{A8944587-EC82-C842-91A8-03C11DE8F31E}" destId="{E2FDA573-EE9C-1B41-A0B4-8BDB226086D9}" srcOrd="2" destOrd="0" presId="urn:microsoft.com/office/officeart/2005/8/layout/hierarchy3"/>
    <dgm:cxn modelId="{D3F605D6-005B-D741-8520-E5244A770DDE}" type="presParOf" srcId="{A8944587-EC82-C842-91A8-03C11DE8F31E}" destId="{D482F3E6-DD0A-2141-B876-DB7D4FD3585B}" srcOrd="3" destOrd="0" presId="urn:microsoft.com/office/officeart/2005/8/layout/hierarchy3"/>
    <dgm:cxn modelId="{4A2A4BA0-8EFE-E647-8F16-6811A02730BD}" type="presParOf" srcId="{A8944587-EC82-C842-91A8-03C11DE8F31E}" destId="{767C7C36-00E3-A14B-A2C4-6912C55581B8}" srcOrd="4" destOrd="0" presId="urn:microsoft.com/office/officeart/2005/8/layout/hierarchy3"/>
    <dgm:cxn modelId="{91CB8D36-F7D0-0047-B24F-DF80036F3778}" type="presParOf" srcId="{A8944587-EC82-C842-91A8-03C11DE8F31E}" destId="{8984D21A-D522-A042-8CE9-6C57A624ED4D}" srcOrd="5" destOrd="0" presId="urn:microsoft.com/office/officeart/2005/8/layout/hierarchy3"/>
    <dgm:cxn modelId="{E90DBCC7-803C-5F41-87D3-21808EC369A8}" type="presParOf" srcId="{F6914CFF-9D1C-2D42-B51A-FC8CD29C7150}" destId="{3AC40A68-A589-5B4F-91E6-75DB6C467144}" srcOrd="1" destOrd="0" presId="urn:microsoft.com/office/officeart/2005/8/layout/hierarchy3"/>
    <dgm:cxn modelId="{733DA447-79AD-4E4F-8BC0-DE7EA18C1AE4}" type="presParOf" srcId="{3AC40A68-A589-5B4F-91E6-75DB6C467144}" destId="{8247D80E-FDBB-614D-A5F2-4CE861034D59}" srcOrd="0" destOrd="0" presId="urn:microsoft.com/office/officeart/2005/8/layout/hierarchy3"/>
    <dgm:cxn modelId="{98BAE100-B1EE-794D-A511-07074B0B0F71}" type="presParOf" srcId="{8247D80E-FDBB-614D-A5F2-4CE861034D59}" destId="{8D0AC5B7-F62A-9C45-B058-7EC732AD64C4}" srcOrd="0" destOrd="0" presId="urn:microsoft.com/office/officeart/2005/8/layout/hierarchy3"/>
    <dgm:cxn modelId="{CBEFB55A-7F9E-3747-9310-0D1855E6D24A}" type="presParOf" srcId="{8247D80E-FDBB-614D-A5F2-4CE861034D59}" destId="{C71EE127-D396-2646-BF2B-B9A1D230DBDF}" srcOrd="1" destOrd="0" presId="urn:microsoft.com/office/officeart/2005/8/layout/hierarchy3"/>
    <dgm:cxn modelId="{696C4733-EBC1-EF44-9A3C-58D080211CDB}" type="presParOf" srcId="{3AC40A68-A589-5B4F-91E6-75DB6C467144}" destId="{D3E8CF1E-12DE-6D40-8621-AAC95D9A5408}" srcOrd="1" destOrd="0" presId="urn:microsoft.com/office/officeart/2005/8/layout/hierarchy3"/>
    <dgm:cxn modelId="{328AEB5C-B0D0-DC4B-A2CE-99FE6B51C902}" type="presParOf" srcId="{D3E8CF1E-12DE-6D40-8621-AAC95D9A5408}" destId="{60FB0CCF-8E8C-BC49-AD63-6126C7D39EC5}" srcOrd="0" destOrd="0" presId="urn:microsoft.com/office/officeart/2005/8/layout/hierarchy3"/>
    <dgm:cxn modelId="{FB915B53-45FB-AB44-8866-654A6309DE63}" type="presParOf" srcId="{D3E8CF1E-12DE-6D40-8621-AAC95D9A5408}" destId="{E103363B-4382-CC40-AD7E-16A0860622B7}" srcOrd="1" destOrd="0" presId="urn:microsoft.com/office/officeart/2005/8/layout/hierarchy3"/>
    <dgm:cxn modelId="{BBB2D0F3-524A-1C40-9576-268677AC9248}" type="presParOf" srcId="{D3E8CF1E-12DE-6D40-8621-AAC95D9A5408}" destId="{583A360D-61CA-F94E-8ACB-5F61BFA32915}" srcOrd="2" destOrd="0" presId="urn:microsoft.com/office/officeart/2005/8/layout/hierarchy3"/>
    <dgm:cxn modelId="{0B084161-4285-A747-AFA1-698C7DD45535}" type="presParOf" srcId="{D3E8CF1E-12DE-6D40-8621-AAC95D9A5408}" destId="{4166CB1E-E192-7149-9464-EF5F1AC1F144}" srcOrd="3" destOrd="0" presId="urn:microsoft.com/office/officeart/2005/8/layout/hierarchy3"/>
    <dgm:cxn modelId="{48465344-1BF0-8F42-8ECD-51F37B36EF63}" type="presParOf" srcId="{D3E8CF1E-12DE-6D40-8621-AAC95D9A5408}" destId="{19301FCA-579F-2746-9180-6B33074A9321}" srcOrd="4" destOrd="0" presId="urn:microsoft.com/office/officeart/2005/8/layout/hierarchy3"/>
    <dgm:cxn modelId="{AD98199D-3CA9-3D43-AFD9-C024ADDEE209}" type="presParOf" srcId="{D3E8CF1E-12DE-6D40-8621-AAC95D9A5408}" destId="{CB3E59B5-BA53-DB4D-9B4C-7E4DACA90D85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D682F-16C8-5447-95F7-80880AC7427C}">
      <dsp:nvSpPr>
        <dsp:cNvPr id="0" name=""/>
        <dsp:cNvSpPr/>
      </dsp:nvSpPr>
      <dsp:spPr>
        <a:xfrm>
          <a:off x="430" y="195647"/>
          <a:ext cx="1567791" cy="783895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sp:txBody>
      <dsp:txXfrm>
        <a:off x="23390" y="218607"/>
        <a:ext cx="1521871" cy="737975"/>
      </dsp:txXfrm>
    </dsp:sp>
    <dsp:sp modelId="{F172CDA6-14ED-7740-86AE-50393EEA9B8B}">
      <dsp:nvSpPr>
        <dsp:cNvPr id="0" name=""/>
        <dsp:cNvSpPr/>
      </dsp:nvSpPr>
      <dsp:spPr>
        <a:xfrm>
          <a:off x="157209" y="979543"/>
          <a:ext cx="156779" cy="5879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7921"/>
              </a:lnTo>
              <a:lnTo>
                <a:pt x="156779" y="5879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638C85-5E4E-B640-BF21-0731EBDB4AAA}">
      <dsp:nvSpPr>
        <dsp:cNvPr id="0" name=""/>
        <dsp:cNvSpPr/>
      </dsp:nvSpPr>
      <dsp:spPr>
        <a:xfrm>
          <a:off x="313988" y="1175517"/>
          <a:ext cx="1254233" cy="783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latin typeface="Arial" panose="020B0604020202020204" pitchFamily="34" charset="0"/>
              <a:cs typeface="Arial" panose="020B0604020202020204" pitchFamily="34" charset="0"/>
            </a:rPr>
            <a:t>duration</a:t>
          </a:r>
        </a:p>
      </dsp:txBody>
      <dsp:txXfrm>
        <a:off x="336948" y="1198477"/>
        <a:ext cx="1208313" cy="737975"/>
      </dsp:txXfrm>
    </dsp:sp>
    <dsp:sp modelId="{E2FDA573-EE9C-1B41-A0B4-8BDB226086D9}">
      <dsp:nvSpPr>
        <dsp:cNvPr id="0" name=""/>
        <dsp:cNvSpPr/>
      </dsp:nvSpPr>
      <dsp:spPr>
        <a:xfrm>
          <a:off x="157209" y="979543"/>
          <a:ext cx="156779" cy="1567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7791"/>
              </a:lnTo>
              <a:lnTo>
                <a:pt x="156779" y="15677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82F3E6-DD0A-2141-B876-DB7D4FD3585B}">
      <dsp:nvSpPr>
        <dsp:cNvPr id="0" name=""/>
        <dsp:cNvSpPr/>
      </dsp:nvSpPr>
      <dsp:spPr>
        <a:xfrm>
          <a:off x="313988" y="2155386"/>
          <a:ext cx="1254233" cy="783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latin typeface="Arial" panose="020B0604020202020204" pitchFamily="34" charset="0"/>
              <a:cs typeface="Arial" panose="020B0604020202020204" pitchFamily="34" charset="0"/>
            </a:rPr>
            <a:t>number of cycles</a:t>
          </a:r>
        </a:p>
      </dsp:txBody>
      <dsp:txXfrm>
        <a:off x="336948" y="2178346"/>
        <a:ext cx="1208313" cy="737975"/>
      </dsp:txXfrm>
    </dsp:sp>
    <dsp:sp modelId="{767C7C36-00E3-A14B-A2C4-6912C55581B8}">
      <dsp:nvSpPr>
        <dsp:cNvPr id="0" name=""/>
        <dsp:cNvSpPr/>
      </dsp:nvSpPr>
      <dsp:spPr>
        <a:xfrm>
          <a:off x="157209" y="979543"/>
          <a:ext cx="156779" cy="2547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7660"/>
              </a:lnTo>
              <a:lnTo>
                <a:pt x="156779" y="25476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84D21A-D522-A042-8CE9-6C57A624ED4D}">
      <dsp:nvSpPr>
        <dsp:cNvPr id="0" name=""/>
        <dsp:cNvSpPr/>
      </dsp:nvSpPr>
      <dsp:spPr>
        <a:xfrm>
          <a:off x="313988" y="3135256"/>
          <a:ext cx="1254233" cy="783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latin typeface="Arial" panose="020B0604020202020204" pitchFamily="34" charset="0"/>
              <a:cs typeface="Arial" panose="020B0604020202020204" pitchFamily="34" charset="0"/>
            </a:rPr>
            <a:t>protection</a:t>
          </a:r>
        </a:p>
      </dsp:txBody>
      <dsp:txXfrm>
        <a:off x="336948" y="3158216"/>
        <a:ext cx="1208313" cy="737975"/>
      </dsp:txXfrm>
    </dsp:sp>
    <dsp:sp modelId="{8D0AC5B7-F62A-9C45-B058-7EC732AD64C4}">
      <dsp:nvSpPr>
        <dsp:cNvPr id="0" name=""/>
        <dsp:cNvSpPr/>
      </dsp:nvSpPr>
      <dsp:spPr>
        <a:xfrm>
          <a:off x="1960169" y="195647"/>
          <a:ext cx="1567791" cy="783895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>
              <a:latin typeface="Arial" panose="020B0604020202020204" pitchFamily="34" charset="0"/>
              <a:cs typeface="Arial" panose="020B0604020202020204" pitchFamily="34" charset="0"/>
            </a:rPr>
            <a:t>deformation</a:t>
          </a:r>
        </a:p>
      </dsp:txBody>
      <dsp:txXfrm>
        <a:off x="1983129" y="218607"/>
        <a:ext cx="1521871" cy="737975"/>
      </dsp:txXfrm>
    </dsp:sp>
    <dsp:sp modelId="{60FB0CCF-8E8C-BC49-AD63-6126C7D39EC5}">
      <dsp:nvSpPr>
        <dsp:cNvPr id="0" name=""/>
        <dsp:cNvSpPr/>
      </dsp:nvSpPr>
      <dsp:spPr>
        <a:xfrm>
          <a:off x="2116949" y="979543"/>
          <a:ext cx="156779" cy="5879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7921"/>
              </a:lnTo>
              <a:lnTo>
                <a:pt x="156779" y="5879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03363B-4382-CC40-AD7E-16A0860622B7}">
      <dsp:nvSpPr>
        <dsp:cNvPr id="0" name=""/>
        <dsp:cNvSpPr/>
      </dsp:nvSpPr>
      <dsp:spPr>
        <a:xfrm>
          <a:off x="2273728" y="1175517"/>
          <a:ext cx="1254233" cy="783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latin typeface="Arial" panose="020B0604020202020204" pitchFamily="34" charset="0"/>
              <a:cs typeface="Arial" panose="020B0604020202020204" pitchFamily="34" charset="0"/>
            </a:rPr>
            <a:t>strain</a:t>
          </a:r>
        </a:p>
      </dsp:txBody>
      <dsp:txXfrm>
        <a:off x="2296688" y="1198477"/>
        <a:ext cx="1208313" cy="737975"/>
      </dsp:txXfrm>
    </dsp:sp>
    <dsp:sp modelId="{583A360D-61CA-F94E-8ACB-5F61BFA32915}">
      <dsp:nvSpPr>
        <dsp:cNvPr id="0" name=""/>
        <dsp:cNvSpPr/>
      </dsp:nvSpPr>
      <dsp:spPr>
        <a:xfrm>
          <a:off x="2116949" y="979543"/>
          <a:ext cx="156779" cy="1567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7791"/>
              </a:lnTo>
              <a:lnTo>
                <a:pt x="156779" y="15677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66CB1E-E192-7149-9464-EF5F1AC1F144}">
      <dsp:nvSpPr>
        <dsp:cNvPr id="0" name=""/>
        <dsp:cNvSpPr/>
      </dsp:nvSpPr>
      <dsp:spPr>
        <a:xfrm>
          <a:off x="2273728" y="2155386"/>
          <a:ext cx="1254233" cy="783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latin typeface="Arial" panose="020B0604020202020204" pitchFamily="34" charset="0"/>
              <a:cs typeface="Arial" panose="020B0604020202020204" pitchFamily="34" charset="0"/>
            </a:rPr>
            <a:t>anisotropy</a:t>
          </a:r>
        </a:p>
      </dsp:txBody>
      <dsp:txXfrm>
        <a:off x="2296688" y="2178346"/>
        <a:ext cx="1208313" cy="737975"/>
      </dsp:txXfrm>
    </dsp:sp>
    <dsp:sp modelId="{19301FCA-579F-2746-9180-6B33074A9321}">
      <dsp:nvSpPr>
        <dsp:cNvPr id="0" name=""/>
        <dsp:cNvSpPr/>
      </dsp:nvSpPr>
      <dsp:spPr>
        <a:xfrm>
          <a:off x="2116949" y="979543"/>
          <a:ext cx="156779" cy="2547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7660"/>
              </a:lnTo>
              <a:lnTo>
                <a:pt x="156779" y="25476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3E59B5-BA53-DB4D-9B4C-7E4DACA90D85}">
      <dsp:nvSpPr>
        <dsp:cNvPr id="0" name=""/>
        <dsp:cNvSpPr/>
      </dsp:nvSpPr>
      <dsp:spPr>
        <a:xfrm>
          <a:off x="2273728" y="3135256"/>
          <a:ext cx="1254233" cy="783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latin typeface="Arial" panose="020B0604020202020204" pitchFamily="34" charset="0"/>
              <a:cs typeface="Arial" panose="020B0604020202020204" pitchFamily="34" charset="0"/>
            </a:rPr>
            <a:t>structural changes</a:t>
          </a:r>
        </a:p>
      </dsp:txBody>
      <dsp:txXfrm>
        <a:off x="2296688" y="3158216"/>
        <a:ext cx="1208313" cy="737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264796D-37CF-0347-AF07-7D8EB394EC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2324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64796D-37CF-0347-AF07-7D8EB394EC4C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707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1A2873-D1FA-074C-AE59-D795A4DA89E9}" type="slidenum">
              <a:rPr lang="en-GB"/>
              <a:pPr>
                <a:defRPr/>
              </a:pPr>
              <a:t>25</a:t>
            </a:fld>
            <a:endParaRPr lang="en-GB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CEBEDD-6224-154C-8735-8D4D3B6DE123}" type="slidenum">
              <a:rPr lang="en-GB"/>
              <a:pPr>
                <a:defRPr/>
              </a:pPr>
              <a:t>26</a:t>
            </a:fld>
            <a:endParaRPr lang="en-GB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AA64D3-F005-EB41-B706-4F7EB9C457C2}" type="slidenum">
              <a:rPr lang="en-GB"/>
              <a:pPr>
                <a:defRPr/>
              </a:pPr>
              <a:t>27</a:t>
            </a:fld>
            <a:endParaRPr lang="en-GB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33D154-472E-794B-8287-D929ED6D2A7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7BF0DB-0387-0A48-A25C-4B9B94E38B0E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572DE7-2E56-1340-B949-BF6A6AB7FC9C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2AC3B8-A1C7-8340-9179-97F80B63BB63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133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E3E743-3288-D04A-BE7F-5ED4FCE4C87A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05FD3F31-EC65-4C4B-BAAD-8E1E0BCDC1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46ABB3B7-827C-5748-BECB-FF2678AF26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771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BE6025CC-3AFD-3C41-92B7-8C34010398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E89272FD-1C00-9F41-8C41-ED4D7C4591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8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AC0267E3-AC9D-C443-A8D9-C63E9DBB95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88314A77-D066-EC45-ADE8-82047D14D0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106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91DE65-2875-2A4F-9FA9-B8EF085E3175}" type="slidenum">
              <a:rPr lang="en-GB"/>
              <a:pPr/>
              <a:t>50</a:t>
            </a:fld>
            <a:endParaRPr lang="en-GB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357688"/>
            <a:ext cx="5035550" cy="4133850"/>
          </a:xfrm>
          <a:ln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en-GB"/>
          </a:p>
        </p:txBody>
      </p:sp>
      <p:sp>
        <p:nvSpPr>
          <p:cNvPr id="573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0163" y="801688"/>
            <a:ext cx="4257675" cy="319405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B336CBA8-C714-384D-A822-BB39D0DE4B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41688D70-C870-FA49-9FBD-006A1BBD48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07E1BC93-9739-4241-BEA6-B12EF2CE52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9BCD9350-1789-0847-A567-86CFDD39ED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5247D3-97C6-C945-9540-8EC05847291B}" type="slidenum">
              <a:rPr lang="en-GB"/>
              <a:pPr>
                <a:defRPr/>
              </a:pPr>
              <a:t>57</a:t>
            </a:fld>
            <a:endParaRPr lang="en-GB"/>
          </a:p>
        </p:txBody>
      </p:sp>
      <p:sp>
        <p:nvSpPr>
          <p:cNvPr id="19661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661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983BBF-D8F1-B64B-A088-50136D265FAA}" type="slidenum">
              <a:rPr lang="en-GB"/>
              <a:pPr>
                <a:defRPr/>
              </a:pPr>
              <a:t>59</a:t>
            </a:fld>
            <a:endParaRPr lang="en-GB"/>
          </a:p>
        </p:txBody>
      </p:sp>
      <p:sp>
        <p:nvSpPr>
          <p:cNvPr id="198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51FBB1-7C02-8C48-AE95-D899EBEBEE15}" type="slidenum">
              <a:rPr lang="en-GB"/>
              <a:pPr>
                <a:defRPr/>
              </a:pPr>
              <a:t>60</a:t>
            </a:fld>
            <a:endParaRPr lang="en-GB"/>
          </a:p>
        </p:txBody>
      </p:sp>
      <p:sp>
        <p:nvSpPr>
          <p:cNvPr id="200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lymph nodes in underarm, responsible for draining lymph from breasts; DNA ploidy – DNA content per nucleus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CF7F9-D96A-F54D-A55D-B4B88E18C13B}" type="slidenum"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549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lymph nodes in underarm, responsible for draining lymph from breasts; DNA ploidy – DNA content per nucleus 1.58 million papers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CF7F9-D96A-F54D-A55D-B4B88E18C13B}" type="slidenum"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9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1A906E-3F41-144F-94F7-045DA8F866E7}" type="slidenum">
              <a:rPr lang="en-GB"/>
              <a:pPr>
                <a:defRPr/>
              </a:pPr>
              <a:t>7</a:t>
            </a:fld>
            <a:endParaRPr lang="en-GB"/>
          </a:p>
        </p:txBody>
      </p:sp>
      <p:sp>
        <p:nvSpPr>
          <p:cNvPr id="107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>
                <a:cs typeface="+mn-cs"/>
              </a:rPr>
              <a:t>Dogma - statement of belief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849697-4D8B-0040-A14C-D2E8A459761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F292B-05A1-4445-B750-CB5CCF567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64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D5BEB-5631-AD42-AD5C-4F75A5D06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09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D60E5-F623-BF43-81B3-04CA2711D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11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40058-F5C4-4D44-BBE4-00453B235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72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A9B8A-254F-814D-B5A0-C3770F083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7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B4A98-4328-6E4D-9C03-934DF27BC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68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D6CCD-D6A6-D44B-8649-B50E2E34B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08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A97E8-D0FE-7F41-9042-D19F5C3B1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4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5DA86-4DCC-F24D-A707-01D64BE0F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1DBF6-3941-8D43-B458-2517F396DA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01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3F44E-5404-1042-82A6-66022B31F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3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A5D8EC50-2DE8-2247-84D5-308F35770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microsoft.com/office/2007/relationships/hdphoto" Target="../media/hdphoto1.wdp"/><Relationship Id="rId9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microsoft.com/office/2007/relationships/hdphoto" Target="../media/hdphoto7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78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8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20E05-93E6-A441-AF0D-5F47BB76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523285"/>
            <a:ext cx="10009112" cy="1143000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- steels</a:t>
            </a:r>
            <a:b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“artificial 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intelligence”?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25E99-3C59-2A4A-B8DE-9003F9313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7059" y="2352610"/>
            <a:ext cx="9217024" cy="316835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Episodic memory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Planning the future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is everything calculable?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2F286C-9EA9-FB4F-9916-A90C9073C3C6}"/>
              </a:ext>
            </a:extLst>
          </p:cNvPr>
          <p:cNvSpPr txBox="1"/>
          <p:nvPr/>
        </p:nvSpPr>
        <p:spPr>
          <a:xfrm>
            <a:off x="5303912" y="6147716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ISIJ International 39 (1999) 966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8FC485B-82F0-9822-6D0C-28960A222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647" y="6198820"/>
            <a:ext cx="1603644" cy="493429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8B19D7F-4A8A-C5E4-E493-024AF334E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6198820"/>
            <a:ext cx="1735150" cy="480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E365B3-8B3F-74E4-FE39-352382A80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5007614"/>
            <a:ext cx="936104" cy="102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73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533401"/>
            <a:ext cx="545147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3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51054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5" descr="untitl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81400"/>
            <a:ext cx="70104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E39679-B34C-09E8-6145-2C87CF3BE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728700"/>
            <a:ext cx="9850586" cy="5400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7408" y="260648"/>
            <a:ext cx="6367463" cy="1143000"/>
          </a:xfrm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>
                <a:latin typeface="Arial" charset="0"/>
                <a:cs typeface="+mj-cs"/>
              </a:rPr>
              <a:t>Hyperbolic Tangents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C1A1567-F89C-8544-A6AE-65CA431527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86" t="6586" r="13820" b="59815"/>
          <a:stretch/>
        </p:blipFill>
        <p:spPr>
          <a:xfrm>
            <a:off x="335359" y="908720"/>
            <a:ext cx="10042391" cy="563783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7D78A52-90F2-D3A5-6CDB-13EC5FBE2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37" y="764704"/>
            <a:ext cx="11486195" cy="527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11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aa.jpg                                                         0000018B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16632"/>
            <a:ext cx="80772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02A618-1221-C096-E168-AB102DC6F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3875854"/>
            <a:ext cx="5110584" cy="294610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5600908"/>
            <a:ext cx="6078562" cy="41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6271626"/>
            <a:ext cx="5564932" cy="40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neuralold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8200" y="717551"/>
            <a:ext cx="6940128" cy="4718845"/>
          </a:xfrm>
          <a:prstGeom prst="rect">
            <a:avLst/>
          </a:prstGeom>
        </p:spPr>
      </p:pic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8183563" y="188913"/>
            <a:ext cx="23050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chemeClr val="accent2"/>
                </a:solidFill>
                <a:latin typeface="Arial"/>
                <a:cs typeface="+mn-cs"/>
              </a:rPr>
              <a:t>non-linear</a:t>
            </a:r>
          </a:p>
          <a:p>
            <a:pPr>
              <a:defRPr/>
            </a:pPr>
            <a:r>
              <a:rPr lang="en-GB" sz="3600" dirty="0">
                <a:solidFill>
                  <a:schemeClr val="accent2"/>
                </a:solidFill>
                <a:latin typeface="Arial"/>
                <a:cs typeface="+mn-cs"/>
              </a:rPr>
              <a:t> functions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number&#10;&#10;Description automatically generated">
            <a:extLst>
              <a:ext uri="{FF2B5EF4-FFF2-40B4-BE49-F238E27FC236}">
                <a16:creationId xmlns:a16="http://schemas.microsoft.com/office/drawing/2014/main" id="{1AD7BDEB-FEFD-8291-91D8-862CE0718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7264"/>
            <a:ext cx="4362699" cy="6858000"/>
          </a:xfrm>
          <a:prstGeom prst="rect">
            <a:avLst/>
          </a:prstGeom>
        </p:spPr>
      </p:pic>
      <p:pic>
        <p:nvPicPr>
          <p:cNvPr id="5" name="Picture 4" descr="A table of numbers&#10;&#10;Description automatically generated">
            <a:extLst>
              <a:ext uri="{FF2B5EF4-FFF2-40B4-BE49-F238E27FC236}">
                <a16:creationId xmlns:a16="http://schemas.microsoft.com/office/drawing/2014/main" id="{11E56415-BF39-1F00-D019-1C5D87758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016" y="1844824"/>
            <a:ext cx="4700634" cy="4860776"/>
          </a:xfrm>
          <a:prstGeom prst="rect">
            <a:avLst/>
          </a:prstGeom>
        </p:spPr>
      </p:pic>
      <p:pic>
        <p:nvPicPr>
          <p:cNvPr id="6" name="Picture 2" descr="aa.jpg                                                         0000018BMacintosh HD                   ABA78158:">
            <a:extLst>
              <a:ext uri="{FF2B5EF4-FFF2-40B4-BE49-F238E27FC236}">
                <a16:creationId xmlns:a16="http://schemas.microsoft.com/office/drawing/2014/main" id="{297D3367-D412-D7CC-BA32-E83E8E32F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188" y="159296"/>
            <a:ext cx="3741694" cy="168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2A8C2A-D3D0-5029-AA64-9B90B075DCCE}"/>
              </a:ext>
            </a:extLst>
          </p:cNvPr>
          <p:cNvSpPr txBox="1"/>
          <p:nvPr/>
        </p:nvSpPr>
        <p:spPr>
          <a:xfrm>
            <a:off x="4645988" y="159296"/>
            <a:ext cx="3313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51 inputs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17 hidden units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FD550-A0F7-0F37-DE20-8D3BF5A4D3EF}"/>
              </a:ext>
            </a:extLst>
          </p:cNvPr>
          <p:cNvSpPr txBox="1"/>
          <p:nvPr/>
        </p:nvSpPr>
        <p:spPr>
          <a:xfrm rot="16200000">
            <a:off x="8988107" y="3705245"/>
            <a:ext cx="48607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Fujii</a:t>
            </a:r>
            <a:r>
              <a:rPr lang="en-GB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Mackay, </a:t>
            </a:r>
            <a:r>
              <a:rPr lang="en-GB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Bhadeshia</a:t>
            </a:r>
            <a:r>
              <a:rPr lang="en-GB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Fatigue crack growth. ISIJ International. 36 (1996) 1373</a:t>
            </a:r>
          </a:p>
        </p:txBody>
      </p:sp>
    </p:spTree>
    <p:extLst>
      <p:ext uri="{BB962C8B-B14F-4D97-AF65-F5344CB8AC3E}">
        <p14:creationId xmlns:p14="http://schemas.microsoft.com/office/powerpoint/2010/main" val="2882870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r="20998"/>
          <a:stretch>
            <a:fillRect/>
          </a:stretch>
        </p:blipFill>
        <p:spPr bwMode="auto">
          <a:xfrm>
            <a:off x="1343472" y="208421"/>
            <a:ext cx="8496944" cy="643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-2952"/>
            <a:ext cx="9126016" cy="676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b.jpg                                                          0000018B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1"/>
            <a:ext cx="37338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3" descr="c.jpg                                                          0000018BMacintosh HD                   ABA7815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6096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9572" name="Group 4"/>
          <p:cNvGrpSpPr>
            <a:grpSpLocks/>
          </p:cNvGrpSpPr>
          <p:nvPr/>
        </p:nvGrpSpPr>
        <p:grpSpPr bwMode="auto">
          <a:xfrm>
            <a:off x="3200401" y="3048001"/>
            <a:ext cx="6627813" cy="3433763"/>
            <a:chOff x="1056" y="1920"/>
            <a:chExt cx="4175" cy="2163"/>
          </a:xfrm>
        </p:grpSpPr>
        <p:pic>
          <p:nvPicPr>
            <p:cNvPr id="47109" name="Picture 5" descr=" a_low.gif                                                      00026851Macintosh HD                   B746BDFA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1920"/>
              <a:ext cx="3693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0" name="Picture 6" descr=" a_low.gif                                                      00026851Macintosh HD                   B746BDFA: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784"/>
              <a:ext cx="4175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Screen shot 2009-10-12 at 09">
            <a:extLst>
              <a:ext uri="{FF2B5EF4-FFF2-40B4-BE49-F238E27FC236}">
                <a16:creationId xmlns:a16="http://schemas.microsoft.com/office/drawing/2014/main" id="{D6AE2233-CF04-CF4A-BBCF-B1437F78D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041">
            <a:off x="5372373" y="1200017"/>
            <a:ext cx="6408711" cy="423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1"/>
          <p:cNvSpPr txBox="1">
            <a:spLocks noChangeArrowheads="1"/>
          </p:cNvSpPr>
          <p:nvPr/>
        </p:nvSpPr>
        <p:spPr bwMode="auto">
          <a:xfrm>
            <a:off x="5961064" y="3978276"/>
            <a:ext cx="185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245FEDC-A7A7-864C-97FD-E56F2A257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74" y="1203877"/>
            <a:ext cx="7369010" cy="523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GB" sz="36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600°C steam</a:t>
            </a:r>
          </a:p>
          <a:p>
            <a:pPr algn="l">
              <a:defRPr/>
            </a:pPr>
            <a:r>
              <a:rPr lang="en-GB" sz="36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40 year service</a:t>
            </a:r>
          </a:p>
          <a:p>
            <a:pPr algn="l">
              <a:defRPr/>
            </a:pPr>
            <a:r>
              <a:rPr lang="en-GB" sz="36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100 MPa stress</a:t>
            </a:r>
          </a:p>
          <a:p>
            <a:pPr algn="l">
              <a:defRPr/>
            </a:pPr>
            <a:r>
              <a:rPr lang="en-GB" sz="36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oxidation resistance</a:t>
            </a:r>
          </a:p>
          <a:p>
            <a:pPr algn="l">
              <a:defRPr/>
            </a:pPr>
            <a:r>
              <a:rPr lang="en-GB" sz="36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consistency</a:t>
            </a:r>
          </a:p>
          <a:p>
            <a:pPr algn="l">
              <a:defRPr/>
            </a:pPr>
            <a:r>
              <a:rPr lang="en-GB" sz="36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mass production</a:t>
            </a:r>
          </a:p>
          <a:p>
            <a:pPr algn="l">
              <a:defRPr/>
            </a:pPr>
            <a:r>
              <a:rPr lang="en-GB" sz="36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weldability</a:t>
            </a:r>
          </a:p>
          <a:p>
            <a:pPr algn="l">
              <a:defRPr/>
            </a:pPr>
            <a:endParaRPr lang="en-GB" sz="3600" kern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>
              <a:defRPr/>
            </a:pPr>
            <a:r>
              <a:rPr lang="en-GB" sz="36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sequence of heat treatments</a:t>
            </a:r>
          </a:p>
          <a:p>
            <a:pPr algn="l">
              <a:defRPr/>
            </a:pPr>
            <a:r>
              <a:rPr lang="en-GB" sz="36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C, Mn, Si, Ni, Cr, Mo, V, W, ....</a:t>
            </a:r>
          </a:p>
        </p:txBody>
      </p:sp>
      <p:sp>
        <p:nvSpPr>
          <p:cNvPr id="94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87688" y="199836"/>
            <a:ext cx="8784976" cy="575612"/>
          </a:xfrm>
        </p:spPr>
        <p:txBody>
          <a:bodyPr/>
          <a:lstStyle/>
          <a:p>
            <a:pPr algn="l">
              <a:defRPr/>
            </a:pPr>
            <a:r>
              <a:rPr lang="en-GB" sz="3600" dirty="0">
                <a:latin typeface="Arial"/>
                <a:cs typeface="+mj-cs"/>
              </a:rPr>
              <a:t>The need for </a:t>
            </a:r>
            <a:r>
              <a:rPr lang="en-GB" sz="3600" b="1" i="1" dirty="0">
                <a:latin typeface="Arial"/>
                <a:cs typeface="+mj-cs"/>
              </a:rPr>
              <a:t>empirical</a:t>
            </a:r>
            <a:r>
              <a:rPr lang="en-GB" sz="3600" dirty="0">
                <a:latin typeface="Arial"/>
                <a:cs typeface="+mj-cs"/>
              </a:rPr>
              <a:t> 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a.jpg                                                          00026851Macintosh HD                   B746BDF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08000"/>
            <a:ext cx="8229600" cy="56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Line 2"/>
          <p:cNvSpPr>
            <a:spLocks noChangeShapeType="1"/>
          </p:cNvSpPr>
          <p:nvPr/>
        </p:nvSpPr>
        <p:spPr bwMode="auto">
          <a:xfrm flipH="1" flipV="1">
            <a:off x="-1246188" y="-263525"/>
            <a:ext cx="15875" cy="158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5" name="Line 3"/>
          <p:cNvSpPr>
            <a:spLocks noChangeShapeType="1"/>
          </p:cNvSpPr>
          <p:nvPr/>
        </p:nvSpPr>
        <p:spPr bwMode="auto">
          <a:xfrm flipH="1" flipV="1">
            <a:off x="-1246188" y="-263525"/>
            <a:ext cx="15875" cy="158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6" name="Freeform 4"/>
          <p:cNvSpPr>
            <a:spLocks/>
          </p:cNvSpPr>
          <p:nvPr/>
        </p:nvSpPr>
        <p:spPr bwMode="auto">
          <a:xfrm>
            <a:off x="3770313" y="1573214"/>
            <a:ext cx="4983162" cy="2632075"/>
          </a:xfrm>
          <a:custGeom>
            <a:avLst/>
            <a:gdLst>
              <a:gd name="T0" fmla="*/ 2147483647 w 3139"/>
              <a:gd name="T1" fmla="*/ 2147483647 h 1658"/>
              <a:gd name="T2" fmla="*/ 2147483647 w 3139"/>
              <a:gd name="T3" fmla="*/ 2147483647 h 1658"/>
              <a:gd name="T4" fmla="*/ 2147483647 w 3139"/>
              <a:gd name="T5" fmla="*/ 2147483647 h 1658"/>
              <a:gd name="T6" fmla="*/ 2147483647 w 3139"/>
              <a:gd name="T7" fmla="*/ 2147483647 h 1658"/>
              <a:gd name="T8" fmla="*/ 2147483647 w 3139"/>
              <a:gd name="T9" fmla="*/ 2147483647 h 1658"/>
              <a:gd name="T10" fmla="*/ 2147483647 w 3139"/>
              <a:gd name="T11" fmla="*/ 2147483647 h 1658"/>
              <a:gd name="T12" fmla="*/ 2147483647 w 3139"/>
              <a:gd name="T13" fmla="*/ 2147483647 h 1658"/>
              <a:gd name="T14" fmla="*/ 2147483647 w 3139"/>
              <a:gd name="T15" fmla="*/ 2147483647 h 1658"/>
              <a:gd name="T16" fmla="*/ 2147483647 w 3139"/>
              <a:gd name="T17" fmla="*/ 2147483647 h 1658"/>
              <a:gd name="T18" fmla="*/ 2147483647 w 3139"/>
              <a:gd name="T19" fmla="*/ 2147483647 h 1658"/>
              <a:gd name="T20" fmla="*/ 2147483647 w 3139"/>
              <a:gd name="T21" fmla="*/ 2147483647 h 1658"/>
              <a:gd name="T22" fmla="*/ 2147483647 w 3139"/>
              <a:gd name="T23" fmla="*/ 2147483647 h 1658"/>
              <a:gd name="T24" fmla="*/ 2147483647 w 3139"/>
              <a:gd name="T25" fmla="*/ 2147483647 h 1658"/>
              <a:gd name="T26" fmla="*/ 2147483647 w 3139"/>
              <a:gd name="T27" fmla="*/ 2147483647 h 1658"/>
              <a:gd name="T28" fmla="*/ 2147483647 w 3139"/>
              <a:gd name="T29" fmla="*/ 2147483647 h 1658"/>
              <a:gd name="T30" fmla="*/ 2147483647 w 3139"/>
              <a:gd name="T31" fmla="*/ 2147483647 h 1658"/>
              <a:gd name="T32" fmla="*/ 2147483647 w 3139"/>
              <a:gd name="T33" fmla="*/ 2147483647 h 1658"/>
              <a:gd name="T34" fmla="*/ 2147483647 w 3139"/>
              <a:gd name="T35" fmla="*/ 2147483647 h 1658"/>
              <a:gd name="T36" fmla="*/ 2147483647 w 3139"/>
              <a:gd name="T37" fmla="*/ 2147483647 h 1658"/>
              <a:gd name="T38" fmla="*/ 2147483647 w 3139"/>
              <a:gd name="T39" fmla="*/ 2147483647 h 1658"/>
              <a:gd name="T40" fmla="*/ 2147483647 w 3139"/>
              <a:gd name="T41" fmla="*/ 2147483647 h 1658"/>
              <a:gd name="T42" fmla="*/ 2147483647 w 3139"/>
              <a:gd name="T43" fmla="*/ 2147483647 h 1658"/>
              <a:gd name="T44" fmla="*/ 2147483647 w 3139"/>
              <a:gd name="T45" fmla="*/ 2147483647 h 1658"/>
              <a:gd name="T46" fmla="*/ 2147483647 w 3139"/>
              <a:gd name="T47" fmla="*/ 2147483647 h 1658"/>
              <a:gd name="T48" fmla="*/ 2147483647 w 3139"/>
              <a:gd name="T49" fmla="*/ 2147483647 h 1658"/>
              <a:gd name="T50" fmla="*/ 2147483647 w 3139"/>
              <a:gd name="T51" fmla="*/ 2147483647 h 1658"/>
              <a:gd name="T52" fmla="*/ 2147483647 w 3139"/>
              <a:gd name="T53" fmla="*/ 2147483647 h 1658"/>
              <a:gd name="T54" fmla="*/ 2147483647 w 3139"/>
              <a:gd name="T55" fmla="*/ 2147483647 h 1658"/>
              <a:gd name="T56" fmla="*/ 2147483647 w 3139"/>
              <a:gd name="T57" fmla="*/ 2147483647 h 1658"/>
              <a:gd name="T58" fmla="*/ 2147483647 w 3139"/>
              <a:gd name="T59" fmla="*/ 2147483647 h 1658"/>
              <a:gd name="T60" fmla="*/ 2147483647 w 3139"/>
              <a:gd name="T61" fmla="*/ 2147483647 h 1658"/>
              <a:gd name="T62" fmla="*/ 2147483647 w 3139"/>
              <a:gd name="T63" fmla="*/ 2147483647 h 1658"/>
              <a:gd name="T64" fmla="*/ 2147483647 w 3139"/>
              <a:gd name="T65" fmla="*/ 2147483647 h 1658"/>
              <a:gd name="T66" fmla="*/ 2147483647 w 3139"/>
              <a:gd name="T67" fmla="*/ 2147483647 h 1658"/>
              <a:gd name="T68" fmla="*/ 2147483647 w 3139"/>
              <a:gd name="T69" fmla="*/ 0 h 1658"/>
              <a:gd name="T70" fmla="*/ 2147483647 w 3139"/>
              <a:gd name="T71" fmla="*/ 0 h 1658"/>
              <a:gd name="T72" fmla="*/ 2147483647 w 3139"/>
              <a:gd name="T73" fmla="*/ 2147483647 h 1658"/>
              <a:gd name="T74" fmla="*/ 2147483647 w 3139"/>
              <a:gd name="T75" fmla="*/ 2147483647 h 1658"/>
              <a:gd name="T76" fmla="*/ 2147483647 w 3139"/>
              <a:gd name="T77" fmla="*/ 2147483647 h 1658"/>
              <a:gd name="T78" fmla="*/ 2147483647 w 3139"/>
              <a:gd name="T79" fmla="*/ 2147483647 h 1658"/>
              <a:gd name="T80" fmla="*/ 2147483647 w 3139"/>
              <a:gd name="T81" fmla="*/ 2147483647 h 1658"/>
              <a:gd name="T82" fmla="*/ 2147483647 w 3139"/>
              <a:gd name="T83" fmla="*/ 2147483647 h 1658"/>
              <a:gd name="T84" fmla="*/ 2147483647 w 3139"/>
              <a:gd name="T85" fmla="*/ 2147483647 h 1658"/>
              <a:gd name="T86" fmla="*/ 2147483647 w 3139"/>
              <a:gd name="T87" fmla="*/ 2147483647 h 1658"/>
              <a:gd name="T88" fmla="*/ 2147483647 w 3139"/>
              <a:gd name="T89" fmla="*/ 2147483647 h 165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139" h="1658">
                <a:moveTo>
                  <a:pt x="0" y="1658"/>
                </a:moveTo>
                <a:lnTo>
                  <a:pt x="42" y="1658"/>
                </a:lnTo>
                <a:lnTo>
                  <a:pt x="83" y="1637"/>
                </a:lnTo>
                <a:lnTo>
                  <a:pt x="115" y="1627"/>
                </a:lnTo>
                <a:lnTo>
                  <a:pt x="146" y="1616"/>
                </a:lnTo>
                <a:lnTo>
                  <a:pt x="177" y="1595"/>
                </a:lnTo>
                <a:lnTo>
                  <a:pt x="198" y="1564"/>
                </a:lnTo>
                <a:lnTo>
                  <a:pt x="229" y="1543"/>
                </a:lnTo>
                <a:lnTo>
                  <a:pt x="250" y="1522"/>
                </a:lnTo>
                <a:lnTo>
                  <a:pt x="271" y="1491"/>
                </a:lnTo>
                <a:lnTo>
                  <a:pt x="292" y="1460"/>
                </a:lnTo>
                <a:lnTo>
                  <a:pt x="313" y="1429"/>
                </a:lnTo>
                <a:lnTo>
                  <a:pt x="334" y="1397"/>
                </a:lnTo>
                <a:lnTo>
                  <a:pt x="355" y="1366"/>
                </a:lnTo>
                <a:lnTo>
                  <a:pt x="375" y="1324"/>
                </a:lnTo>
                <a:lnTo>
                  <a:pt x="386" y="1293"/>
                </a:lnTo>
                <a:lnTo>
                  <a:pt x="407" y="1262"/>
                </a:lnTo>
                <a:lnTo>
                  <a:pt x="428" y="1230"/>
                </a:lnTo>
                <a:lnTo>
                  <a:pt x="438" y="1189"/>
                </a:lnTo>
                <a:lnTo>
                  <a:pt x="459" y="1157"/>
                </a:lnTo>
                <a:lnTo>
                  <a:pt x="480" y="1126"/>
                </a:lnTo>
                <a:lnTo>
                  <a:pt x="501" y="1095"/>
                </a:lnTo>
                <a:lnTo>
                  <a:pt x="521" y="1064"/>
                </a:lnTo>
                <a:lnTo>
                  <a:pt x="542" y="1032"/>
                </a:lnTo>
                <a:lnTo>
                  <a:pt x="563" y="1011"/>
                </a:lnTo>
                <a:lnTo>
                  <a:pt x="584" y="991"/>
                </a:lnTo>
                <a:lnTo>
                  <a:pt x="605" y="959"/>
                </a:lnTo>
                <a:lnTo>
                  <a:pt x="626" y="928"/>
                </a:lnTo>
                <a:lnTo>
                  <a:pt x="646" y="886"/>
                </a:lnTo>
                <a:lnTo>
                  <a:pt x="667" y="855"/>
                </a:lnTo>
                <a:lnTo>
                  <a:pt x="678" y="813"/>
                </a:lnTo>
                <a:lnTo>
                  <a:pt x="699" y="772"/>
                </a:lnTo>
                <a:lnTo>
                  <a:pt x="709" y="730"/>
                </a:lnTo>
                <a:lnTo>
                  <a:pt x="730" y="688"/>
                </a:lnTo>
                <a:lnTo>
                  <a:pt x="740" y="647"/>
                </a:lnTo>
                <a:lnTo>
                  <a:pt x="761" y="605"/>
                </a:lnTo>
                <a:lnTo>
                  <a:pt x="772" y="563"/>
                </a:lnTo>
                <a:lnTo>
                  <a:pt x="792" y="532"/>
                </a:lnTo>
                <a:lnTo>
                  <a:pt x="803" y="490"/>
                </a:lnTo>
                <a:lnTo>
                  <a:pt x="824" y="459"/>
                </a:lnTo>
                <a:lnTo>
                  <a:pt x="834" y="417"/>
                </a:lnTo>
                <a:lnTo>
                  <a:pt x="855" y="396"/>
                </a:lnTo>
                <a:lnTo>
                  <a:pt x="876" y="365"/>
                </a:lnTo>
                <a:lnTo>
                  <a:pt x="897" y="344"/>
                </a:lnTo>
                <a:lnTo>
                  <a:pt x="918" y="323"/>
                </a:lnTo>
                <a:lnTo>
                  <a:pt x="938" y="313"/>
                </a:lnTo>
                <a:lnTo>
                  <a:pt x="970" y="302"/>
                </a:lnTo>
                <a:lnTo>
                  <a:pt x="991" y="302"/>
                </a:lnTo>
                <a:lnTo>
                  <a:pt x="1022" y="313"/>
                </a:lnTo>
                <a:lnTo>
                  <a:pt x="1053" y="323"/>
                </a:lnTo>
                <a:lnTo>
                  <a:pt x="1084" y="344"/>
                </a:lnTo>
                <a:lnTo>
                  <a:pt x="1116" y="365"/>
                </a:lnTo>
                <a:lnTo>
                  <a:pt x="1137" y="386"/>
                </a:lnTo>
                <a:lnTo>
                  <a:pt x="1168" y="407"/>
                </a:lnTo>
                <a:lnTo>
                  <a:pt x="1189" y="428"/>
                </a:lnTo>
                <a:lnTo>
                  <a:pt x="1220" y="459"/>
                </a:lnTo>
                <a:lnTo>
                  <a:pt x="1241" y="469"/>
                </a:lnTo>
                <a:lnTo>
                  <a:pt x="1272" y="480"/>
                </a:lnTo>
                <a:lnTo>
                  <a:pt x="1293" y="490"/>
                </a:lnTo>
                <a:lnTo>
                  <a:pt x="1303" y="490"/>
                </a:lnTo>
                <a:lnTo>
                  <a:pt x="1324" y="490"/>
                </a:lnTo>
                <a:lnTo>
                  <a:pt x="1345" y="490"/>
                </a:lnTo>
                <a:lnTo>
                  <a:pt x="1366" y="490"/>
                </a:lnTo>
                <a:lnTo>
                  <a:pt x="1387" y="480"/>
                </a:lnTo>
                <a:lnTo>
                  <a:pt x="1408" y="469"/>
                </a:lnTo>
                <a:lnTo>
                  <a:pt x="1429" y="459"/>
                </a:lnTo>
                <a:lnTo>
                  <a:pt x="1460" y="448"/>
                </a:lnTo>
                <a:lnTo>
                  <a:pt x="1481" y="448"/>
                </a:lnTo>
                <a:lnTo>
                  <a:pt x="1501" y="428"/>
                </a:lnTo>
                <a:lnTo>
                  <a:pt x="1522" y="417"/>
                </a:lnTo>
                <a:lnTo>
                  <a:pt x="1543" y="407"/>
                </a:lnTo>
                <a:lnTo>
                  <a:pt x="1564" y="396"/>
                </a:lnTo>
                <a:lnTo>
                  <a:pt x="1585" y="386"/>
                </a:lnTo>
                <a:lnTo>
                  <a:pt x="1616" y="365"/>
                </a:lnTo>
                <a:lnTo>
                  <a:pt x="1637" y="355"/>
                </a:lnTo>
                <a:lnTo>
                  <a:pt x="1658" y="344"/>
                </a:lnTo>
                <a:lnTo>
                  <a:pt x="1679" y="323"/>
                </a:lnTo>
                <a:lnTo>
                  <a:pt x="1700" y="313"/>
                </a:lnTo>
                <a:lnTo>
                  <a:pt x="1720" y="292"/>
                </a:lnTo>
                <a:lnTo>
                  <a:pt x="1741" y="282"/>
                </a:lnTo>
                <a:lnTo>
                  <a:pt x="1762" y="271"/>
                </a:lnTo>
                <a:lnTo>
                  <a:pt x="1783" y="250"/>
                </a:lnTo>
                <a:lnTo>
                  <a:pt x="1804" y="240"/>
                </a:lnTo>
                <a:lnTo>
                  <a:pt x="1825" y="219"/>
                </a:lnTo>
                <a:lnTo>
                  <a:pt x="1846" y="209"/>
                </a:lnTo>
                <a:lnTo>
                  <a:pt x="1866" y="188"/>
                </a:lnTo>
                <a:lnTo>
                  <a:pt x="1887" y="177"/>
                </a:lnTo>
                <a:lnTo>
                  <a:pt x="1908" y="167"/>
                </a:lnTo>
                <a:lnTo>
                  <a:pt x="1929" y="146"/>
                </a:lnTo>
                <a:lnTo>
                  <a:pt x="1950" y="136"/>
                </a:lnTo>
                <a:lnTo>
                  <a:pt x="1971" y="125"/>
                </a:lnTo>
                <a:lnTo>
                  <a:pt x="1992" y="104"/>
                </a:lnTo>
                <a:lnTo>
                  <a:pt x="2012" y="94"/>
                </a:lnTo>
                <a:lnTo>
                  <a:pt x="2044" y="84"/>
                </a:lnTo>
                <a:lnTo>
                  <a:pt x="2065" y="73"/>
                </a:lnTo>
                <a:lnTo>
                  <a:pt x="2085" y="63"/>
                </a:lnTo>
                <a:lnTo>
                  <a:pt x="2106" y="52"/>
                </a:lnTo>
                <a:lnTo>
                  <a:pt x="2127" y="42"/>
                </a:lnTo>
                <a:lnTo>
                  <a:pt x="2148" y="31"/>
                </a:lnTo>
                <a:lnTo>
                  <a:pt x="2179" y="31"/>
                </a:lnTo>
                <a:lnTo>
                  <a:pt x="2200" y="21"/>
                </a:lnTo>
                <a:lnTo>
                  <a:pt x="2221" y="21"/>
                </a:lnTo>
                <a:lnTo>
                  <a:pt x="2252" y="11"/>
                </a:lnTo>
                <a:lnTo>
                  <a:pt x="2273" y="11"/>
                </a:lnTo>
                <a:lnTo>
                  <a:pt x="2294" y="0"/>
                </a:lnTo>
                <a:lnTo>
                  <a:pt x="2325" y="0"/>
                </a:lnTo>
                <a:lnTo>
                  <a:pt x="2346" y="0"/>
                </a:lnTo>
                <a:lnTo>
                  <a:pt x="2377" y="0"/>
                </a:lnTo>
                <a:lnTo>
                  <a:pt x="2398" y="11"/>
                </a:lnTo>
                <a:lnTo>
                  <a:pt x="2429" y="11"/>
                </a:lnTo>
                <a:lnTo>
                  <a:pt x="2450" y="11"/>
                </a:lnTo>
                <a:lnTo>
                  <a:pt x="2482" y="21"/>
                </a:lnTo>
                <a:lnTo>
                  <a:pt x="2513" y="31"/>
                </a:lnTo>
                <a:lnTo>
                  <a:pt x="2534" y="31"/>
                </a:lnTo>
                <a:lnTo>
                  <a:pt x="2565" y="42"/>
                </a:lnTo>
                <a:lnTo>
                  <a:pt x="2596" y="52"/>
                </a:lnTo>
                <a:lnTo>
                  <a:pt x="2628" y="52"/>
                </a:lnTo>
                <a:lnTo>
                  <a:pt x="2648" y="63"/>
                </a:lnTo>
                <a:lnTo>
                  <a:pt x="2680" y="63"/>
                </a:lnTo>
                <a:lnTo>
                  <a:pt x="2711" y="73"/>
                </a:lnTo>
                <a:lnTo>
                  <a:pt x="2732" y="84"/>
                </a:lnTo>
                <a:lnTo>
                  <a:pt x="2763" y="84"/>
                </a:lnTo>
                <a:lnTo>
                  <a:pt x="2794" y="94"/>
                </a:lnTo>
                <a:lnTo>
                  <a:pt x="2815" y="104"/>
                </a:lnTo>
                <a:lnTo>
                  <a:pt x="2847" y="104"/>
                </a:lnTo>
                <a:lnTo>
                  <a:pt x="2878" y="115"/>
                </a:lnTo>
                <a:lnTo>
                  <a:pt x="2899" y="125"/>
                </a:lnTo>
                <a:lnTo>
                  <a:pt x="2930" y="136"/>
                </a:lnTo>
                <a:lnTo>
                  <a:pt x="2961" y="146"/>
                </a:lnTo>
                <a:lnTo>
                  <a:pt x="2982" y="156"/>
                </a:lnTo>
                <a:lnTo>
                  <a:pt x="3013" y="156"/>
                </a:lnTo>
                <a:lnTo>
                  <a:pt x="3034" y="167"/>
                </a:lnTo>
                <a:lnTo>
                  <a:pt x="3066" y="188"/>
                </a:lnTo>
                <a:lnTo>
                  <a:pt x="3086" y="198"/>
                </a:lnTo>
                <a:lnTo>
                  <a:pt x="3118" y="209"/>
                </a:lnTo>
                <a:lnTo>
                  <a:pt x="3139" y="219"/>
                </a:lnTo>
              </a:path>
            </a:pathLst>
          </a:custGeom>
          <a:noFill/>
          <a:ln w="3340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7" name="Freeform 5"/>
          <p:cNvSpPr>
            <a:spLocks/>
          </p:cNvSpPr>
          <p:nvPr/>
        </p:nvSpPr>
        <p:spPr bwMode="auto">
          <a:xfrm>
            <a:off x="3836988" y="1606551"/>
            <a:ext cx="4932362" cy="2830513"/>
          </a:xfrm>
          <a:custGeom>
            <a:avLst/>
            <a:gdLst>
              <a:gd name="T0" fmla="*/ 2147483647 w 3107"/>
              <a:gd name="T1" fmla="*/ 2147483647 h 1783"/>
              <a:gd name="T2" fmla="*/ 2147483647 w 3107"/>
              <a:gd name="T3" fmla="*/ 2147483647 h 1783"/>
              <a:gd name="T4" fmla="*/ 2147483647 w 3107"/>
              <a:gd name="T5" fmla="*/ 2147483647 h 1783"/>
              <a:gd name="T6" fmla="*/ 2147483647 w 3107"/>
              <a:gd name="T7" fmla="*/ 2147483647 h 1783"/>
              <a:gd name="T8" fmla="*/ 2147483647 w 3107"/>
              <a:gd name="T9" fmla="*/ 2147483647 h 1783"/>
              <a:gd name="T10" fmla="*/ 2147483647 w 3107"/>
              <a:gd name="T11" fmla="*/ 2147483647 h 1783"/>
              <a:gd name="T12" fmla="*/ 2147483647 w 3107"/>
              <a:gd name="T13" fmla="*/ 2147483647 h 1783"/>
              <a:gd name="T14" fmla="*/ 2147483647 w 3107"/>
              <a:gd name="T15" fmla="*/ 2147483647 h 1783"/>
              <a:gd name="T16" fmla="*/ 2147483647 w 3107"/>
              <a:gd name="T17" fmla="*/ 2147483647 h 1783"/>
              <a:gd name="T18" fmla="*/ 2147483647 w 3107"/>
              <a:gd name="T19" fmla="*/ 2147483647 h 1783"/>
              <a:gd name="T20" fmla="*/ 2147483647 w 3107"/>
              <a:gd name="T21" fmla="*/ 2147483647 h 1783"/>
              <a:gd name="T22" fmla="*/ 2147483647 w 3107"/>
              <a:gd name="T23" fmla="*/ 2147483647 h 1783"/>
              <a:gd name="T24" fmla="*/ 2147483647 w 3107"/>
              <a:gd name="T25" fmla="*/ 2147483647 h 1783"/>
              <a:gd name="T26" fmla="*/ 2147483647 w 3107"/>
              <a:gd name="T27" fmla="*/ 2147483647 h 1783"/>
              <a:gd name="T28" fmla="*/ 2147483647 w 3107"/>
              <a:gd name="T29" fmla="*/ 2147483647 h 1783"/>
              <a:gd name="T30" fmla="*/ 2147483647 w 3107"/>
              <a:gd name="T31" fmla="*/ 2147483647 h 1783"/>
              <a:gd name="T32" fmla="*/ 2147483647 w 3107"/>
              <a:gd name="T33" fmla="*/ 2147483647 h 1783"/>
              <a:gd name="T34" fmla="*/ 2147483647 w 3107"/>
              <a:gd name="T35" fmla="*/ 2147483647 h 1783"/>
              <a:gd name="T36" fmla="*/ 2147483647 w 3107"/>
              <a:gd name="T37" fmla="*/ 2147483647 h 1783"/>
              <a:gd name="T38" fmla="*/ 2147483647 w 3107"/>
              <a:gd name="T39" fmla="*/ 2147483647 h 1783"/>
              <a:gd name="T40" fmla="*/ 2147483647 w 3107"/>
              <a:gd name="T41" fmla="*/ 2147483647 h 1783"/>
              <a:gd name="T42" fmla="*/ 2147483647 w 3107"/>
              <a:gd name="T43" fmla="*/ 2147483647 h 1783"/>
              <a:gd name="T44" fmla="*/ 2147483647 w 3107"/>
              <a:gd name="T45" fmla="*/ 2147483647 h 1783"/>
              <a:gd name="T46" fmla="*/ 2147483647 w 3107"/>
              <a:gd name="T47" fmla="*/ 2147483647 h 1783"/>
              <a:gd name="T48" fmla="*/ 2147483647 w 3107"/>
              <a:gd name="T49" fmla="*/ 2147483647 h 1783"/>
              <a:gd name="T50" fmla="*/ 2147483647 w 3107"/>
              <a:gd name="T51" fmla="*/ 2147483647 h 1783"/>
              <a:gd name="T52" fmla="*/ 2147483647 w 3107"/>
              <a:gd name="T53" fmla="*/ 2147483647 h 1783"/>
              <a:gd name="T54" fmla="*/ 2147483647 w 3107"/>
              <a:gd name="T55" fmla="*/ 2147483647 h 1783"/>
              <a:gd name="T56" fmla="*/ 2147483647 w 3107"/>
              <a:gd name="T57" fmla="*/ 2147483647 h 1783"/>
              <a:gd name="T58" fmla="*/ 2147483647 w 3107"/>
              <a:gd name="T59" fmla="*/ 2147483647 h 1783"/>
              <a:gd name="T60" fmla="*/ 2147483647 w 3107"/>
              <a:gd name="T61" fmla="*/ 2147483647 h 1783"/>
              <a:gd name="T62" fmla="*/ 2147483647 w 3107"/>
              <a:gd name="T63" fmla="*/ 2147483647 h 1783"/>
              <a:gd name="T64" fmla="*/ 2147483647 w 3107"/>
              <a:gd name="T65" fmla="*/ 2147483647 h 1783"/>
              <a:gd name="T66" fmla="*/ 2147483647 w 3107"/>
              <a:gd name="T67" fmla="*/ 2147483647 h 1783"/>
              <a:gd name="T68" fmla="*/ 2147483647 w 3107"/>
              <a:gd name="T69" fmla="*/ 2147483647 h 1783"/>
              <a:gd name="T70" fmla="*/ 2147483647 w 3107"/>
              <a:gd name="T71" fmla="*/ 2147483647 h 1783"/>
              <a:gd name="T72" fmla="*/ 2147483647 w 3107"/>
              <a:gd name="T73" fmla="*/ 2147483647 h 1783"/>
              <a:gd name="T74" fmla="*/ 2147483647 w 3107"/>
              <a:gd name="T75" fmla="*/ 2147483647 h 1783"/>
              <a:gd name="T76" fmla="*/ 2147483647 w 3107"/>
              <a:gd name="T77" fmla="*/ 0 h 1783"/>
              <a:gd name="T78" fmla="*/ 2147483647 w 3107"/>
              <a:gd name="T79" fmla="*/ 0 h 1783"/>
              <a:gd name="T80" fmla="*/ 2147483647 w 3107"/>
              <a:gd name="T81" fmla="*/ 2147483647 h 1783"/>
              <a:gd name="T82" fmla="*/ 2147483647 w 3107"/>
              <a:gd name="T83" fmla="*/ 2147483647 h 1783"/>
              <a:gd name="T84" fmla="*/ 2147483647 w 3107"/>
              <a:gd name="T85" fmla="*/ 2147483647 h 1783"/>
              <a:gd name="T86" fmla="*/ 2147483647 w 3107"/>
              <a:gd name="T87" fmla="*/ 2147483647 h 1783"/>
              <a:gd name="T88" fmla="*/ 2147483647 w 3107"/>
              <a:gd name="T89" fmla="*/ 2147483647 h 1783"/>
              <a:gd name="T90" fmla="*/ 2147483647 w 3107"/>
              <a:gd name="T91" fmla="*/ 2147483647 h 1783"/>
              <a:gd name="T92" fmla="*/ 2147483647 w 3107"/>
              <a:gd name="T93" fmla="*/ 2147483647 h 1783"/>
              <a:gd name="T94" fmla="*/ 2147483647 w 3107"/>
              <a:gd name="T95" fmla="*/ 2147483647 h 178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107" h="1783">
                <a:moveTo>
                  <a:pt x="0" y="1783"/>
                </a:moveTo>
                <a:lnTo>
                  <a:pt x="41" y="1772"/>
                </a:lnTo>
                <a:lnTo>
                  <a:pt x="73" y="1762"/>
                </a:lnTo>
                <a:lnTo>
                  <a:pt x="104" y="1741"/>
                </a:lnTo>
                <a:lnTo>
                  <a:pt x="135" y="1720"/>
                </a:lnTo>
                <a:lnTo>
                  <a:pt x="167" y="1699"/>
                </a:lnTo>
                <a:lnTo>
                  <a:pt x="187" y="1668"/>
                </a:lnTo>
                <a:lnTo>
                  <a:pt x="219" y="1637"/>
                </a:lnTo>
                <a:lnTo>
                  <a:pt x="240" y="1606"/>
                </a:lnTo>
                <a:lnTo>
                  <a:pt x="260" y="1564"/>
                </a:lnTo>
                <a:lnTo>
                  <a:pt x="281" y="1533"/>
                </a:lnTo>
                <a:lnTo>
                  <a:pt x="302" y="1491"/>
                </a:lnTo>
                <a:lnTo>
                  <a:pt x="313" y="1449"/>
                </a:lnTo>
                <a:lnTo>
                  <a:pt x="333" y="1408"/>
                </a:lnTo>
                <a:lnTo>
                  <a:pt x="344" y="1366"/>
                </a:lnTo>
                <a:lnTo>
                  <a:pt x="365" y="1324"/>
                </a:lnTo>
                <a:lnTo>
                  <a:pt x="375" y="1282"/>
                </a:lnTo>
                <a:lnTo>
                  <a:pt x="396" y="1241"/>
                </a:lnTo>
                <a:lnTo>
                  <a:pt x="417" y="1199"/>
                </a:lnTo>
                <a:lnTo>
                  <a:pt x="427" y="1168"/>
                </a:lnTo>
                <a:lnTo>
                  <a:pt x="448" y="1126"/>
                </a:lnTo>
                <a:lnTo>
                  <a:pt x="469" y="1095"/>
                </a:lnTo>
                <a:lnTo>
                  <a:pt x="490" y="1053"/>
                </a:lnTo>
                <a:lnTo>
                  <a:pt x="511" y="1022"/>
                </a:lnTo>
                <a:lnTo>
                  <a:pt x="532" y="1001"/>
                </a:lnTo>
                <a:lnTo>
                  <a:pt x="552" y="980"/>
                </a:lnTo>
                <a:lnTo>
                  <a:pt x="573" y="949"/>
                </a:lnTo>
                <a:lnTo>
                  <a:pt x="594" y="917"/>
                </a:lnTo>
                <a:lnTo>
                  <a:pt x="615" y="876"/>
                </a:lnTo>
                <a:lnTo>
                  <a:pt x="636" y="844"/>
                </a:lnTo>
                <a:lnTo>
                  <a:pt x="646" y="803"/>
                </a:lnTo>
                <a:lnTo>
                  <a:pt x="667" y="761"/>
                </a:lnTo>
                <a:lnTo>
                  <a:pt x="677" y="719"/>
                </a:lnTo>
                <a:lnTo>
                  <a:pt x="698" y="678"/>
                </a:lnTo>
                <a:lnTo>
                  <a:pt x="709" y="636"/>
                </a:lnTo>
                <a:lnTo>
                  <a:pt x="730" y="594"/>
                </a:lnTo>
                <a:lnTo>
                  <a:pt x="740" y="553"/>
                </a:lnTo>
                <a:lnTo>
                  <a:pt x="761" y="521"/>
                </a:lnTo>
                <a:lnTo>
                  <a:pt x="771" y="480"/>
                </a:lnTo>
                <a:lnTo>
                  <a:pt x="792" y="448"/>
                </a:lnTo>
                <a:lnTo>
                  <a:pt x="803" y="407"/>
                </a:lnTo>
                <a:lnTo>
                  <a:pt x="823" y="386"/>
                </a:lnTo>
                <a:lnTo>
                  <a:pt x="844" y="354"/>
                </a:lnTo>
                <a:lnTo>
                  <a:pt x="865" y="334"/>
                </a:lnTo>
                <a:lnTo>
                  <a:pt x="886" y="313"/>
                </a:lnTo>
                <a:lnTo>
                  <a:pt x="907" y="302"/>
                </a:lnTo>
                <a:lnTo>
                  <a:pt x="938" y="292"/>
                </a:lnTo>
                <a:lnTo>
                  <a:pt x="959" y="292"/>
                </a:lnTo>
                <a:lnTo>
                  <a:pt x="990" y="302"/>
                </a:lnTo>
                <a:lnTo>
                  <a:pt x="1011" y="302"/>
                </a:lnTo>
                <a:lnTo>
                  <a:pt x="1022" y="313"/>
                </a:lnTo>
                <a:lnTo>
                  <a:pt x="1042" y="334"/>
                </a:lnTo>
                <a:lnTo>
                  <a:pt x="1053" y="344"/>
                </a:lnTo>
                <a:lnTo>
                  <a:pt x="1063" y="365"/>
                </a:lnTo>
                <a:lnTo>
                  <a:pt x="1084" y="386"/>
                </a:lnTo>
                <a:lnTo>
                  <a:pt x="1095" y="407"/>
                </a:lnTo>
                <a:lnTo>
                  <a:pt x="1105" y="427"/>
                </a:lnTo>
                <a:lnTo>
                  <a:pt x="1115" y="459"/>
                </a:lnTo>
                <a:lnTo>
                  <a:pt x="1126" y="480"/>
                </a:lnTo>
                <a:lnTo>
                  <a:pt x="1136" y="511"/>
                </a:lnTo>
                <a:lnTo>
                  <a:pt x="1157" y="532"/>
                </a:lnTo>
                <a:lnTo>
                  <a:pt x="1168" y="553"/>
                </a:lnTo>
                <a:lnTo>
                  <a:pt x="1178" y="584"/>
                </a:lnTo>
                <a:lnTo>
                  <a:pt x="1188" y="605"/>
                </a:lnTo>
                <a:lnTo>
                  <a:pt x="1209" y="626"/>
                </a:lnTo>
                <a:lnTo>
                  <a:pt x="1220" y="646"/>
                </a:lnTo>
                <a:lnTo>
                  <a:pt x="1230" y="657"/>
                </a:lnTo>
                <a:lnTo>
                  <a:pt x="1251" y="667"/>
                </a:lnTo>
                <a:lnTo>
                  <a:pt x="1261" y="688"/>
                </a:lnTo>
                <a:lnTo>
                  <a:pt x="1282" y="688"/>
                </a:lnTo>
                <a:lnTo>
                  <a:pt x="1303" y="699"/>
                </a:lnTo>
                <a:lnTo>
                  <a:pt x="1324" y="699"/>
                </a:lnTo>
                <a:lnTo>
                  <a:pt x="1345" y="688"/>
                </a:lnTo>
                <a:lnTo>
                  <a:pt x="1366" y="678"/>
                </a:lnTo>
                <a:lnTo>
                  <a:pt x="1387" y="667"/>
                </a:lnTo>
                <a:lnTo>
                  <a:pt x="1418" y="657"/>
                </a:lnTo>
                <a:lnTo>
                  <a:pt x="1439" y="646"/>
                </a:lnTo>
                <a:lnTo>
                  <a:pt x="1459" y="636"/>
                </a:lnTo>
                <a:lnTo>
                  <a:pt x="1480" y="615"/>
                </a:lnTo>
                <a:lnTo>
                  <a:pt x="1501" y="605"/>
                </a:lnTo>
                <a:lnTo>
                  <a:pt x="1522" y="584"/>
                </a:lnTo>
                <a:lnTo>
                  <a:pt x="1553" y="573"/>
                </a:lnTo>
                <a:lnTo>
                  <a:pt x="1574" y="553"/>
                </a:lnTo>
                <a:lnTo>
                  <a:pt x="1595" y="532"/>
                </a:lnTo>
                <a:lnTo>
                  <a:pt x="1616" y="511"/>
                </a:lnTo>
                <a:lnTo>
                  <a:pt x="1637" y="500"/>
                </a:lnTo>
                <a:lnTo>
                  <a:pt x="1658" y="480"/>
                </a:lnTo>
                <a:lnTo>
                  <a:pt x="1678" y="459"/>
                </a:lnTo>
                <a:lnTo>
                  <a:pt x="1699" y="438"/>
                </a:lnTo>
                <a:lnTo>
                  <a:pt x="1720" y="417"/>
                </a:lnTo>
                <a:lnTo>
                  <a:pt x="1741" y="396"/>
                </a:lnTo>
                <a:lnTo>
                  <a:pt x="1762" y="365"/>
                </a:lnTo>
                <a:lnTo>
                  <a:pt x="1783" y="344"/>
                </a:lnTo>
                <a:lnTo>
                  <a:pt x="1804" y="323"/>
                </a:lnTo>
                <a:lnTo>
                  <a:pt x="1824" y="302"/>
                </a:lnTo>
                <a:lnTo>
                  <a:pt x="1856" y="281"/>
                </a:lnTo>
                <a:lnTo>
                  <a:pt x="1877" y="261"/>
                </a:lnTo>
                <a:lnTo>
                  <a:pt x="1897" y="240"/>
                </a:lnTo>
                <a:lnTo>
                  <a:pt x="1918" y="219"/>
                </a:lnTo>
                <a:lnTo>
                  <a:pt x="1939" y="198"/>
                </a:lnTo>
                <a:lnTo>
                  <a:pt x="1960" y="177"/>
                </a:lnTo>
                <a:lnTo>
                  <a:pt x="1981" y="167"/>
                </a:lnTo>
                <a:lnTo>
                  <a:pt x="2002" y="146"/>
                </a:lnTo>
                <a:lnTo>
                  <a:pt x="2023" y="125"/>
                </a:lnTo>
                <a:lnTo>
                  <a:pt x="2054" y="104"/>
                </a:lnTo>
                <a:lnTo>
                  <a:pt x="2075" y="94"/>
                </a:lnTo>
                <a:lnTo>
                  <a:pt x="2096" y="83"/>
                </a:lnTo>
                <a:lnTo>
                  <a:pt x="2116" y="63"/>
                </a:lnTo>
                <a:lnTo>
                  <a:pt x="2148" y="52"/>
                </a:lnTo>
                <a:lnTo>
                  <a:pt x="2169" y="42"/>
                </a:lnTo>
                <a:lnTo>
                  <a:pt x="2189" y="31"/>
                </a:lnTo>
                <a:lnTo>
                  <a:pt x="2210" y="21"/>
                </a:lnTo>
                <a:lnTo>
                  <a:pt x="2242" y="10"/>
                </a:lnTo>
                <a:lnTo>
                  <a:pt x="2262" y="10"/>
                </a:lnTo>
                <a:lnTo>
                  <a:pt x="2294" y="0"/>
                </a:lnTo>
                <a:lnTo>
                  <a:pt x="2314" y="0"/>
                </a:lnTo>
                <a:lnTo>
                  <a:pt x="2346" y="0"/>
                </a:lnTo>
                <a:lnTo>
                  <a:pt x="2367" y="0"/>
                </a:lnTo>
                <a:lnTo>
                  <a:pt x="2398" y="0"/>
                </a:lnTo>
                <a:lnTo>
                  <a:pt x="2419" y="0"/>
                </a:lnTo>
                <a:lnTo>
                  <a:pt x="2450" y="10"/>
                </a:lnTo>
                <a:lnTo>
                  <a:pt x="2481" y="21"/>
                </a:lnTo>
                <a:lnTo>
                  <a:pt x="2502" y="21"/>
                </a:lnTo>
                <a:lnTo>
                  <a:pt x="2533" y="31"/>
                </a:lnTo>
                <a:lnTo>
                  <a:pt x="2565" y="42"/>
                </a:lnTo>
                <a:lnTo>
                  <a:pt x="2596" y="42"/>
                </a:lnTo>
                <a:lnTo>
                  <a:pt x="2617" y="52"/>
                </a:lnTo>
                <a:lnTo>
                  <a:pt x="2648" y="52"/>
                </a:lnTo>
                <a:lnTo>
                  <a:pt x="2679" y="63"/>
                </a:lnTo>
                <a:lnTo>
                  <a:pt x="2700" y="73"/>
                </a:lnTo>
                <a:lnTo>
                  <a:pt x="2732" y="73"/>
                </a:lnTo>
                <a:lnTo>
                  <a:pt x="2763" y="83"/>
                </a:lnTo>
                <a:lnTo>
                  <a:pt x="2784" y="94"/>
                </a:lnTo>
                <a:lnTo>
                  <a:pt x="2815" y="94"/>
                </a:lnTo>
                <a:lnTo>
                  <a:pt x="2846" y="104"/>
                </a:lnTo>
                <a:lnTo>
                  <a:pt x="2867" y="115"/>
                </a:lnTo>
                <a:lnTo>
                  <a:pt x="2898" y="125"/>
                </a:lnTo>
                <a:lnTo>
                  <a:pt x="2930" y="135"/>
                </a:lnTo>
                <a:lnTo>
                  <a:pt x="2951" y="146"/>
                </a:lnTo>
                <a:lnTo>
                  <a:pt x="2982" y="146"/>
                </a:lnTo>
                <a:lnTo>
                  <a:pt x="3003" y="156"/>
                </a:lnTo>
                <a:lnTo>
                  <a:pt x="3034" y="177"/>
                </a:lnTo>
                <a:lnTo>
                  <a:pt x="3055" y="188"/>
                </a:lnTo>
                <a:lnTo>
                  <a:pt x="3086" y="198"/>
                </a:lnTo>
                <a:lnTo>
                  <a:pt x="3107" y="208"/>
                </a:lnTo>
              </a:path>
            </a:pathLst>
          </a:custGeom>
          <a:noFill/>
          <a:ln w="38100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8" name="Freeform 6"/>
          <p:cNvSpPr>
            <a:spLocks/>
          </p:cNvSpPr>
          <p:nvPr/>
        </p:nvSpPr>
        <p:spPr bwMode="auto">
          <a:xfrm>
            <a:off x="3687764" y="1573214"/>
            <a:ext cx="5081587" cy="2433637"/>
          </a:xfrm>
          <a:custGeom>
            <a:avLst/>
            <a:gdLst>
              <a:gd name="T0" fmla="*/ 2147483647 w 3201"/>
              <a:gd name="T1" fmla="*/ 2147483647 h 1533"/>
              <a:gd name="T2" fmla="*/ 2147483647 w 3201"/>
              <a:gd name="T3" fmla="*/ 2147483647 h 1533"/>
              <a:gd name="T4" fmla="*/ 2147483647 w 3201"/>
              <a:gd name="T5" fmla="*/ 2147483647 h 1533"/>
              <a:gd name="T6" fmla="*/ 2147483647 w 3201"/>
              <a:gd name="T7" fmla="*/ 2147483647 h 1533"/>
              <a:gd name="T8" fmla="*/ 2147483647 w 3201"/>
              <a:gd name="T9" fmla="*/ 2147483647 h 1533"/>
              <a:gd name="T10" fmla="*/ 2147483647 w 3201"/>
              <a:gd name="T11" fmla="*/ 2147483647 h 1533"/>
              <a:gd name="T12" fmla="*/ 2147483647 w 3201"/>
              <a:gd name="T13" fmla="*/ 2147483647 h 1533"/>
              <a:gd name="T14" fmla="*/ 2147483647 w 3201"/>
              <a:gd name="T15" fmla="*/ 2147483647 h 1533"/>
              <a:gd name="T16" fmla="*/ 2147483647 w 3201"/>
              <a:gd name="T17" fmla="*/ 2147483647 h 1533"/>
              <a:gd name="T18" fmla="*/ 2147483647 w 3201"/>
              <a:gd name="T19" fmla="*/ 2147483647 h 1533"/>
              <a:gd name="T20" fmla="*/ 2147483647 w 3201"/>
              <a:gd name="T21" fmla="*/ 2147483647 h 1533"/>
              <a:gd name="T22" fmla="*/ 2147483647 w 3201"/>
              <a:gd name="T23" fmla="*/ 2147483647 h 1533"/>
              <a:gd name="T24" fmla="*/ 2147483647 w 3201"/>
              <a:gd name="T25" fmla="*/ 2147483647 h 1533"/>
              <a:gd name="T26" fmla="*/ 2147483647 w 3201"/>
              <a:gd name="T27" fmla="*/ 2147483647 h 1533"/>
              <a:gd name="T28" fmla="*/ 2147483647 w 3201"/>
              <a:gd name="T29" fmla="*/ 2147483647 h 1533"/>
              <a:gd name="T30" fmla="*/ 2147483647 w 3201"/>
              <a:gd name="T31" fmla="*/ 2147483647 h 1533"/>
              <a:gd name="T32" fmla="*/ 2147483647 w 3201"/>
              <a:gd name="T33" fmla="*/ 2147483647 h 1533"/>
              <a:gd name="T34" fmla="*/ 2147483647 w 3201"/>
              <a:gd name="T35" fmla="*/ 2147483647 h 1533"/>
              <a:gd name="T36" fmla="*/ 2147483647 w 3201"/>
              <a:gd name="T37" fmla="*/ 2147483647 h 1533"/>
              <a:gd name="T38" fmla="*/ 2147483647 w 3201"/>
              <a:gd name="T39" fmla="*/ 2147483647 h 1533"/>
              <a:gd name="T40" fmla="*/ 2147483647 w 3201"/>
              <a:gd name="T41" fmla="*/ 2147483647 h 1533"/>
              <a:gd name="T42" fmla="*/ 2147483647 w 3201"/>
              <a:gd name="T43" fmla="*/ 2147483647 h 1533"/>
              <a:gd name="T44" fmla="*/ 2147483647 w 3201"/>
              <a:gd name="T45" fmla="*/ 2147483647 h 1533"/>
              <a:gd name="T46" fmla="*/ 2147483647 w 3201"/>
              <a:gd name="T47" fmla="*/ 2147483647 h 1533"/>
              <a:gd name="T48" fmla="*/ 2147483647 w 3201"/>
              <a:gd name="T49" fmla="*/ 2147483647 h 1533"/>
              <a:gd name="T50" fmla="*/ 2147483647 w 3201"/>
              <a:gd name="T51" fmla="*/ 2147483647 h 1533"/>
              <a:gd name="T52" fmla="*/ 2147483647 w 3201"/>
              <a:gd name="T53" fmla="*/ 2147483647 h 1533"/>
              <a:gd name="T54" fmla="*/ 2147483647 w 3201"/>
              <a:gd name="T55" fmla="*/ 2147483647 h 1533"/>
              <a:gd name="T56" fmla="*/ 2147483647 w 3201"/>
              <a:gd name="T57" fmla="*/ 2147483647 h 1533"/>
              <a:gd name="T58" fmla="*/ 2147483647 w 3201"/>
              <a:gd name="T59" fmla="*/ 2147483647 h 1533"/>
              <a:gd name="T60" fmla="*/ 2147483647 w 3201"/>
              <a:gd name="T61" fmla="*/ 2147483647 h 1533"/>
              <a:gd name="T62" fmla="*/ 2147483647 w 3201"/>
              <a:gd name="T63" fmla="*/ 2147483647 h 1533"/>
              <a:gd name="T64" fmla="*/ 2147483647 w 3201"/>
              <a:gd name="T65" fmla="*/ 0 h 1533"/>
              <a:gd name="T66" fmla="*/ 2147483647 w 3201"/>
              <a:gd name="T67" fmla="*/ 0 h 1533"/>
              <a:gd name="T68" fmla="*/ 2147483647 w 3201"/>
              <a:gd name="T69" fmla="*/ 0 h 1533"/>
              <a:gd name="T70" fmla="*/ 2147483647 w 3201"/>
              <a:gd name="T71" fmla="*/ 2147483647 h 1533"/>
              <a:gd name="T72" fmla="*/ 2147483647 w 3201"/>
              <a:gd name="T73" fmla="*/ 2147483647 h 1533"/>
              <a:gd name="T74" fmla="*/ 2147483647 w 3201"/>
              <a:gd name="T75" fmla="*/ 2147483647 h 1533"/>
              <a:gd name="T76" fmla="*/ 2147483647 w 3201"/>
              <a:gd name="T77" fmla="*/ 2147483647 h 1533"/>
              <a:gd name="T78" fmla="*/ 2147483647 w 3201"/>
              <a:gd name="T79" fmla="*/ 2147483647 h 1533"/>
              <a:gd name="T80" fmla="*/ 2147483647 w 3201"/>
              <a:gd name="T81" fmla="*/ 2147483647 h 1533"/>
              <a:gd name="T82" fmla="*/ 2147483647 w 3201"/>
              <a:gd name="T83" fmla="*/ 2147483647 h 1533"/>
              <a:gd name="T84" fmla="*/ 2147483647 w 3201"/>
              <a:gd name="T85" fmla="*/ 2147483647 h 1533"/>
              <a:gd name="T86" fmla="*/ 2147483647 w 3201"/>
              <a:gd name="T87" fmla="*/ 2147483647 h 1533"/>
              <a:gd name="T88" fmla="*/ 2147483647 w 3201"/>
              <a:gd name="T89" fmla="*/ 2147483647 h 15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201" h="1533">
                <a:moveTo>
                  <a:pt x="0" y="1533"/>
                </a:moveTo>
                <a:lnTo>
                  <a:pt x="42" y="1533"/>
                </a:lnTo>
                <a:lnTo>
                  <a:pt x="83" y="1522"/>
                </a:lnTo>
                <a:lnTo>
                  <a:pt x="115" y="1512"/>
                </a:lnTo>
                <a:lnTo>
                  <a:pt x="146" y="1491"/>
                </a:lnTo>
                <a:lnTo>
                  <a:pt x="177" y="1481"/>
                </a:lnTo>
                <a:lnTo>
                  <a:pt x="208" y="1460"/>
                </a:lnTo>
                <a:lnTo>
                  <a:pt x="240" y="1449"/>
                </a:lnTo>
                <a:lnTo>
                  <a:pt x="271" y="1429"/>
                </a:lnTo>
                <a:lnTo>
                  <a:pt x="292" y="1408"/>
                </a:lnTo>
                <a:lnTo>
                  <a:pt x="323" y="1387"/>
                </a:lnTo>
                <a:lnTo>
                  <a:pt x="344" y="1366"/>
                </a:lnTo>
                <a:lnTo>
                  <a:pt x="365" y="1335"/>
                </a:lnTo>
                <a:lnTo>
                  <a:pt x="386" y="1314"/>
                </a:lnTo>
                <a:lnTo>
                  <a:pt x="407" y="1293"/>
                </a:lnTo>
                <a:lnTo>
                  <a:pt x="427" y="1262"/>
                </a:lnTo>
                <a:lnTo>
                  <a:pt x="448" y="1241"/>
                </a:lnTo>
                <a:lnTo>
                  <a:pt x="469" y="1210"/>
                </a:lnTo>
                <a:lnTo>
                  <a:pt x="490" y="1178"/>
                </a:lnTo>
                <a:lnTo>
                  <a:pt x="511" y="1157"/>
                </a:lnTo>
                <a:lnTo>
                  <a:pt x="532" y="1126"/>
                </a:lnTo>
                <a:lnTo>
                  <a:pt x="553" y="1105"/>
                </a:lnTo>
                <a:lnTo>
                  <a:pt x="573" y="1074"/>
                </a:lnTo>
                <a:lnTo>
                  <a:pt x="605" y="1043"/>
                </a:lnTo>
                <a:lnTo>
                  <a:pt x="626" y="1022"/>
                </a:lnTo>
                <a:lnTo>
                  <a:pt x="646" y="1001"/>
                </a:lnTo>
                <a:lnTo>
                  <a:pt x="667" y="970"/>
                </a:lnTo>
                <a:lnTo>
                  <a:pt x="688" y="938"/>
                </a:lnTo>
                <a:lnTo>
                  <a:pt x="709" y="897"/>
                </a:lnTo>
                <a:lnTo>
                  <a:pt x="730" y="865"/>
                </a:lnTo>
                <a:lnTo>
                  <a:pt x="740" y="824"/>
                </a:lnTo>
                <a:lnTo>
                  <a:pt x="761" y="782"/>
                </a:lnTo>
                <a:lnTo>
                  <a:pt x="771" y="740"/>
                </a:lnTo>
                <a:lnTo>
                  <a:pt x="792" y="699"/>
                </a:lnTo>
                <a:lnTo>
                  <a:pt x="803" y="657"/>
                </a:lnTo>
                <a:lnTo>
                  <a:pt x="824" y="615"/>
                </a:lnTo>
                <a:lnTo>
                  <a:pt x="834" y="574"/>
                </a:lnTo>
                <a:lnTo>
                  <a:pt x="855" y="542"/>
                </a:lnTo>
                <a:lnTo>
                  <a:pt x="865" y="501"/>
                </a:lnTo>
                <a:lnTo>
                  <a:pt x="886" y="469"/>
                </a:lnTo>
                <a:lnTo>
                  <a:pt x="897" y="428"/>
                </a:lnTo>
                <a:lnTo>
                  <a:pt x="917" y="407"/>
                </a:lnTo>
                <a:lnTo>
                  <a:pt x="938" y="375"/>
                </a:lnTo>
                <a:lnTo>
                  <a:pt x="959" y="355"/>
                </a:lnTo>
                <a:lnTo>
                  <a:pt x="980" y="334"/>
                </a:lnTo>
                <a:lnTo>
                  <a:pt x="1001" y="323"/>
                </a:lnTo>
                <a:lnTo>
                  <a:pt x="1032" y="313"/>
                </a:lnTo>
                <a:lnTo>
                  <a:pt x="1053" y="313"/>
                </a:lnTo>
                <a:lnTo>
                  <a:pt x="1084" y="323"/>
                </a:lnTo>
                <a:lnTo>
                  <a:pt x="1116" y="334"/>
                </a:lnTo>
                <a:lnTo>
                  <a:pt x="1147" y="334"/>
                </a:lnTo>
                <a:lnTo>
                  <a:pt x="1178" y="334"/>
                </a:lnTo>
                <a:lnTo>
                  <a:pt x="1199" y="334"/>
                </a:lnTo>
                <a:lnTo>
                  <a:pt x="1230" y="323"/>
                </a:lnTo>
                <a:lnTo>
                  <a:pt x="1251" y="313"/>
                </a:lnTo>
                <a:lnTo>
                  <a:pt x="1282" y="302"/>
                </a:lnTo>
                <a:lnTo>
                  <a:pt x="1303" y="292"/>
                </a:lnTo>
                <a:lnTo>
                  <a:pt x="1335" y="271"/>
                </a:lnTo>
                <a:lnTo>
                  <a:pt x="1355" y="271"/>
                </a:lnTo>
                <a:lnTo>
                  <a:pt x="1366" y="261"/>
                </a:lnTo>
                <a:lnTo>
                  <a:pt x="1387" y="250"/>
                </a:lnTo>
                <a:lnTo>
                  <a:pt x="1408" y="240"/>
                </a:lnTo>
                <a:lnTo>
                  <a:pt x="1428" y="240"/>
                </a:lnTo>
                <a:lnTo>
                  <a:pt x="1449" y="229"/>
                </a:lnTo>
                <a:lnTo>
                  <a:pt x="1470" y="219"/>
                </a:lnTo>
                <a:lnTo>
                  <a:pt x="1491" y="219"/>
                </a:lnTo>
                <a:lnTo>
                  <a:pt x="1522" y="209"/>
                </a:lnTo>
                <a:lnTo>
                  <a:pt x="1543" y="198"/>
                </a:lnTo>
                <a:lnTo>
                  <a:pt x="1564" y="188"/>
                </a:lnTo>
                <a:lnTo>
                  <a:pt x="1585" y="177"/>
                </a:lnTo>
                <a:lnTo>
                  <a:pt x="1606" y="177"/>
                </a:lnTo>
                <a:lnTo>
                  <a:pt x="1626" y="167"/>
                </a:lnTo>
                <a:lnTo>
                  <a:pt x="1647" y="156"/>
                </a:lnTo>
                <a:lnTo>
                  <a:pt x="1679" y="146"/>
                </a:lnTo>
                <a:lnTo>
                  <a:pt x="1699" y="136"/>
                </a:lnTo>
                <a:lnTo>
                  <a:pt x="1720" y="136"/>
                </a:lnTo>
                <a:lnTo>
                  <a:pt x="1741" y="125"/>
                </a:lnTo>
                <a:lnTo>
                  <a:pt x="1762" y="115"/>
                </a:lnTo>
                <a:lnTo>
                  <a:pt x="1783" y="104"/>
                </a:lnTo>
                <a:lnTo>
                  <a:pt x="1804" y="104"/>
                </a:lnTo>
                <a:lnTo>
                  <a:pt x="1825" y="94"/>
                </a:lnTo>
                <a:lnTo>
                  <a:pt x="1845" y="84"/>
                </a:lnTo>
                <a:lnTo>
                  <a:pt x="1866" y="73"/>
                </a:lnTo>
                <a:lnTo>
                  <a:pt x="1887" y="73"/>
                </a:lnTo>
                <a:lnTo>
                  <a:pt x="1908" y="63"/>
                </a:lnTo>
                <a:lnTo>
                  <a:pt x="1929" y="52"/>
                </a:lnTo>
                <a:lnTo>
                  <a:pt x="1950" y="52"/>
                </a:lnTo>
                <a:lnTo>
                  <a:pt x="1971" y="42"/>
                </a:lnTo>
                <a:lnTo>
                  <a:pt x="1991" y="42"/>
                </a:lnTo>
                <a:lnTo>
                  <a:pt x="2012" y="31"/>
                </a:lnTo>
                <a:lnTo>
                  <a:pt x="2033" y="31"/>
                </a:lnTo>
                <a:lnTo>
                  <a:pt x="2054" y="21"/>
                </a:lnTo>
                <a:lnTo>
                  <a:pt x="2075" y="21"/>
                </a:lnTo>
                <a:lnTo>
                  <a:pt x="2106" y="11"/>
                </a:lnTo>
                <a:lnTo>
                  <a:pt x="2127" y="11"/>
                </a:lnTo>
                <a:lnTo>
                  <a:pt x="2148" y="11"/>
                </a:lnTo>
                <a:lnTo>
                  <a:pt x="2169" y="0"/>
                </a:lnTo>
                <a:lnTo>
                  <a:pt x="2190" y="0"/>
                </a:lnTo>
                <a:lnTo>
                  <a:pt x="2210" y="0"/>
                </a:lnTo>
                <a:lnTo>
                  <a:pt x="2242" y="0"/>
                </a:lnTo>
                <a:lnTo>
                  <a:pt x="2263" y="0"/>
                </a:lnTo>
                <a:lnTo>
                  <a:pt x="2283" y="0"/>
                </a:lnTo>
                <a:lnTo>
                  <a:pt x="2315" y="0"/>
                </a:lnTo>
                <a:lnTo>
                  <a:pt x="2336" y="0"/>
                </a:lnTo>
                <a:lnTo>
                  <a:pt x="2356" y="0"/>
                </a:lnTo>
                <a:lnTo>
                  <a:pt x="2388" y="0"/>
                </a:lnTo>
                <a:lnTo>
                  <a:pt x="2408" y="11"/>
                </a:lnTo>
                <a:lnTo>
                  <a:pt x="2440" y="11"/>
                </a:lnTo>
                <a:lnTo>
                  <a:pt x="2461" y="11"/>
                </a:lnTo>
                <a:lnTo>
                  <a:pt x="2492" y="21"/>
                </a:lnTo>
                <a:lnTo>
                  <a:pt x="2513" y="21"/>
                </a:lnTo>
                <a:lnTo>
                  <a:pt x="2544" y="31"/>
                </a:lnTo>
                <a:lnTo>
                  <a:pt x="2575" y="42"/>
                </a:lnTo>
                <a:lnTo>
                  <a:pt x="2596" y="42"/>
                </a:lnTo>
                <a:lnTo>
                  <a:pt x="2627" y="52"/>
                </a:lnTo>
                <a:lnTo>
                  <a:pt x="2659" y="63"/>
                </a:lnTo>
                <a:lnTo>
                  <a:pt x="2690" y="63"/>
                </a:lnTo>
                <a:lnTo>
                  <a:pt x="2711" y="73"/>
                </a:lnTo>
                <a:lnTo>
                  <a:pt x="2742" y="73"/>
                </a:lnTo>
                <a:lnTo>
                  <a:pt x="2773" y="84"/>
                </a:lnTo>
                <a:lnTo>
                  <a:pt x="2794" y="94"/>
                </a:lnTo>
                <a:lnTo>
                  <a:pt x="2826" y="94"/>
                </a:lnTo>
                <a:lnTo>
                  <a:pt x="2857" y="104"/>
                </a:lnTo>
                <a:lnTo>
                  <a:pt x="2878" y="115"/>
                </a:lnTo>
                <a:lnTo>
                  <a:pt x="2909" y="115"/>
                </a:lnTo>
                <a:lnTo>
                  <a:pt x="2940" y="125"/>
                </a:lnTo>
                <a:lnTo>
                  <a:pt x="2961" y="136"/>
                </a:lnTo>
                <a:lnTo>
                  <a:pt x="2992" y="146"/>
                </a:lnTo>
                <a:lnTo>
                  <a:pt x="3024" y="156"/>
                </a:lnTo>
                <a:lnTo>
                  <a:pt x="3045" y="167"/>
                </a:lnTo>
                <a:lnTo>
                  <a:pt x="3076" y="167"/>
                </a:lnTo>
                <a:lnTo>
                  <a:pt x="3097" y="177"/>
                </a:lnTo>
                <a:lnTo>
                  <a:pt x="3128" y="198"/>
                </a:lnTo>
                <a:lnTo>
                  <a:pt x="3149" y="209"/>
                </a:lnTo>
                <a:lnTo>
                  <a:pt x="3180" y="219"/>
                </a:lnTo>
                <a:lnTo>
                  <a:pt x="3201" y="229"/>
                </a:lnTo>
              </a:path>
            </a:pathLst>
          </a:custGeom>
          <a:noFill/>
          <a:ln w="38100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9" name="Oval 7"/>
          <p:cNvSpPr>
            <a:spLocks noChangeArrowheads="1"/>
          </p:cNvSpPr>
          <p:nvPr/>
        </p:nvSpPr>
        <p:spPr bwMode="auto">
          <a:xfrm>
            <a:off x="7775575" y="1573214"/>
            <a:ext cx="133350" cy="149225"/>
          </a:xfrm>
          <a:prstGeom prst="ellipse">
            <a:avLst/>
          </a:prstGeom>
          <a:solidFill>
            <a:srgbClr val="00008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0" name="Oval 8"/>
          <p:cNvSpPr>
            <a:spLocks noChangeArrowheads="1"/>
          </p:cNvSpPr>
          <p:nvPr/>
        </p:nvSpPr>
        <p:spPr bwMode="auto">
          <a:xfrm>
            <a:off x="4911725" y="2516189"/>
            <a:ext cx="133350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1" name="Oval 9"/>
          <p:cNvSpPr>
            <a:spLocks noChangeArrowheads="1"/>
          </p:cNvSpPr>
          <p:nvPr/>
        </p:nvSpPr>
        <p:spPr bwMode="auto">
          <a:xfrm>
            <a:off x="4779963" y="2847976"/>
            <a:ext cx="131762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2" name="Oval 10"/>
          <p:cNvSpPr>
            <a:spLocks noChangeArrowheads="1"/>
          </p:cNvSpPr>
          <p:nvPr/>
        </p:nvSpPr>
        <p:spPr bwMode="auto">
          <a:xfrm>
            <a:off x="4648201" y="3079751"/>
            <a:ext cx="131763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3" name="Oval 11"/>
          <p:cNvSpPr>
            <a:spLocks noChangeArrowheads="1"/>
          </p:cNvSpPr>
          <p:nvPr/>
        </p:nvSpPr>
        <p:spPr bwMode="auto">
          <a:xfrm>
            <a:off x="4498976" y="3278189"/>
            <a:ext cx="131763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4" name="Oval 12"/>
          <p:cNvSpPr>
            <a:spLocks noChangeArrowheads="1"/>
          </p:cNvSpPr>
          <p:nvPr/>
        </p:nvSpPr>
        <p:spPr bwMode="auto">
          <a:xfrm>
            <a:off x="7561263" y="1539876"/>
            <a:ext cx="131762" cy="149225"/>
          </a:xfrm>
          <a:prstGeom prst="ellipse">
            <a:avLst/>
          </a:prstGeom>
          <a:solidFill>
            <a:srgbClr val="00008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5" name="Oval 13"/>
          <p:cNvSpPr>
            <a:spLocks noChangeArrowheads="1"/>
          </p:cNvSpPr>
          <p:nvPr/>
        </p:nvSpPr>
        <p:spPr bwMode="auto">
          <a:xfrm>
            <a:off x="5343526" y="2020889"/>
            <a:ext cx="131763" cy="147637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6" name="Oval 14"/>
          <p:cNvSpPr>
            <a:spLocks noChangeArrowheads="1"/>
          </p:cNvSpPr>
          <p:nvPr/>
        </p:nvSpPr>
        <p:spPr bwMode="auto">
          <a:xfrm>
            <a:off x="5143500" y="2070101"/>
            <a:ext cx="133350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7" name="Oval 15"/>
          <p:cNvSpPr>
            <a:spLocks noChangeArrowheads="1"/>
          </p:cNvSpPr>
          <p:nvPr/>
        </p:nvSpPr>
        <p:spPr bwMode="auto">
          <a:xfrm>
            <a:off x="5011738" y="2252664"/>
            <a:ext cx="131762" cy="147637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8" name="Oval 16"/>
          <p:cNvSpPr>
            <a:spLocks noChangeArrowheads="1"/>
          </p:cNvSpPr>
          <p:nvPr/>
        </p:nvSpPr>
        <p:spPr bwMode="auto">
          <a:xfrm>
            <a:off x="8421688" y="1738314"/>
            <a:ext cx="131762" cy="149225"/>
          </a:xfrm>
          <a:prstGeom prst="ellipse">
            <a:avLst/>
          </a:prstGeom>
          <a:solidFill>
            <a:srgbClr val="00008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9" name="Oval 17"/>
          <p:cNvSpPr>
            <a:spLocks noChangeArrowheads="1"/>
          </p:cNvSpPr>
          <p:nvPr/>
        </p:nvSpPr>
        <p:spPr bwMode="auto">
          <a:xfrm>
            <a:off x="8205788" y="1689101"/>
            <a:ext cx="133350" cy="149225"/>
          </a:xfrm>
          <a:prstGeom prst="ellipse">
            <a:avLst/>
          </a:prstGeom>
          <a:solidFill>
            <a:srgbClr val="00008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0" name="Oval 18"/>
          <p:cNvSpPr>
            <a:spLocks noChangeArrowheads="1"/>
          </p:cNvSpPr>
          <p:nvPr/>
        </p:nvSpPr>
        <p:spPr bwMode="auto">
          <a:xfrm>
            <a:off x="7991476" y="1622426"/>
            <a:ext cx="131763" cy="149225"/>
          </a:xfrm>
          <a:prstGeom prst="ellipse">
            <a:avLst/>
          </a:prstGeom>
          <a:solidFill>
            <a:srgbClr val="00008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1" name="Oval 19"/>
          <p:cNvSpPr>
            <a:spLocks noChangeArrowheads="1"/>
          </p:cNvSpPr>
          <p:nvPr/>
        </p:nvSpPr>
        <p:spPr bwMode="auto">
          <a:xfrm>
            <a:off x="8669338" y="1838326"/>
            <a:ext cx="133350" cy="149225"/>
          </a:xfrm>
          <a:prstGeom prst="ellipse">
            <a:avLst/>
          </a:prstGeom>
          <a:solidFill>
            <a:srgbClr val="00008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9172" name="Group 20"/>
          <p:cNvGrpSpPr>
            <a:grpSpLocks/>
          </p:cNvGrpSpPr>
          <p:nvPr/>
        </p:nvGrpSpPr>
        <p:grpSpPr bwMode="auto">
          <a:xfrm>
            <a:off x="3208338" y="1143001"/>
            <a:ext cx="165100" cy="3641725"/>
            <a:chOff x="1061" y="720"/>
            <a:chExt cx="104" cy="2294"/>
          </a:xfrm>
        </p:grpSpPr>
        <p:sp>
          <p:nvSpPr>
            <p:cNvPr id="49197" name="Freeform 21"/>
            <p:cNvSpPr>
              <a:spLocks/>
            </p:cNvSpPr>
            <p:nvPr/>
          </p:nvSpPr>
          <p:spPr bwMode="auto">
            <a:xfrm>
              <a:off x="1113" y="720"/>
              <a:ext cx="52" cy="2294"/>
            </a:xfrm>
            <a:custGeom>
              <a:avLst/>
              <a:gdLst>
                <a:gd name="T0" fmla="*/ 0 w 52"/>
                <a:gd name="T1" fmla="*/ 2294 h 2294"/>
                <a:gd name="T2" fmla="*/ 0 w 52"/>
                <a:gd name="T3" fmla="*/ 0 h 2294"/>
                <a:gd name="T4" fmla="*/ 52 w 52"/>
                <a:gd name="T5" fmla="*/ 104 h 229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2294">
                  <a:moveTo>
                    <a:pt x="0" y="2294"/>
                  </a:moveTo>
                  <a:lnTo>
                    <a:pt x="0" y="0"/>
                  </a:lnTo>
                  <a:lnTo>
                    <a:pt x="52" y="104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8" name="Line 22"/>
            <p:cNvSpPr>
              <a:spLocks noChangeShapeType="1"/>
            </p:cNvSpPr>
            <p:nvPr/>
          </p:nvSpPr>
          <p:spPr bwMode="auto">
            <a:xfrm flipH="1">
              <a:off x="1061" y="720"/>
              <a:ext cx="52" cy="104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173" name="Group 23"/>
          <p:cNvGrpSpPr>
            <a:grpSpLocks/>
          </p:cNvGrpSpPr>
          <p:nvPr/>
        </p:nvGrpSpPr>
        <p:grpSpPr bwMode="auto">
          <a:xfrm>
            <a:off x="3092450" y="4552950"/>
            <a:ext cx="6305550" cy="165100"/>
            <a:chOff x="988" y="2868"/>
            <a:chExt cx="3972" cy="104"/>
          </a:xfrm>
        </p:grpSpPr>
        <p:sp>
          <p:nvSpPr>
            <p:cNvPr id="49195" name="Freeform 24"/>
            <p:cNvSpPr>
              <a:spLocks/>
            </p:cNvSpPr>
            <p:nvPr/>
          </p:nvSpPr>
          <p:spPr bwMode="auto">
            <a:xfrm>
              <a:off x="988" y="2920"/>
              <a:ext cx="3972" cy="52"/>
            </a:xfrm>
            <a:custGeom>
              <a:avLst/>
              <a:gdLst>
                <a:gd name="T0" fmla="*/ 0 w 3972"/>
                <a:gd name="T1" fmla="*/ 0 h 52"/>
                <a:gd name="T2" fmla="*/ 3972 w 3972"/>
                <a:gd name="T3" fmla="*/ 0 h 52"/>
                <a:gd name="T4" fmla="*/ 3868 w 3972"/>
                <a:gd name="T5" fmla="*/ 52 h 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72" h="52">
                  <a:moveTo>
                    <a:pt x="0" y="0"/>
                  </a:moveTo>
                  <a:lnTo>
                    <a:pt x="3972" y="0"/>
                  </a:lnTo>
                  <a:lnTo>
                    <a:pt x="3868" y="5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6" name="Line 25"/>
            <p:cNvSpPr>
              <a:spLocks noChangeShapeType="1"/>
            </p:cNvSpPr>
            <p:nvPr/>
          </p:nvSpPr>
          <p:spPr bwMode="auto">
            <a:xfrm flipH="1" flipV="1">
              <a:off x="4856" y="2868"/>
              <a:ext cx="104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174" name="Rectangle 26"/>
          <p:cNvSpPr>
            <a:spLocks noChangeArrowheads="1"/>
          </p:cNvSpPr>
          <p:nvPr/>
        </p:nvSpPr>
        <p:spPr bwMode="auto">
          <a:xfrm>
            <a:off x="2843214" y="2384425"/>
            <a:ext cx="2317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200">
                <a:solidFill>
                  <a:srgbClr val="000000"/>
                </a:solidFill>
                <a:latin typeface="Geneva" charset="0"/>
              </a:rPr>
              <a:t>y</a:t>
            </a:r>
            <a:endParaRPr lang="en-GB"/>
          </a:p>
        </p:txBody>
      </p:sp>
      <p:sp>
        <p:nvSpPr>
          <p:cNvPr id="49175" name="Rectangle 27"/>
          <p:cNvSpPr>
            <a:spLocks noChangeArrowheads="1"/>
          </p:cNvSpPr>
          <p:nvPr/>
        </p:nvSpPr>
        <p:spPr bwMode="auto">
          <a:xfrm>
            <a:off x="6103938" y="5099050"/>
            <a:ext cx="215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200">
                <a:solidFill>
                  <a:srgbClr val="000000"/>
                </a:solidFill>
                <a:latin typeface="Geneva" charset="0"/>
              </a:rPr>
              <a:t>x</a:t>
            </a:r>
            <a:endParaRPr lang="en-GB"/>
          </a:p>
        </p:txBody>
      </p:sp>
      <p:sp>
        <p:nvSpPr>
          <p:cNvPr id="49176" name="Oval 28"/>
          <p:cNvSpPr>
            <a:spLocks noChangeArrowheads="1"/>
          </p:cNvSpPr>
          <p:nvPr/>
        </p:nvSpPr>
        <p:spPr bwMode="auto">
          <a:xfrm>
            <a:off x="4217988" y="3675064"/>
            <a:ext cx="131762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7" name="Oval 29"/>
          <p:cNvSpPr>
            <a:spLocks noChangeArrowheads="1"/>
          </p:cNvSpPr>
          <p:nvPr/>
        </p:nvSpPr>
        <p:spPr bwMode="auto">
          <a:xfrm>
            <a:off x="3968750" y="4370389"/>
            <a:ext cx="133350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8" name="Oval 30"/>
          <p:cNvSpPr>
            <a:spLocks noChangeArrowheads="1"/>
          </p:cNvSpPr>
          <p:nvPr/>
        </p:nvSpPr>
        <p:spPr bwMode="auto">
          <a:xfrm>
            <a:off x="4068763" y="3790951"/>
            <a:ext cx="131762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9" name="Oval 31"/>
          <p:cNvSpPr>
            <a:spLocks noChangeArrowheads="1"/>
          </p:cNvSpPr>
          <p:nvPr/>
        </p:nvSpPr>
        <p:spPr bwMode="auto">
          <a:xfrm>
            <a:off x="3721101" y="4187826"/>
            <a:ext cx="131763" cy="149225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80" name="Oval 32"/>
          <p:cNvSpPr>
            <a:spLocks noChangeArrowheads="1"/>
          </p:cNvSpPr>
          <p:nvPr/>
        </p:nvSpPr>
        <p:spPr bwMode="auto">
          <a:xfrm>
            <a:off x="3786188" y="3924300"/>
            <a:ext cx="133350" cy="147638"/>
          </a:xfrm>
          <a:prstGeom prst="ellipse">
            <a:avLst/>
          </a:pr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9181" name="Group 33"/>
          <p:cNvGrpSpPr>
            <a:grpSpLocks/>
          </p:cNvGrpSpPr>
          <p:nvPr/>
        </p:nvGrpSpPr>
        <p:grpSpPr bwMode="auto">
          <a:xfrm>
            <a:off x="3571875" y="2863850"/>
            <a:ext cx="827088" cy="166688"/>
            <a:chOff x="1290" y="1804"/>
            <a:chExt cx="521" cy="105"/>
          </a:xfrm>
        </p:grpSpPr>
        <p:sp>
          <p:nvSpPr>
            <p:cNvPr id="49190" name="Line 34"/>
            <p:cNvSpPr>
              <a:spLocks noChangeShapeType="1"/>
            </p:cNvSpPr>
            <p:nvPr/>
          </p:nvSpPr>
          <p:spPr bwMode="auto">
            <a:xfrm>
              <a:off x="1290" y="1856"/>
              <a:ext cx="521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1" name="Line 35"/>
            <p:cNvSpPr>
              <a:spLocks noChangeShapeType="1"/>
            </p:cNvSpPr>
            <p:nvPr/>
          </p:nvSpPr>
          <p:spPr bwMode="auto">
            <a:xfrm flipV="1">
              <a:off x="1290" y="1804"/>
              <a:ext cx="104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2" name="Line 36"/>
            <p:cNvSpPr>
              <a:spLocks noChangeShapeType="1"/>
            </p:cNvSpPr>
            <p:nvPr/>
          </p:nvSpPr>
          <p:spPr bwMode="auto">
            <a:xfrm>
              <a:off x="1290" y="1856"/>
              <a:ext cx="104" cy="5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3" name="Line 37"/>
            <p:cNvSpPr>
              <a:spLocks noChangeShapeType="1"/>
            </p:cNvSpPr>
            <p:nvPr/>
          </p:nvSpPr>
          <p:spPr bwMode="auto">
            <a:xfrm flipH="1">
              <a:off x="1707" y="1856"/>
              <a:ext cx="104" cy="5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4" name="Line 38"/>
            <p:cNvSpPr>
              <a:spLocks noChangeShapeType="1"/>
            </p:cNvSpPr>
            <p:nvPr/>
          </p:nvSpPr>
          <p:spPr bwMode="auto">
            <a:xfrm flipH="1" flipV="1">
              <a:off x="1707" y="1804"/>
              <a:ext cx="104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182" name="Group 39"/>
          <p:cNvGrpSpPr>
            <a:grpSpLocks/>
          </p:cNvGrpSpPr>
          <p:nvPr/>
        </p:nvGrpSpPr>
        <p:grpSpPr bwMode="auto">
          <a:xfrm>
            <a:off x="5426075" y="3278188"/>
            <a:ext cx="2266950" cy="165100"/>
            <a:chOff x="2458" y="2065"/>
            <a:chExt cx="1428" cy="104"/>
          </a:xfrm>
        </p:grpSpPr>
        <p:sp>
          <p:nvSpPr>
            <p:cNvPr id="49185" name="Line 40"/>
            <p:cNvSpPr>
              <a:spLocks noChangeShapeType="1"/>
            </p:cNvSpPr>
            <p:nvPr/>
          </p:nvSpPr>
          <p:spPr bwMode="auto">
            <a:xfrm>
              <a:off x="2458" y="2117"/>
              <a:ext cx="1428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6" name="Line 41"/>
            <p:cNvSpPr>
              <a:spLocks noChangeShapeType="1"/>
            </p:cNvSpPr>
            <p:nvPr/>
          </p:nvSpPr>
          <p:spPr bwMode="auto">
            <a:xfrm flipV="1">
              <a:off x="2458" y="2065"/>
              <a:ext cx="104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7" name="Line 42"/>
            <p:cNvSpPr>
              <a:spLocks noChangeShapeType="1"/>
            </p:cNvSpPr>
            <p:nvPr/>
          </p:nvSpPr>
          <p:spPr bwMode="auto">
            <a:xfrm>
              <a:off x="2458" y="2117"/>
              <a:ext cx="104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8" name="Line 43"/>
            <p:cNvSpPr>
              <a:spLocks noChangeShapeType="1"/>
            </p:cNvSpPr>
            <p:nvPr/>
          </p:nvSpPr>
          <p:spPr bwMode="auto">
            <a:xfrm flipH="1">
              <a:off x="3782" y="2117"/>
              <a:ext cx="104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9" name="Line 44"/>
            <p:cNvSpPr>
              <a:spLocks noChangeShapeType="1"/>
            </p:cNvSpPr>
            <p:nvPr/>
          </p:nvSpPr>
          <p:spPr bwMode="auto">
            <a:xfrm flipH="1" flipV="1">
              <a:off x="3782" y="2065"/>
              <a:ext cx="104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183" name="Rectangle 45"/>
          <p:cNvSpPr>
            <a:spLocks noChangeArrowheads="1"/>
          </p:cNvSpPr>
          <p:nvPr/>
        </p:nvSpPr>
        <p:spPr bwMode="auto">
          <a:xfrm>
            <a:off x="3836989" y="2384425"/>
            <a:ext cx="2952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200">
                <a:solidFill>
                  <a:srgbClr val="000000"/>
                </a:solidFill>
                <a:latin typeface="Geneva" charset="0"/>
              </a:rPr>
              <a:t>A</a:t>
            </a:r>
            <a:endParaRPr lang="en-GB"/>
          </a:p>
        </p:txBody>
      </p:sp>
      <p:sp>
        <p:nvSpPr>
          <p:cNvPr id="49184" name="Rectangle 46"/>
          <p:cNvSpPr>
            <a:spLocks noChangeArrowheads="1"/>
          </p:cNvSpPr>
          <p:nvPr/>
        </p:nvSpPr>
        <p:spPr bwMode="auto">
          <a:xfrm>
            <a:off x="6369051" y="3478213"/>
            <a:ext cx="2587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200">
                <a:solidFill>
                  <a:srgbClr val="000000"/>
                </a:solidFill>
                <a:latin typeface="Geneva" charset="0"/>
              </a:rPr>
              <a:t>B</a:t>
            </a:r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creen shot 2009-10-12 at 09">
            <a:extLst>
              <a:ext uri="{FF2B5EF4-FFF2-40B4-BE49-F238E27FC236}">
                <a16:creationId xmlns:a16="http://schemas.microsoft.com/office/drawing/2014/main" id="{340976C3-D5D0-9C47-99F7-4F6AFED4A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2143899"/>
            <a:ext cx="6785581" cy="448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F444C-0138-3F42-A6C0-683ED8B0E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88640"/>
            <a:ext cx="3579707" cy="27641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D7E063-4210-6441-889F-BC37A4436645}"/>
              </a:ext>
            </a:extLst>
          </p:cNvPr>
          <p:cNvSpPr txBox="1"/>
          <p:nvPr/>
        </p:nvSpPr>
        <p:spPr>
          <a:xfrm>
            <a:off x="5159895" y="620689"/>
            <a:ext cx="3761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ultrasupercritical</a:t>
            </a:r>
          </a:p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&gt;700°C</a:t>
            </a:r>
          </a:p>
        </p:txBody>
      </p:sp>
    </p:spTree>
    <p:extLst>
      <p:ext uri="{BB962C8B-B14F-4D97-AF65-F5344CB8AC3E}">
        <p14:creationId xmlns:p14="http://schemas.microsoft.com/office/powerpoint/2010/main" val="397790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808E891-06E1-6540-9157-765E8DA98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492" t="8736" r="36771" b="34253"/>
          <a:stretch/>
        </p:blipFill>
        <p:spPr>
          <a:xfrm>
            <a:off x="623392" y="476672"/>
            <a:ext cx="4320480" cy="625376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1339B2C-28C8-7CF8-B2B6-0D1F32934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216" y="235869"/>
            <a:ext cx="3597424" cy="1143000"/>
          </a:xfrm>
        </p:spPr>
        <p:txBody>
          <a:bodyPr/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Creep</a:t>
            </a:r>
          </a:p>
        </p:txBody>
      </p:sp>
      <p:pic>
        <p:nvPicPr>
          <p:cNvPr id="9" name="Picture 2" descr="&#10;tracey.jpg                                                     00035EDDMacintosh HD                   ABA78158:">
            <a:extLst>
              <a:ext uri="{FF2B5EF4-FFF2-40B4-BE49-F238E27FC236}">
                <a16:creationId xmlns:a16="http://schemas.microsoft.com/office/drawing/2014/main" id="{10A11B0D-9E92-6BD5-289D-2EDC1AD80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2550285"/>
            <a:ext cx="5374248" cy="376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02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981200" y="304801"/>
            <a:ext cx="83454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Arial"/>
                <a:cs typeface="Arial"/>
              </a:rPr>
              <a:t>Suppose we fail to achieve 650°C </a:t>
            </a:r>
            <a:r>
              <a:rPr lang="en-US" sz="3600" dirty="0" err="1">
                <a:solidFill>
                  <a:srgbClr val="0000FF"/>
                </a:solidFill>
                <a:latin typeface="Arial"/>
                <a:cs typeface="Arial"/>
              </a:rPr>
              <a:t>ferritic</a:t>
            </a:r>
            <a:r>
              <a:rPr lang="en-US" sz="3600" dirty="0">
                <a:solidFill>
                  <a:srgbClr val="0000FF"/>
                </a:solidFill>
                <a:latin typeface="Arial"/>
                <a:cs typeface="Arial"/>
              </a:rPr>
              <a:t> creep-resistant steel</a:t>
            </a:r>
            <a:endParaRPr lang="en-US" sz="36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pic>
        <p:nvPicPr>
          <p:cNvPr id="91138" name="Picture 10" descr="img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52600"/>
            <a:ext cx="60975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11" descr="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752600"/>
            <a:ext cx="19431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chemeClr val="accent2"/>
                </a:solidFill>
                <a:latin typeface="Arial"/>
                <a:cs typeface="+mj-cs"/>
              </a:rPr>
              <a:t>Nickel base alloy FT750dc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8610600" y="6019801"/>
            <a:ext cx="1219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000" dirty="0" err="1">
                <a:latin typeface="Arial"/>
                <a:cs typeface="+mn-cs"/>
              </a:rPr>
              <a:t>wt</a:t>
            </a:r>
            <a:r>
              <a:rPr lang="en-GB" sz="4000" dirty="0">
                <a:latin typeface="Arial"/>
                <a:cs typeface="+mn-cs"/>
              </a:rPr>
              <a:t>%</a:t>
            </a:r>
          </a:p>
        </p:txBody>
      </p:sp>
      <p:pic>
        <p:nvPicPr>
          <p:cNvPr id="93187" name="Picture 4" descr="tabl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371601"/>
            <a:ext cx="8120063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836712"/>
            <a:ext cx="8564125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ChangeArrowheads="1"/>
          </p:cNvSpPr>
          <p:nvPr/>
        </p:nvSpPr>
        <p:spPr bwMode="auto">
          <a:xfrm>
            <a:off x="1827214" y="385764"/>
            <a:ext cx="8308975" cy="61991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2" name="Line 3"/>
          <p:cNvSpPr>
            <a:spLocks noChangeShapeType="1"/>
          </p:cNvSpPr>
          <p:nvPr/>
        </p:nvSpPr>
        <p:spPr bwMode="auto">
          <a:xfrm>
            <a:off x="3411538" y="4286250"/>
            <a:ext cx="6196012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3" name="Line 4"/>
          <p:cNvSpPr>
            <a:spLocks noChangeShapeType="1"/>
          </p:cNvSpPr>
          <p:nvPr/>
        </p:nvSpPr>
        <p:spPr bwMode="auto">
          <a:xfrm>
            <a:off x="3411538" y="3413125"/>
            <a:ext cx="6196012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4" name="Line 5"/>
          <p:cNvSpPr>
            <a:spLocks noChangeShapeType="1"/>
          </p:cNvSpPr>
          <p:nvPr/>
        </p:nvSpPr>
        <p:spPr bwMode="auto">
          <a:xfrm>
            <a:off x="3411538" y="2554289"/>
            <a:ext cx="6196012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5" name="Line 6"/>
          <p:cNvSpPr>
            <a:spLocks noChangeShapeType="1"/>
          </p:cNvSpPr>
          <p:nvPr/>
        </p:nvSpPr>
        <p:spPr bwMode="auto">
          <a:xfrm>
            <a:off x="3411538" y="1681164"/>
            <a:ext cx="6196012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6" name="Line 7"/>
          <p:cNvSpPr>
            <a:spLocks noChangeShapeType="1"/>
          </p:cNvSpPr>
          <p:nvPr/>
        </p:nvSpPr>
        <p:spPr bwMode="auto">
          <a:xfrm>
            <a:off x="3411538" y="806450"/>
            <a:ext cx="6196012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7" name="Line 8"/>
          <p:cNvSpPr>
            <a:spLocks noChangeShapeType="1"/>
          </p:cNvSpPr>
          <p:nvPr/>
        </p:nvSpPr>
        <p:spPr bwMode="auto">
          <a:xfrm>
            <a:off x="3411539" y="806451"/>
            <a:ext cx="1587" cy="4354513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8" name="Line 9"/>
          <p:cNvSpPr>
            <a:spLocks noChangeShapeType="1"/>
          </p:cNvSpPr>
          <p:nvPr/>
        </p:nvSpPr>
        <p:spPr bwMode="auto">
          <a:xfrm>
            <a:off x="3351214" y="5160964"/>
            <a:ext cx="60325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9" name="Line 10"/>
          <p:cNvSpPr>
            <a:spLocks noChangeShapeType="1"/>
          </p:cNvSpPr>
          <p:nvPr/>
        </p:nvSpPr>
        <p:spPr bwMode="auto">
          <a:xfrm>
            <a:off x="3351214" y="4724400"/>
            <a:ext cx="603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0" name="Line 11"/>
          <p:cNvSpPr>
            <a:spLocks noChangeShapeType="1"/>
          </p:cNvSpPr>
          <p:nvPr/>
        </p:nvSpPr>
        <p:spPr bwMode="auto">
          <a:xfrm>
            <a:off x="3351214" y="4286250"/>
            <a:ext cx="603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1" name="Line 12"/>
          <p:cNvSpPr>
            <a:spLocks noChangeShapeType="1"/>
          </p:cNvSpPr>
          <p:nvPr/>
        </p:nvSpPr>
        <p:spPr bwMode="auto">
          <a:xfrm>
            <a:off x="3351214" y="3849689"/>
            <a:ext cx="60325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2" name="Line 13"/>
          <p:cNvSpPr>
            <a:spLocks noChangeShapeType="1"/>
          </p:cNvSpPr>
          <p:nvPr/>
        </p:nvSpPr>
        <p:spPr bwMode="auto">
          <a:xfrm>
            <a:off x="3351214" y="3413125"/>
            <a:ext cx="603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3" name="Line 14"/>
          <p:cNvSpPr>
            <a:spLocks noChangeShapeType="1"/>
          </p:cNvSpPr>
          <p:nvPr/>
        </p:nvSpPr>
        <p:spPr bwMode="auto">
          <a:xfrm>
            <a:off x="3351214" y="2992439"/>
            <a:ext cx="60325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4" name="Line 15"/>
          <p:cNvSpPr>
            <a:spLocks noChangeShapeType="1"/>
          </p:cNvSpPr>
          <p:nvPr/>
        </p:nvSpPr>
        <p:spPr bwMode="auto">
          <a:xfrm>
            <a:off x="3351214" y="2554289"/>
            <a:ext cx="60325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5" name="Line 16"/>
          <p:cNvSpPr>
            <a:spLocks noChangeShapeType="1"/>
          </p:cNvSpPr>
          <p:nvPr/>
        </p:nvSpPr>
        <p:spPr bwMode="auto">
          <a:xfrm>
            <a:off x="3351214" y="2117725"/>
            <a:ext cx="603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6" name="Line 17"/>
          <p:cNvSpPr>
            <a:spLocks noChangeShapeType="1"/>
          </p:cNvSpPr>
          <p:nvPr/>
        </p:nvSpPr>
        <p:spPr bwMode="auto">
          <a:xfrm>
            <a:off x="3351214" y="1681164"/>
            <a:ext cx="60325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7" name="Line 18"/>
          <p:cNvSpPr>
            <a:spLocks noChangeShapeType="1"/>
          </p:cNvSpPr>
          <p:nvPr/>
        </p:nvSpPr>
        <p:spPr bwMode="auto">
          <a:xfrm>
            <a:off x="3351214" y="1243014"/>
            <a:ext cx="60325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8" name="Line 19"/>
          <p:cNvSpPr>
            <a:spLocks noChangeShapeType="1"/>
          </p:cNvSpPr>
          <p:nvPr/>
        </p:nvSpPr>
        <p:spPr bwMode="auto">
          <a:xfrm>
            <a:off x="3351214" y="806450"/>
            <a:ext cx="60325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9" name="Line 20"/>
          <p:cNvSpPr>
            <a:spLocks noChangeShapeType="1"/>
          </p:cNvSpPr>
          <p:nvPr/>
        </p:nvSpPr>
        <p:spPr bwMode="auto">
          <a:xfrm>
            <a:off x="3321050" y="5160964"/>
            <a:ext cx="90488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0" name="Line 21"/>
          <p:cNvSpPr>
            <a:spLocks noChangeShapeType="1"/>
          </p:cNvSpPr>
          <p:nvPr/>
        </p:nvSpPr>
        <p:spPr bwMode="auto">
          <a:xfrm>
            <a:off x="3321050" y="4286250"/>
            <a:ext cx="90488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1" name="Line 22"/>
          <p:cNvSpPr>
            <a:spLocks noChangeShapeType="1"/>
          </p:cNvSpPr>
          <p:nvPr/>
        </p:nvSpPr>
        <p:spPr bwMode="auto">
          <a:xfrm>
            <a:off x="3321050" y="3413125"/>
            <a:ext cx="90488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2" name="Line 23"/>
          <p:cNvSpPr>
            <a:spLocks noChangeShapeType="1"/>
          </p:cNvSpPr>
          <p:nvPr/>
        </p:nvSpPr>
        <p:spPr bwMode="auto">
          <a:xfrm>
            <a:off x="3321050" y="2554289"/>
            <a:ext cx="90488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3" name="Line 24"/>
          <p:cNvSpPr>
            <a:spLocks noChangeShapeType="1"/>
          </p:cNvSpPr>
          <p:nvPr/>
        </p:nvSpPr>
        <p:spPr bwMode="auto">
          <a:xfrm>
            <a:off x="3321050" y="1681164"/>
            <a:ext cx="90488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4" name="Line 25"/>
          <p:cNvSpPr>
            <a:spLocks noChangeShapeType="1"/>
          </p:cNvSpPr>
          <p:nvPr/>
        </p:nvSpPr>
        <p:spPr bwMode="auto">
          <a:xfrm>
            <a:off x="3321050" y="806450"/>
            <a:ext cx="90488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5" name="Line 26"/>
          <p:cNvSpPr>
            <a:spLocks noChangeShapeType="1"/>
          </p:cNvSpPr>
          <p:nvPr/>
        </p:nvSpPr>
        <p:spPr bwMode="auto">
          <a:xfrm>
            <a:off x="3411538" y="5160964"/>
            <a:ext cx="6196012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6" name="Line 27"/>
          <p:cNvSpPr>
            <a:spLocks noChangeShapeType="1"/>
          </p:cNvSpPr>
          <p:nvPr/>
        </p:nvSpPr>
        <p:spPr bwMode="auto">
          <a:xfrm flipV="1">
            <a:off x="3411539" y="5160964"/>
            <a:ext cx="1587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7" name="Line 28"/>
          <p:cNvSpPr>
            <a:spLocks noChangeShapeType="1"/>
          </p:cNvSpPr>
          <p:nvPr/>
        </p:nvSpPr>
        <p:spPr bwMode="auto">
          <a:xfrm flipV="1">
            <a:off x="3924300" y="5160964"/>
            <a:ext cx="1588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8" name="Line 29"/>
          <p:cNvSpPr>
            <a:spLocks noChangeShapeType="1"/>
          </p:cNvSpPr>
          <p:nvPr/>
        </p:nvSpPr>
        <p:spPr bwMode="auto">
          <a:xfrm flipV="1">
            <a:off x="4451350" y="5160964"/>
            <a:ext cx="1588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9" name="Line 30"/>
          <p:cNvSpPr>
            <a:spLocks noChangeShapeType="1"/>
          </p:cNvSpPr>
          <p:nvPr/>
        </p:nvSpPr>
        <p:spPr bwMode="auto">
          <a:xfrm flipV="1">
            <a:off x="4964114" y="5160964"/>
            <a:ext cx="1587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0" name="Line 31"/>
          <p:cNvSpPr>
            <a:spLocks noChangeShapeType="1"/>
          </p:cNvSpPr>
          <p:nvPr/>
        </p:nvSpPr>
        <p:spPr bwMode="auto">
          <a:xfrm flipV="1">
            <a:off x="5476875" y="5160964"/>
            <a:ext cx="1588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1" name="Line 32"/>
          <p:cNvSpPr>
            <a:spLocks noChangeShapeType="1"/>
          </p:cNvSpPr>
          <p:nvPr/>
        </p:nvSpPr>
        <p:spPr bwMode="auto">
          <a:xfrm flipV="1">
            <a:off x="5989639" y="5160964"/>
            <a:ext cx="1587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2" name="Line 33"/>
          <p:cNvSpPr>
            <a:spLocks noChangeShapeType="1"/>
          </p:cNvSpPr>
          <p:nvPr/>
        </p:nvSpPr>
        <p:spPr bwMode="auto">
          <a:xfrm flipV="1">
            <a:off x="6516689" y="5160964"/>
            <a:ext cx="1587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3" name="Line 34"/>
          <p:cNvSpPr>
            <a:spLocks noChangeShapeType="1"/>
          </p:cNvSpPr>
          <p:nvPr/>
        </p:nvSpPr>
        <p:spPr bwMode="auto">
          <a:xfrm flipV="1">
            <a:off x="7029450" y="5160964"/>
            <a:ext cx="1588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4" name="Line 35"/>
          <p:cNvSpPr>
            <a:spLocks noChangeShapeType="1"/>
          </p:cNvSpPr>
          <p:nvPr/>
        </p:nvSpPr>
        <p:spPr bwMode="auto">
          <a:xfrm flipV="1">
            <a:off x="7542214" y="5160964"/>
            <a:ext cx="1587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5" name="Line 36"/>
          <p:cNvSpPr>
            <a:spLocks noChangeShapeType="1"/>
          </p:cNvSpPr>
          <p:nvPr/>
        </p:nvSpPr>
        <p:spPr bwMode="auto">
          <a:xfrm flipV="1">
            <a:off x="8054975" y="5160964"/>
            <a:ext cx="1588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6" name="Line 37"/>
          <p:cNvSpPr>
            <a:spLocks noChangeShapeType="1"/>
          </p:cNvSpPr>
          <p:nvPr/>
        </p:nvSpPr>
        <p:spPr bwMode="auto">
          <a:xfrm flipV="1">
            <a:off x="8582025" y="5160964"/>
            <a:ext cx="1588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7" name="Line 38"/>
          <p:cNvSpPr>
            <a:spLocks noChangeShapeType="1"/>
          </p:cNvSpPr>
          <p:nvPr/>
        </p:nvSpPr>
        <p:spPr bwMode="auto">
          <a:xfrm flipV="1">
            <a:off x="9094789" y="5160964"/>
            <a:ext cx="1587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8" name="Line 39"/>
          <p:cNvSpPr>
            <a:spLocks noChangeShapeType="1"/>
          </p:cNvSpPr>
          <p:nvPr/>
        </p:nvSpPr>
        <p:spPr bwMode="auto">
          <a:xfrm flipV="1">
            <a:off x="9607550" y="5160964"/>
            <a:ext cx="1588" cy="650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19" name="Line 40"/>
          <p:cNvSpPr>
            <a:spLocks noChangeShapeType="1"/>
          </p:cNvSpPr>
          <p:nvPr/>
        </p:nvSpPr>
        <p:spPr bwMode="auto">
          <a:xfrm flipV="1">
            <a:off x="3411539" y="5160964"/>
            <a:ext cx="1587" cy="9683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0" name="Line 41"/>
          <p:cNvSpPr>
            <a:spLocks noChangeShapeType="1"/>
          </p:cNvSpPr>
          <p:nvPr/>
        </p:nvSpPr>
        <p:spPr bwMode="auto">
          <a:xfrm flipV="1">
            <a:off x="4451350" y="5160964"/>
            <a:ext cx="1588" cy="9683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1" name="Line 42"/>
          <p:cNvSpPr>
            <a:spLocks noChangeShapeType="1"/>
          </p:cNvSpPr>
          <p:nvPr/>
        </p:nvSpPr>
        <p:spPr bwMode="auto">
          <a:xfrm flipV="1">
            <a:off x="5476875" y="5160964"/>
            <a:ext cx="1588" cy="9683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2" name="Line 43"/>
          <p:cNvSpPr>
            <a:spLocks noChangeShapeType="1"/>
          </p:cNvSpPr>
          <p:nvPr/>
        </p:nvSpPr>
        <p:spPr bwMode="auto">
          <a:xfrm flipV="1">
            <a:off x="6516689" y="5160964"/>
            <a:ext cx="1587" cy="9683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3" name="Line 44"/>
          <p:cNvSpPr>
            <a:spLocks noChangeShapeType="1"/>
          </p:cNvSpPr>
          <p:nvPr/>
        </p:nvSpPr>
        <p:spPr bwMode="auto">
          <a:xfrm flipV="1">
            <a:off x="7542214" y="5160964"/>
            <a:ext cx="1587" cy="9683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4" name="Line 45"/>
          <p:cNvSpPr>
            <a:spLocks noChangeShapeType="1"/>
          </p:cNvSpPr>
          <p:nvPr/>
        </p:nvSpPr>
        <p:spPr bwMode="auto">
          <a:xfrm flipV="1">
            <a:off x="8582025" y="5160964"/>
            <a:ext cx="1588" cy="9683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5" name="Line 46"/>
          <p:cNvSpPr>
            <a:spLocks noChangeShapeType="1"/>
          </p:cNvSpPr>
          <p:nvPr/>
        </p:nvSpPr>
        <p:spPr bwMode="auto">
          <a:xfrm flipV="1">
            <a:off x="9607550" y="5160964"/>
            <a:ext cx="1588" cy="9683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6" name="Freeform 47"/>
          <p:cNvSpPr>
            <a:spLocks/>
          </p:cNvSpPr>
          <p:nvPr/>
        </p:nvSpPr>
        <p:spPr bwMode="auto">
          <a:xfrm>
            <a:off x="3516314" y="1890714"/>
            <a:ext cx="407987" cy="15875"/>
          </a:xfrm>
          <a:custGeom>
            <a:avLst/>
            <a:gdLst>
              <a:gd name="T0" fmla="*/ 0 w 257"/>
              <a:gd name="T1" fmla="*/ 0 h 10"/>
              <a:gd name="T2" fmla="*/ 2147483647 w 257"/>
              <a:gd name="T3" fmla="*/ 0 h 10"/>
              <a:gd name="T4" fmla="*/ 2147483647 w 257"/>
              <a:gd name="T5" fmla="*/ 2147483647 h 10"/>
              <a:gd name="T6" fmla="*/ 2147483647 w 257"/>
              <a:gd name="T7" fmla="*/ 2147483647 h 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57" h="10">
                <a:moveTo>
                  <a:pt x="0" y="0"/>
                </a:moveTo>
                <a:lnTo>
                  <a:pt x="124" y="0"/>
                </a:lnTo>
                <a:lnTo>
                  <a:pt x="190" y="10"/>
                </a:lnTo>
                <a:lnTo>
                  <a:pt x="257" y="10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7" name="Freeform 48"/>
          <p:cNvSpPr>
            <a:spLocks/>
          </p:cNvSpPr>
          <p:nvPr/>
        </p:nvSpPr>
        <p:spPr bwMode="auto">
          <a:xfrm>
            <a:off x="3924300" y="1906589"/>
            <a:ext cx="527050" cy="65087"/>
          </a:xfrm>
          <a:custGeom>
            <a:avLst/>
            <a:gdLst>
              <a:gd name="T0" fmla="*/ 0 w 332"/>
              <a:gd name="T1" fmla="*/ 0 h 41"/>
              <a:gd name="T2" fmla="*/ 2147483647 w 332"/>
              <a:gd name="T3" fmla="*/ 2147483647 h 41"/>
              <a:gd name="T4" fmla="*/ 2147483647 w 332"/>
              <a:gd name="T5" fmla="*/ 2147483647 h 41"/>
              <a:gd name="T6" fmla="*/ 2147483647 w 332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2" h="41">
                <a:moveTo>
                  <a:pt x="0" y="0"/>
                </a:moveTo>
                <a:lnTo>
                  <a:pt x="76" y="11"/>
                </a:lnTo>
                <a:lnTo>
                  <a:pt x="161" y="21"/>
                </a:lnTo>
                <a:lnTo>
                  <a:pt x="332" y="41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8" name="Freeform 49"/>
          <p:cNvSpPr>
            <a:spLocks/>
          </p:cNvSpPr>
          <p:nvPr/>
        </p:nvSpPr>
        <p:spPr bwMode="auto">
          <a:xfrm>
            <a:off x="4451351" y="1971676"/>
            <a:ext cx="512763" cy="80963"/>
          </a:xfrm>
          <a:custGeom>
            <a:avLst/>
            <a:gdLst>
              <a:gd name="T0" fmla="*/ 0 w 323"/>
              <a:gd name="T1" fmla="*/ 0 h 51"/>
              <a:gd name="T2" fmla="*/ 2147483647 w 323"/>
              <a:gd name="T3" fmla="*/ 2147483647 h 51"/>
              <a:gd name="T4" fmla="*/ 2147483647 w 323"/>
              <a:gd name="T5" fmla="*/ 2147483647 h 5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3" h="51">
                <a:moveTo>
                  <a:pt x="0" y="0"/>
                </a:moveTo>
                <a:lnTo>
                  <a:pt x="161" y="31"/>
                </a:lnTo>
                <a:lnTo>
                  <a:pt x="323" y="51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9" name="Freeform 50"/>
          <p:cNvSpPr>
            <a:spLocks/>
          </p:cNvSpPr>
          <p:nvPr/>
        </p:nvSpPr>
        <p:spPr bwMode="auto">
          <a:xfrm>
            <a:off x="4964113" y="2052639"/>
            <a:ext cx="512762" cy="33337"/>
          </a:xfrm>
          <a:custGeom>
            <a:avLst/>
            <a:gdLst>
              <a:gd name="T0" fmla="*/ 0 w 323"/>
              <a:gd name="T1" fmla="*/ 0 h 21"/>
              <a:gd name="T2" fmla="*/ 2147483647 w 323"/>
              <a:gd name="T3" fmla="*/ 2147483647 h 21"/>
              <a:gd name="T4" fmla="*/ 2147483647 w 323"/>
              <a:gd name="T5" fmla="*/ 2147483647 h 2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3" h="21">
                <a:moveTo>
                  <a:pt x="0" y="0"/>
                </a:moveTo>
                <a:lnTo>
                  <a:pt x="161" y="10"/>
                </a:lnTo>
                <a:lnTo>
                  <a:pt x="323" y="21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0" name="Freeform 51"/>
          <p:cNvSpPr>
            <a:spLocks/>
          </p:cNvSpPr>
          <p:nvPr/>
        </p:nvSpPr>
        <p:spPr bwMode="auto">
          <a:xfrm>
            <a:off x="5476876" y="2052639"/>
            <a:ext cx="512763" cy="33337"/>
          </a:xfrm>
          <a:custGeom>
            <a:avLst/>
            <a:gdLst>
              <a:gd name="T0" fmla="*/ 0 w 323"/>
              <a:gd name="T1" fmla="*/ 2147483647 h 21"/>
              <a:gd name="T2" fmla="*/ 2147483647 w 323"/>
              <a:gd name="T3" fmla="*/ 2147483647 h 21"/>
              <a:gd name="T4" fmla="*/ 2147483647 w 323"/>
              <a:gd name="T5" fmla="*/ 0 h 2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3" h="21">
                <a:moveTo>
                  <a:pt x="0" y="21"/>
                </a:moveTo>
                <a:lnTo>
                  <a:pt x="161" y="10"/>
                </a:lnTo>
                <a:lnTo>
                  <a:pt x="323" y="0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1" name="Freeform 52"/>
          <p:cNvSpPr>
            <a:spLocks/>
          </p:cNvSpPr>
          <p:nvPr/>
        </p:nvSpPr>
        <p:spPr bwMode="auto">
          <a:xfrm>
            <a:off x="5989638" y="2020888"/>
            <a:ext cx="527050" cy="31750"/>
          </a:xfrm>
          <a:custGeom>
            <a:avLst/>
            <a:gdLst>
              <a:gd name="T0" fmla="*/ 0 w 332"/>
              <a:gd name="T1" fmla="*/ 2147483647 h 20"/>
              <a:gd name="T2" fmla="*/ 2147483647 w 332"/>
              <a:gd name="T3" fmla="*/ 2147483647 h 20"/>
              <a:gd name="T4" fmla="*/ 2147483647 w 332"/>
              <a:gd name="T5" fmla="*/ 0 h 20"/>
              <a:gd name="T6" fmla="*/ 2147483647 w 332"/>
              <a:gd name="T7" fmla="*/ 0 h 20"/>
              <a:gd name="T8" fmla="*/ 2147483647 w 332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2" h="20">
                <a:moveTo>
                  <a:pt x="0" y="20"/>
                </a:moveTo>
                <a:lnTo>
                  <a:pt x="85" y="10"/>
                </a:lnTo>
                <a:lnTo>
                  <a:pt x="161" y="0"/>
                </a:lnTo>
                <a:lnTo>
                  <a:pt x="247" y="0"/>
                </a:lnTo>
                <a:lnTo>
                  <a:pt x="332" y="0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2" name="Freeform 53"/>
          <p:cNvSpPr>
            <a:spLocks/>
          </p:cNvSpPr>
          <p:nvPr/>
        </p:nvSpPr>
        <p:spPr bwMode="auto">
          <a:xfrm>
            <a:off x="6516688" y="2020889"/>
            <a:ext cx="512762" cy="161925"/>
          </a:xfrm>
          <a:custGeom>
            <a:avLst/>
            <a:gdLst>
              <a:gd name="T0" fmla="*/ 0 w 323"/>
              <a:gd name="T1" fmla="*/ 0 h 102"/>
              <a:gd name="T2" fmla="*/ 2147483647 w 323"/>
              <a:gd name="T3" fmla="*/ 2147483647 h 102"/>
              <a:gd name="T4" fmla="*/ 2147483647 w 323"/>
              <a:gd name="T5" fmla="*/ 2147483647 h 102"/>
              <a:gd name="T6" fmla="*/ 2147483647 w 323"/>
              <a:gd name="T7" fmla="*/ 2147483647 h 102"/>
              <a:gd name="T8" fmla="*/ 2147483647 w 323"/>
              <a:gd name="T9" fmla="*/ 2147483647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3" h="102">
                <a:moveTo>
                  <a:pt x="0" y="0"/>
                </a:moveTo>
                <a:lnTo>
                  <a:pt x="86" y="10"/>
                </a:lnTo>
                <a:lnTo>
                  <a:pt x="162" y="30"/>
                </a:lnTo>
                <a:lnTo>
                  <a:pt x="247" y="61"/>
                </a:lnTo>
                <a:lnTo>
                  <a:pt x="323" y="102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3" name="Freeform 54"/>
          <p:cNvSpPr>
            <a:spLocks/>
          </p:cNvSpPr>
          <p:nvPr/>
        </p:nvSpPr>
        <p:spPr bwMode="auto">
          <a:xfrm>
            <a:off x="7029451" y="2182814"/>
            <a:ext cx="512763" cy="517525"/>
          </a:xfrm>
          <a:custGeom>
            <a:avLst/>
            <a:gdLst>
              <a:gd name="T0" fmla="*/ 0 w 323"/>
              <a:gd name="T1" fmla="*/ 0 h 326"/>
              <a:gd name="T2" fmla="*/ 2147483647 w 323"/>
              <a:gd name="T3" fmla="*/ 2147483647 h 326"/>
              <a:gd name="T4" fmla="*/ 2147483647 w 323"/>
              <a:gd name="T5" fmla="*/ 2147483647 h 326"/>
              <a:gd name="T6" fmla="*/ 2147483647 w 323"/>
              <a:gd name="T7" fmla="*/ 2147483647 h 326"/>
              <a:gd name="T8" fmla="*/ 2147483647 w 323"/>
              <a:gd name="T9" fmla="*/ 2147483647 h 3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3" h="326">
                <a:moveTo>
                  <a:pt x="0" y="0"/>
                </a:moveTo>
                <a:lnTo>
                  <a:pt x="76" y="61"/>
                </a:lnTo>
                <a:lnTo>
                  <a:pt x="162" y="132"/>
                </a:lnTo>
                <a:lnTo>
                  <a:pt x="247" y="224"/>
                </a:lnTo>
                <a:lnTo>
                  <a:pt x="323" y="326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4" name="Freeform 55"/>
          <p:cNvSpPr>
            <a:spLocks/>
          </p:cNvSpPr>
          <p:nvPr/>
        </p:nvSpPr>
        <p:spPr bwMode="auto">
          <a:xfrm>
            <a:off x="7542213" y="2700338"/>
            <a:ext cx="512762" cy="906462"/>
          </a:xfrm>
          <a:custGeom>
            <a:avLst/>
            <a:gdLst>
              <a:gd name="T0" fmla="*/ 0 w 323"/>
              <a:gd name="T1" fmla="*/ 0 h 571"/>
              <a:gd name="T2" fmla="*/ 2147483647 w 323"/>
              <a:gd name="T3" fmla="*/ 2147483647 h 571"/>
              <a:gd name="T4" fmla="*/ 2147483647 w 323"/>
              <a:gd name="T5" fmla="*/ 2147483647 h 571"/>
              <a:gd name="T6" fmla="*/ 2147483647 w 323"/>
              <a:gd name="T7" fmla="*/ 2147483647 h 571"/>
              <a:gd name="T8" fmla="*/ 2147483647 w 323"/>
              <a:gd name="T9" fmla="*/ 2147483647 h 5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3" h="571">
                <a:moveTo>
                  <a:pt x="0" y="0"/>
                </a:moveTo>
                <a:lnTo>
                  <a:pt x="76" y="123"/>
                </a:lnTo>
                <a:lnTo>
                  <a:pt x="161" y="265"/>
                </a:lnTo>
                <a:lnTo>
                  <a:pt x="237" y="418"/>
                </a:lnTo>
                <a:lnTo>
                  <a:pt x="323" y="571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5" name="Freeform 56"/>
          <p:cNvSpPr>
            <a:spLocks/>
          </p:cNvSpPr>
          <p:nvPr/>
        </p:nvSpPr>
        <p:spPr bwMode="auto">
          <a:xfrm>
            <a:off x="8054975" y="3606801"/>
            <a:ext cx="527050" cy="987425"/>
          </a:xfrm>
          <a:custGeom>
            <a:avLst/>
            <a:gdLst>
              <a:gd name="T0" fmla="*/ 0 w 332"/>
              <a:gd name="T1" fmla="*/ 0 h 622"/>
              <a:gd name="T2" fmla="*/ 2147483647 w 332"/>
              <a:gd name="T3" fmla="*/ 2147483647 h 622"/>
              <a:gd name="T4" fmla="*/ 2147483647 w 332"/>
              <a:gd name="T5" fmla="*/ 2147483647 h 622"/>
              <a:gd name="T6" fmla="*/ 2147483647 w 332"/>
              <a:gd name="T7" fmla="*/ 2147483647 h 622"/>
              <a:gd name="T8" fmla="*/ 2147483647 w 332"/>
              <a:gd name="T9" fmla="*/ 2147483647 h 6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2" h="622">
                <a:moveTo>
                  <a:pt x="0" y="0"/>
                </a:moveTo>
                <a:lnTo>
                  <a:pt x="85" y="153"/>
                </a:lnTo>
                <a:lnTo>
                  <a:pt x="171" y="316"/>
                </a:lnTo>
                <a:lnTo>
                  <a:pt x="256" y="479"/>
                </a:lnTo>
                <a:lnTo>
                  <a:pt x="332" y="622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6" name="Freeform 57"/>
          <p:cNvSpPr>
            <a:spLocks/>
          </p:cNvSpPr>
          <p:nvPr/>
        </p:nvSpPr>
        <p:spPr bwMode="auto">
          <a:xfrm>
            <a:off x="8582026" y="4594226"/>
            <a:ext cx="468313" cy="663575"/>
          </a:xfrm>
          <a:custGeom>
            <a:avLst/>
            <a:gdLst>
              <a:gd name="T0" fmla="*/ 0 w 295"/>
              <a:gd name="T1" fmla="*/ 0 h 418"/>
              <a:gd name="T2" fmla="*/ 2147483647 w 295"/>
              <a:gd name="T3" fmla="*/ 2147483647 h 418"/>
              <a:gd name="T4" fmla="*/ 2147483647 w 295"/>
              <a:gd name="T5" fmla="*/ 2147483647 h 418"/>
              <a:gd name="T6" fmla="*/ 2147483647 w 295"/>
              <a:gd name="T7" fmla="*/ 2147483647 h 418"/>
              <a:gd name="T8" fmla="*/ 2147483647 w 295"/>
              <a:gd name="T9" fmla="*/ 2147483647 h 4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5" h="418">
                <a:moveTo>
                  <a:pt x="0" y="0"/>
                </a:moveTo>
                <a:lnTo>
                  <a:pt x="76" y="123"/>
                </a:lnTo>
                <a:lnTo>
                  <a:pt x="152" y="225"/>
                </a:lnTo>
                <a:lnTo>
                  <a:pt x="219" y="316"/>
                </a:lnTo>
                <a:lnTo>
                  <a:pt x="295" y="418"/>
                </a:lnTo>
              </a:path>
            </a:pathLst>
          </a:custGeom>
          <a:noFill/>
          <a:ln w="444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7" name="Rectangle 58"/>
          <p:cNvSpPr>
            <a:spLocks noChangeArrowheads="1"/>
          </p:cNvSpPr>
          <p:nvPr/>
        </p:nvSpPr>
        <p:spPr bwMode="auto">
          <a:xfrm>
            <a:off x="3502026" y="135731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8" name="Rectangle 59"/>
          <p:cNvSpPr>
            <a:spLocks noChangeArrowheads="1"/>
          </p:cNvSpPr>
          <p:nvPr/>
        </p:nvSpPr>
        <p:spPr bwMode="auto">
          <a:xfrm>
            <a:off x="3683000" y="1357313"/>
            <a:ext cx="44450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9" name="Rectangle 60"/>
          <p:cNvSpPr>
            <a:spLocks noChangeArrowheads="1"/>
          </p:cNvSpPr>
          <p:nvPr/>
        </p:nvSpPr>
        <p:spPr bwMode="auto">
          <a:xfrm>
            <a:off x="3697289" y="1357313"/>
            <a:ext cx="1587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0" name="Rectangle 61"/>
          <p:cNvSpPr>
            <a:spLocks noChangeArrowheads="1"/>
          </p:cNvSpPr>
          <p:nvPr/>
        </p:nvSpPr>
        <p:spPr bwMode="auto">
          <a:xfrm>
            <a:off x="3803651" y="135731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1" name="Rectangle 62"/>
          <p:cNvSpPr>
            <a:spLocks noChangeArrowheads="1"/>
          </p:cNvSpPr>
          <p:nvPr/>
        </p:nvSpPr>
        <p:spPr bwMode="auto">
          <a:xfrm>
            <a:off x="3908426" y="135731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2" name="Freeform 63"/>
          <p:cNvSpPr>
            <a:spLocks/>
          </p:cNvSpPr>
          <p:nvPr/>
        </p:nvSpPr>
        <p:spPr bwMode="auto">
          <a:xfrm>
            <a:off x="4044951" y="1357314"/>
            <a:ext cx="74613" cy="47625"/>
          </a:xfrm>
          <a:custGeom>
            <a:avLst/>
            <a:gdLst>
              <a:gd name="T0" fmla="*/ 0 w 47"/>
              <a:gd name="T1" fmla="*/ 2147483647 h 30"/>
              <a:gd name="T2" fmla="*/ 2147483647 w 47"/>
              <a:gd name="T3" fmla="*/ 2147483647 h 30"/>
              <a:gd name="T4" fmla="*/ 2147483647 w 47"/>
              <a:gd name="T5" fmla="*/ 2147483647 h 30"/>
              <a:gd name="T6" fmla="*/ 2147483647 w 47"/>
              <a:gd name="T7" fmla="*/ 0 h 30"/>
              <a:gd name="T8" fmla="*/ 0 w 47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0">
                <a:moveTo>
                  <a:pt x="0" y="20"/>
                </a:moveTo>
                <a:lnTo>
                  <a:pt x="38" y="30"/>
                </a:lnTo>
                <a:lnTo>
                  <a:pt x="47" y="10"/>
                </a:lnTo>
                <a:lnTo>
                  <a:pt x="9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3" name="Rectangle 64"/>
          <p:cNvSpPr>
            <a:spLocks noChangeArrowheads="1"/>
          </p:cNvSpPr>
          <p:nvPr/>
        </p:nvSpPr>
        <p:spPr bwMode="auto">
          <a:xfrm>
            <a:off x="4210051" y="1373188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4" name="Rectangle 65"/>
          <p:cNvSpPr>
            <a:spLocks noChangeArrowheads="1"/>
          </p:cNvSpPr>
          <p:nvPr/>
        </p:nvSpPr>
        <p:spPr bwMode="auto">
          <a:xfrm>
            <a:off x="4391026" y="1389064"/>
            <a:ext cx="60325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5" name="Rectangle 66"/>
          <p:cNvSpPr>
            <a:spLocks noChangeArrowheads="1"/>
          </p:cNvSpPr>
          <p:nvPr/>
        </p:nvSpPr>
        <p:spPr bwMode="auto">
          <a:xfrm>
            <a:off x="4437064" y="1389064"/>
            <a:ext cx="60325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6" name="Freeform 67"/>
          <p:cNvSpPr>
            <a:spLocks/>
          </p:cNvSpPr>
          <p:nvPr/>
        </p:nvSpPr>
        <p:spPr bwMode="auto">
          <a:xfrm>
            <a:off x="4602163" y="1404938"/>
            <a:ext cx="74612" cy="49212"/>
          </a:xfrm>
          <a:custGeom>
            <a:avLst/>
            <a:gdLst>
              <a:gd name="T0" fmla="*/ 0 w 47"/>
              <a:gd name="T1" fmla="*/ 2147483647 h 31"/>
              <a:gd name="T2" fmla="*/ 2147483647 w 47"/>
              <a:gd name="T3" fmla="*/ 2147483647 h 31"/>
              <a:gd name="T4" fmla="*/ 2147483647 w 47"/>
              <a:gd name="T5" fmla="*/ 2147483647 h 31"/>
              <a:gd name="T6" fmla="*/ 2147483647 w 47"/>
              <a:gd name="T7" fmla="*/ 0 h 31"/>
              <a:gd name="T8" fmla="*/ 0 w 47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1">
                <a:moveTo>
                  <a:pt x="0" y="21"/>
                </a:moveTo>
                <a:lnTo>
                  <a:pt x="38" y="31"/>
                </a:lnTo>
                <a:lnTo>
                  <a:pt x="47" y="11"/>
                </a:lnTo>
                <a:lnTo>
                  <a:pt x="9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7" name="Rectangle 68"/>
          <p:cNvSpPr>
            <a:spLocks noChangeArrowheads="1"/>
          </p:cNvSpPr>
          <p:nvPr/>
        </p:nvSpPr>
        <p:spPr bwMode="auto">
          <a:xfrm>
            <a:off x="4767264" y="1438275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8" name="Rectangle 69"/>
          <p:cNvSpPr>
            <a:spLocks noChangeArrowheads="1"/>
          </p:cNvSpPr>
          <p:nvPr/>
        </p:nvSpPr>
        <p:spPr bwMode="auto">
          <a:xfrm>
            <a:off x="4948238" y="1470025"/>
            <a:ext cx="30162" cy="333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9" name="Rectangle 70"/>
          <p:cNvSpPr>
            <a:spLocks noChangeArrowheads="1"/>
          </p:cNvSpPr>
          <p:nvPr/>
        </p:nvSpPr>
        <p:spPr bwMode="auto">
          <a:xfrm>
            <a:off x="4948239" y="1470025"/>
            <a:ext cx="60325" cy="333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0" name="Freeform 71"/>
          <p:cNvSpPr>
            <a:spLocks/>
          </p:cNvSpPr>
          <p:nvPr/>
        </p:nvSpPr>
        <p:spPr bwMode="auto">
          <a:xfrm>
            <a:off x="5114926" y="1485901"/>
            <a:ext cx="74613" cy="49213"/>
          </a:xfrm>
          <a:custGeom>
            <a:avLst/>
            <a:gdLst>
              <a:gd name="T0" fmla="*/ 0 w 47"/>
              <a:gd name="T1" fmla="*/ 2147483647 h 31"/>
              <a:gd name="T2" fmla="*/ 2147483647 w 47"/>
              <a:gd name="T3" fmla="*/ 2147483647 h 31"/>
              <a:gd name="T4" fmla="*/ 2147483647 w 47"/>
              <a:gd name="T5" fmla="*/ 2147483647 h 31"/>
              <a:gd name="T6" fmla="*/ 2147483647 w 47"/>
              <a:gd name="T7" fmla="*/ 0 h 31"/>
              <a:gd name="T8" fmla="*/ 0 w 47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1">
                <a:moveTo>
                  <a:pt x="0" y="21"/>
                </a:moveTo>
                <a:lnTo>
                  <a:pt x="38" y="31"/>
                </a:lnTo>
                <a:lnTo>
                  <a:pt x="47" y="11"/>
                </a:lnTo>
                <a:lnTo>
                  <a:pt x="9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1" name="Rectangle 72"/>
          <p:cNvSpPr>
            <a:spLocks noChangeArrowheads="1"/>
          </p:cNvSpPr>
          <p:nvPr/>
        </p:nvSpPr>
        <p:spPr bwMode="auto">
          <a:xfrm>
            <a:off x="5280026" y="1519238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2" name="Rectangle 73"/>
          <p:cNvSpPr>
            <a:spLocks noChangeArrowheads="1"/>
          </p:cNvSpPr>
          <p:nvPr/>
        </p:nvSpPr>
        <p:spPr bwMode="auto">
          <a:xfrm>
            <a:off x="5461001" y="1535113"/>
            <a:ext cx="30163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3" name="Rectangle 74"/>
          <p:cNvSpPr>
            <a:spLocks noChangeArrowheads="1"/>
          </p:cNvSpPr>
          <p:nvPr/>
        </p:nvSpPr>
        <p:spPr bwMode="auto">
          <a:xfrm>
            <a:off x="5461001" y="153511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4" name="Rectangle 75"/>
          <p:cNvSpPr>
            <a:spLocks noChangeArrowheads="1"/>
          </p:cNvSpPr>
          <p:nvPr/>
        </p:nvSpPr>
        <p:spPr bwMode="auto">
          <a:xfrm>
            <a:off x="5641976" y="153511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5" name="Rectangle 76"/>
          <p:cNvSpPr>
            <a:spLocks noChangeArrowheads="1"/>
          </p:cNvSpPr>
          <p:nvPr/>
        </p:nvSpPr>
        <p:spPr bwMode="auto">
          <a:xfrm>
            <a:off x="5792789" y="153511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6" name="Rectangle 77"/>
          <p:cNvSpPr>
            <a:spLocks noChangeArrowheads="1"/>
          </p:cNvSpPr>
          <p:nvPr/>
        </p:nvSpPr>
        <p:spPr bwMode="auto">
          <a:xfrm>
            <a:off x="5973763" y="1535113"/>
            <a:ext cx="30162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7" name="Rectangle 78"/>
          <p:cNvSpPr>
            <a:spLocks noChangeArrowheads="1"/>
          </p:cNvSpPr>
          <p:nvPr/>
        </p:nvSpPr>
        <p:spPr bwMode="auto">
          <a:xfrm>
            <a:off x="5973764" y="153511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8" name="Freeform 79"/>
          <p:cNvSpPr>
            <a:spLocks/>
          </p:cNvSpPr>
          <p:nvPr/>
        </p:nvSpPr>
        <p:spPr bwMode="auto">
          <a:xfrm>
            <a:off x="6110288" y="1503364"/>
            <a:ext cx="74612" cy="47625"/>
          </a:xfrm>
          <a:custGeom>
            <a:avLst/>
            <a:gdLst>
              <a:gd name="T0" fmla="*/ 0 w 47"/>
              <a:gd name="T1" fmla="*/ 2147483647 h 30"/>
              <a:gd name="T2" fmla="*/ 2147483647 w 47"/>
              <a:gd name="T3" fmla="*/ 0 h 30"/>
              <a:gd name="T4" fmla="*/ 2147483647 w 47"/>
              <a:gd name="T5" fmla="*/ 2147483647 h 30"/>
              <a:gd name="T6" fmla="*/ 2147483647 w 47"/>
              <a:gd name="T7" fmla="*/ 2147483647 h 30"/>
              <a:gd name="T8" fmla="*/ 0 w 47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0">
                <a:moveTo>
                  <a:pt x="0" y="10"/>
                </a:moveTo>
                <a:lnTo>
                  <a:pt x="38" y="0"/>
                </a:lnTo>
                <a:lnTo>
                  <a:pt x="47" y="20"/>
                </a:lnTo>
                <a:lnTo>
                  <a:pt x="9" y="30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59" name="Rectangle 80"/>
          <p:cNvSpPr>
            <a:spLocks noChangeArrowheads="1"/>
          </p:cNvSpPr>
          <p:nvPr/>
        </p:nvSpPr>
        <p:spPr bwMode="auto">
          <a:xfrm>
            <a:off x="6275389" y="150336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0" name="Rectangle 81"/>
          <p:cNvSpPr>
            <a:spLocks noChangeArrowheads="1"/>
          </p:cNvSpPr>
          <p:nvPr/>
        </p:nvSpPr>
        <p:spPr bwMode="auto">
          <a:xfrm>
            <a:off x="6426201" y="150336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1" name="Rectangle 82"/>
          <p:cNvSpPr>
            <a:spLocks noChangeArrowheads="1"/>
          </p:cNvSpPr>
          <p:nvPr/>
        </p:nvSpPr>
        <p:spPr bwMode="auto">
          <a:xfrm>
            <a:off x="6502401" y="150336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2" name="Freeform 83"/>
          <p:cNvSpPr>
            <a:spLocks/>
          </p:cNvSpPr>
          <p:nvPr/>
        </p:nvSpPr>
        <p:spPr bwMode="auto">
          <a:xfrm>
            <a:off x="6637338" y="1519239"/>
            <a:ext cx="76200" cy="47625"/>
          </a:xfrm>
          <a:custGeom>
            <a:avLst/>
            <a:gdLst>
              <a:gd name="T0" fmla="*/ 0 w 48"/>
              <a:gd name="T1" fmla="*/ 2147483647 h 30"/>
              <a:gd name="T2" fmla="*/ 2147483647 w 48"/>
              <a:gd name="T3" fmla="*/ 2147483647 h 30"/>
              <a:gd name="T4" fmla="*/ 2147483647 w 48"/>
              <a:gd name="T5" fmla="*/ 2147483647 h 30"/>
              <a:gd name="T6" fmla="*/ 2147483647 w 48"/>
              <a:gd name="T7" fmla="*/ 0 h 30"/>
              <a:gd name="T8" fmla="*/ 0 w 48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30">
                <a:moveTo>
                  <a:pt x="0" y="20"/>
                </a:moveTo>
                <a:lnTo>
                  <a:pt x="38" y="30"/>
                </a:lnTo>
                <a:lnTo>
                  <a:pt x="48" y="10"/>
                </a:lnTo>
                <a:lnTo>
                  <a:pt x="10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3" name="Freeform 84"/>
          <p:cNvSpPr>
            <a:spLocks/>
          </p:cNvSpPr>
          <p:nvPr/>
        </p:nvSpPr>
        <p:spPr bwMode="auto">
          <a:xfrm>
            <a:off x="6788150" y="1566863"/>
            <a:ext cx="76200" cy="49212"/>
          </a:xfrm>
          <a:custGeom>
            <a:avLst/>
            <a:gdLst>
              <a:gd name="T0" fmla="*/ 0 w 48"/>
              <a:gd name="T1" fmla="*/ 2147483647 h 31"/>
              <a:gd name="T2" fmla="*/ 2147483647 w 48"/>
              <a:gd name="T3" fmla="*/ 2147483647 h 31"/>
              <a:gd name="T4" fmla="*/ 2147483647 w 48"/>
              <a:gd name="T5" fmla="*/ 2147483647 h 31"/>
              <a:gd name="T6" fmla="*/ 2147483647 w 48"/>
              <a:gd name="T7" fmla="*/ 0 h 31"/>
              <a:gd name="T8" fmla="*/ 0 w 48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31">
                <a:moveTo>
                  <a:pt x="0" y="21"/>
                </a:moveTo>
                <a:lnTo>
                  <a:pt x="38" y="31"/>
                </a:lnTo>
                <a:lnTo>
                  <a:pt x="48" y="11"/>
                </a:lnTo>
                <a:lnTo>
                  <a:pt x="10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4" name="Freeform 85"/>
          <p:cNvSpPr>
            <a:spLocks/>
          </p:cNvSpPr>
          <p:nvPr/>
        </p:nvSpPr>
        <p:spPr bwMode="auto">
          <a:xfrm>
            <a:off x="6938963" y="1631951"/>
            <a:ext cx="76200" cy="49213"/>
          </a:xfrm>
          <a:custGeom>
            <a:avLst/>
            <a:gdLst>
              <a:gd name="T0" fmla="*/ 0 w 48"/>
              <a:gd name="T1" fmla="*/ 2147483647 h 31"/>
              <a:gd name="T2" fmla="*/ 2147483647 w 48"/>
              <a:gd name="T3" fmla="*/ 2147483647 h 31"/>
              <a:gd name="T4" fmla="*/ 2147483647 w 48"/>
              <a:gd name="T5" fmla="*/ 2147483647 h 31"/>
              <a:gd name="T6" fmla="*/ 2147483647 w 48"/>
              <a:gd name="T7" fmla="*/ 0 h 31"/>
              <a:gd name="T8" fmla="*/ 0 w 48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31">
                <a:moveTo>
                  <a:pt x="0" y="21"/>
                </a:moveTo>
                <a:lnTo>
                  <a:pt x="38" y="31"/>
                </a:lnTo>
                <a:lnTo>
                  <a:pt x="48" y="10"/>
                </a:lnTo>
                <a:lnTo>
                  <a:pt x="10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5" name="Freeform 86"/>
          <p:cNvSpPr>
            <a:spLocks/>
          </p:cNvSpPr>
          <p:nvPr/>
        </p:nvSpPr>
        <p:spPr bwMode="auto">
          <a:xfrm>
            <a:off x="6999288" y="1665288"/>
            <a:ext cx="76200" cy="63500"/>
          </a:xfrm>
          <a:custGeom>
            <a:avLst/>
            <a:gdLst>
              <a:gd name="T0" fmla="*/ 0 w 48"/>
              <a:gd name="T1" fmla="*/ 2147483647 h 40"/>
              <a:gd name="T2" fmla="*/ 2147483647 w 48"/>
              <a:gd name="T3" fmla="*/ 2147483647 h 40"/>
              <a:gd name="T4" fmla="*/ 2147483647 w 48"/>
              <a:gd name="T5" fmla="*/ 2147483647 h 40"/>
              <a:gd name="T6" fmla="*/ 2147483647 w 48"/>
              <a:gd name="T7" fmla="*/ 0 h 40"/>
              <a:gd name="T8" fmla="*/ 0 w 48"/>
              <a:gd name="T9" fmla="*/ 2147483647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0">
                <a:moveTo>
                  <a:pt x="0" y="20"/>
                </a:moveTo>
                <a:lnTo>
                  <a:pt x="38" y="40"/>
                </a:lnTo>
                <a:lnTo>
                  <a:pt x="48" y="20"/>
                </a:lnTo>
                <a:lnTo>
                  <a:pt x="10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6" name="Freeform 87"/>
          <p:cNvSpPr>
            <a:spLocks/>
          </p:cNvSpPr>
          <p:nvPr/>
        </p:nvSpPr>
        <p:spPr bwMode="auto">
          <a:xfrm>
            <a:off x="7135814" y="1778001"/>
            <a:ext cx="60325" cy="80963"/>
          </a:xfrm>
          <a:custGeom>
            <a:avLst/>
            <a:gdLst>
              <a:gd name="T0" fmla="*/ 0 w 38"/>
              <a:gd name="T1" fmla="*/ 2147483647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0 h 51"/>
              <a:gd name="T8" fmla="*/ 0 w 38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31"/>
                </a:moveTo>
                <a:lnTo>
                  <a:pt x="28" y="51"/>
                </a:lnTo>
                <a:lnTo>
                  <a:pt x="38" y="20"/>
                </a:lnTo>
                <a:lnTo>
                  <a:pt x="9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7" name="Freeform 88"/>
          <p:cNvSpPr>
            <a:spLocks/>
          </p:cNvSpPr>
          <p:nvPr/>
        </p:nvSpPr>
        <p:spPr bwMode="auto">
          <a:xfrm>
            <a:off x="7270750" y="1843088"/>
            <a:ext cx="76200" cy="63500"/>
          </a:xfrm>
          <a:custGeom>
            <a:avLst/>
            <a:gdLst>
              <a:gd name="T0" fmla="*/ 0 w 48"/>
              <a:gd name="T1" fmla="*/ 0 h 40"/>
              <a:gd name="T2" fmla="*/ 2147483647 w 48"/>
              <a:gd name="T3" fmla="*/ 2147483647 h 40"/>
              <a:gd name="T4" fmla="*/ 2147483647 w 48"/>
              <a:gd name="T5" fmla="*/ 2147483647 h 40"/>
              <a:gd name="T6" fmla="*/ 2147483647 w 48"/>
              <a:gd name="T7" fmla="*/ 2147483647 h 40"/>
              <a:gd name="T8" fmla="*/ 0 w 48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0">
                <a:moveTo>
                  <a:pt x="0" y="0"/>
                </a:moveTo>
                <a:lnTo>
                  <a:pt x="19" y="30"/>
                </a:lnTo>
                <a:lnTo>
                  <a:pt x="48" y="40"/>
                </a:lnTo>
                <a:lnTo>
                  <a:pt x="2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8" name="Freeform 89"/>
          <p:cNvSpPr>
            <a:spLocks/>
          </p:cNvSpPr>
          <p:nvPr/>
        </p:nvSpPr>
        <p:spPr bwMode="auto">
          <a:xfrm>
            <a:off x="7377113" y="2005013"/>
            <a:ext cx="74612" cy="63500"/>
          </a:xfrm>
          <a:custGeom>
            <a:avLst/>
            <a:gdLst>
              <a:gd name="T0" fmla="*/ 0 w 47"/>
              <a:gd name="T1" fmla="*/ 0 h 40"/>
              <a:gd name="T2" fmla="*/ 2147483647 w 47"/>
              <a:gd name="T3" fmla="*/ 2147483647 h 40"/>
              <a:gd name="T4" fmla="*/ 2147483647 w 47"/>
              <a:gd name="T5" fmla="*/ 2147483647 h 40"/>
              <a:gd name="T6" fmla="*/ 2147483647 w 47"/>
              <a:gd name="T7" fmla="*/ 2147483647 h 40"/>
              <a:gd name="T8" fmla="*/ 0 w 47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0">
                <a:moveTo>
                  <a:pt x="0" y="0"/>
                </a:moveTo>
                <a:lnTo>
                  <a:pt x="18" y="30"/>
                </a:lnTo>
                <a:lnTo>
                  <a:pt x="47" y="40"/>
                </a:lnTo>
                <a:lnTo>
                  <a:pt x="28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69" name="Freeform 90"/>
          <p:cNvSpPr>
            <a:spLocks/>
          </p:cNvSpPr>
          <p:nvPr/>
        </p:nvSpPr>
        <p:spPr bwMode="auto">
          <a:xfrm>
            <a:off x="7405689" y="1987550"/>
            <a:ext cx="60325" cy="33338"/>
          </a:xfrm>
          <a:custGeom>
            <a:avLst/>
            <a:gdLst>
              <a:gd name="T0" fmla="*/ 0 w 38"/>
              <a:gd name="T1" fmla="*/ 0 h 21"/>
              <a:gd name="T2" fmla="*/ 2147483647 w 38"/>
              <a:gd name="T3" fmla="*/ 2147483647 h 21"/>
              <a:gd name="T4" fmla="*/ 2147483647 w 38"/>
              <a:gd name="T5" fmla="*/ 2147483647 h 21"/>
              <a:gd name="T6" fmla="*/ 2147483647 w 38"/>
              <a:gd name="T7" fmla="*/ 2147483647 h 21"/>
              <a:gd name="T8" fmla="*/ 0 w 38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21">
                <a:moveTo>
                  <a:pt x="0" y="0"/>
                </a:moveTo>
                <a:lnTo>
                  <a:pt x="10" y="11"/>
                </a:lnTo>
                <a:lnTo>
                  <a:pt x="38" y="21"/>
                </a:lnTo>
                <a:lnTo>
                  <a:pt x="29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0" name="Freeform 91"/>
          <p:cNvSpPr>
            <a:spLocks/>
          </p:cNvSpPr>
          <p:nvPr/>
        </p:nvSpPr>
        <p:spPr bwMode="auto">
          <a:xfrm>
            <a:off x="7481888" y="2117725"/>
            <a:ext cx="74612" cy="65088"/>
          </a:xfrm>
          <a:custGeom>
            <a:avLst/>
            <a:gdLst>
              <a:gd name="T0" fmla="*/ 0 w 47"/>
              <a:gd name="T1" fmla="*/ 0 h 41"/>
              <a:gd name="T2" fmla="*/ 2147483647 w 47"/>
              <a:gd name="T3" fmla="*/ 2147483647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0 w 4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1">
                <a:moveTo>
                  <a:pt x="0" y="0"/>
                </a:moveTo>
                <a:lnTo>
                  <a:pt x="19" y="31"/>
                </a:lnTo>
                <a:lnTo>
                  <a:pt x="47" y="41"/>
                </a:lnTo>
                <a:lnTo>
                  <a:pt x="28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1" name="Freeform 92"/>
          <p:cNvSpPr>
            <a:spLocks/>
          </p:cNvSpPr>
          <p:nvPr/>
        </p:nvSpPr>
        <p:spPr bwMode="auto">
          <a:xfrm>
            <a:off x="7526339" y="2149476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2" name="Freeform 93"/>
          <p:cNvSpPr>
            <a:spLocks/>
          </p:cNvSpPr>
          <p:nvPr/>
        </p:nvSpPr>
        <p:spPr bwMode="auto">
          <a:xfrm>
            <a:off x="7616826" y="2328863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0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3" name="Freeform 94"/>
          <p:cNvSpPr>
            <a:spLocks/>
          </p:cNvSpPr>
          <p:nvPr/>
        </p:nvSpPr>
        <p:spPr bwMode="auto">
          <a:xfrm>
            <a:off x="7693026" y="2441576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4" name="Rectangle 95"/>
          <p:cNvSpPr>
            <a:spLocks noChangeArrowheads="1"/>
          </p:cNvSpPr>
          <p:nvPr/>
        </p:nvSpPr>
        <p:spPr bwMode="auto">
          <a:xfrm>
            <a:off x="7783513" y="2635251"/>
            <a:ext cx="30162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5" name="Freeform 96"/>
          <p:cNvSpPr>
            <a:spLocks/>
          </p:cNvSpPr>
          <p:nvPr/>
        </p:nvSpPr>
        <p:spPr bwMode="auto">
          <a:xfrm>
            <a:off x="7783513" y="2571750"/>
            <a:ext cx="44450" cy="63500"/>
          </a:xfrm>
          <a:custGeom>
            <a:avLst/>
            <a:gdLst>
              <a:gd name="T0" fmla="*/ 0 w 28"/>
              <a:gd name="T1" fmla="*/ 0 h 40"/>
              <a:gd name="T2" fmla="*/ 2147483647 w 28"/>
              <a:gd name="T3" fmla="*/ 2147483647 h 40"/>
              <a:gd name="T4" fmla="*/ 2147483647 w 28"/>
              <a:gd name="T5" fmla="*/ 2147483647 h 40"/>
              <a:gd name="T6" fmla="*/ 2147483647 w 28"/>
              <a:gd name="T7" fmla="*/ 2147483647 h 40"/>
              <a:gd name="T8" fmla="*/ 0 w 28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40">
                <a:moveTo>
                  <a:pt x="0" y="0"/>
                </a:moveTo>
                <a:lnTo>
                  <a:pt x="9" y="30"/>
                </a:lnTo>
                <a:lnTo>
                  <a:pt x="28" y="40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6" name="Freeform 97"/>
          <p:cNvSpPr>
            <a:spLocks/>
          </p:cNvSpPr>
          <p:nvPr/>
        </p:nvSpPr>
        <p:spPr bwMode="auto">
          <a:xfrm>
            <a:off x="7843839" y="2733676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0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7" name="Freeform 98"/>
          <p:cNvSpPr>
            <a:spLocks/>
          </p:cNvSpPr>
          <p:nvPr/>
        </p:nvSpPr>
        <p:spPr bwMode="auto">
          <a:xfrm>
            <a:off x="7918450" y="2862264"/>
            <a:ext cx="76200" cy="65087"/>
          </a:xfrm>
          <a:custGeom>
            <a:avLst/>
            <a:gdLst>
              <a:gd name="T0" fmla="*/ 0 w 48"/>
              <a:gd name="T1" fmla="*/ 0 h 41"/>
              <a:gd name="T2" fmla="*/ 2147483647 w 48"/>
              <a:gd name="T3" fmla="*/ 2147483647 h 41"/>
              <a:gd name="T4" fmla="*/ 2147483647 w 48"/>
              <a:gd name="T5" fmla="*/ 2147483647 h 41"/>
              <a:gd name="T6" fmla="*/ 2147483647 w 48"/>
              <a:gd name="T7" fmla="*/ 2147483647 h 41"/>
              <a:gd name="T8" fmla="*/ 0 w 48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1">
                <a:moveTo>
                  <a:pt x="0" y="0"/>
                </a:moveTo>
                <a:lnTo>
                  <a:pt x="19" y="31"/>
                </a:lnTo>
                <a:lnTo>
                  <a:pt x="48" y="41"/>
                </a:lnTo>
                <a:lnTo>
                  <a:pt x="2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8" name="Freeform 99"/>
          <p:cNvSpPr>
            <a:spLocks/>
          </p:cNvSpPr>
          <p:nvPr/>
        </p:nvSpPr>
        <p:spPr bwMode="auto">
          <a:xfrm>
            <a:off x="7994651" y="3040064"/>
            <a:ext cx="74613" cy="65087"/>
          </a:xfrm>
          <a:custGeom>
            <a:avLst/>
            <a:gdLst>
              <a:gd name="T0" fmla="*/ 0 w 47"/>
              <a:gd name="T1" fmla="*/ 0 h 41"/>
              <a:gd name="T2" fmla="*/ 2147483647 w 47"/>
              <a:gd name="T3" fmla="*/ 2147483647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0 w 4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1">
                <a:moveTo>
                  <a:pt x="0" y="0"/>
                </a:moveTo>
                <a:lnTo>
                  <a:pt x="19" y="31"/>
                </a:lnTo>
                <a:lnTo>
                  <a:pt x="47" y="41"/>
                </a:lnTo>
                <a:lnTo>
                  <a:pt x="28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79" name="Freeform 100"/>
          <p:cNvSpPr>
            <a:spLocks/>
          </p:cNvSpPr>
          <p:nvPr/>
        </p:nvSpPr>
        <p:spPr bwMode="auto">
          <a:xfrm>
            <a:off x="8039101" y="3055938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0" name="Freeform 101"/>
          <p:cNvSpPr>
            <a:spLocks/>
          </p:cNvSpPr>
          <p:nvPr/>
        </p:nvSpPr>
        <p:spPr bwMode="auto">
          <a:xfrm>
            <a:off x="8115301" y="3235325"/>
            <a:ext cx="74613" cy="63500"/>
          </a:xfrm>
          <a:custGeom>
            <a:avLst/>
            <a:gdLst>
              <a:gd name="T0" fmla="*/ 0 w 47"/>
              <a:gd name="T1" fmla="*/ 0 h 40"/>
              <a:gd name="T2" fmla="*/ 2147483647 w 47"/>
              <a:gd name="T3" fmla="*/ 2147483647 h 40"/>
              <a:gd name="T4" fmla="*/ 2147483647 w 47"/>
              <a:gd name="T5" fmla="*/ 2147483647 h 40"/>
              <a:gd name="T6" fmla="*/ 2147483647 w 47"/>
              <a:gd name="T7" fmla="*/ 2147483647 h 40"/>
              <a:gd name="T8" fmla="*/ 0 w 47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0">
                <a:moveTo>
                  <a:pt x="0" y="0"/>
                </a:moveTo>
                <a:lnTo>
                  <a:pt x="19" y="30"/>
                </a:lnTo>
                <a:lnTo>
                  <a:pt x="47" y="40"/>
                </a:lnTo>
                <a:lnTo>
                  <a:pt x="28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1" name="Freeform 102"/>
          <p:cNvSpPr>
            <a:spLocks/>
          </p:cNvSpPr>
          <p:nvPr/>
        </p:nvSpPr>
        <p:spPr bwMode="auto">
          <a:xfrm>
            <a:off x="8189914" y="3348038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2" name="Freeform 103"/>
          <p:cNvSpPr>
            <a:spLocks/>
          </p:cNvSpPr>
          <p:nvPr/>
        </p:nvSpPr>
        <p:spPr bwMode="auto">
          <a:xfrm>
            <a:off x="8266114" y="3525838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3" name="Freeform 104"/>
          <p:cNvSpPr>
            <a:spLocks/>
          </p:cNvSpPr>
          <p:nvPr/>
        </p:nvSpPr>
        <p:spPr bwMode="auto">
          <a:xfrm>
            <a:off x="8356600" y="3640138"/>
            <a:ext cx="44450" cy="80962"/>
          </a:xfrm>
          <a:custGeom>
            <a:avLst/>
            <a:gdLst>
              <a:gd name="T0" fmla="*/ 0 w 28"/>
              <a:gd name="T1" fmla="*/ 0 h 51"/>
              <a:gd name="T2" fmla="*/ 2147483647 w 28"/>
              <a:gd name="T3" fmla="*/ 2147483647 h 51"/>
              <a:gd name="T4" fmla="*/ 2147483647 w 28"/>
              <a:gd name="T5" fmla="*/ 2147483647 h 51"/>
              <a:gd name="T6" fmla="*/ 2147483647 w 28"/>
              <a:gd name="T7" fmla="*/ 2147483647 h 51"/>
              <a:gd name="T8" fmla="*/ 0 w 2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51">
                <a:moveTo>
                  <a:pt x="0" y="0"/>
                </a:moveTo>
                <a:lnTo>
                  <a:pt x="9" y="40"/>
                </a:lnTo>
                <a:lnTo>
                  <a:pt x="2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4" name="Freeform 105"/>
          <p:cNvSpPr>
            <a:spLocks/>
          </p:cNvSpPr>
          <p:nvPr/>
        </p:nvSpPr>
        <p:spPr bwMode="auto">
          <a:xfrm>
            <a:off x="8431214" y="3817939"/>
            <a:ext cx="46037" cy="65087"/>
          </a:xfrm>
          <a:custGeom>
            <a:avLst/>
            <a:gdLst>
              <a:gd name="T0" fmla="*/ 0 w 29"/>
              <a:gd name="T1" fmla="*/ 0 h 41"/>
              <a:gd name="T2" fmla="*/ 2147483647 w 29"/>
              <a:gd name="T3" fmla="*/ 2147483647 h 41"/>
              <a:gd name="T4" fmla="*/ 2147483647 w 29"/>
              <a:gd name="T5" fmla="*/ 2147483647 h 41"/>
              <a:gd name="T6" fmla="*/ 2147483647 w 29"/>
              <a:gd name="T7" fmla="*/ 2147483647 h 41"/>
              <a:gd name="T8" fmla="*/ 0 w 29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41">
                <a:moveTo>
                  <a:pt x="0" y="0"/>
                </a:moveTo>
                <a:lnTo>
                  <a:pt x="10" y="30"/>
                </a:lnTo>
                <a:lnTo>
                  <a:pt x="29" y="4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5" name="Rectangle 106"/>
          <p:cNvSpPr>
            <a:spLocks noChangeArrowheads="1"/>
          </p:cNvSpPr>
          <p:nvPr/>
        </p:nvSpPr>
        <p:spPr bwMode="auto">
          <a:xfrm>
            <a:off x="8447088" y="3817939"/>
            <a:ext cx="3016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6" name="Freeform 107"/>
          <p:cNvSpPr>
            <a:spLocks/>
          </p:cNvSpPr>
          <p:nvPr/>
        </p:nvSpPr>
        <p:spPr bwMode="auto">
          <a:xfrm>
            <a:off x="8507413" y="3946525"/>
            <a:ext cx="44450" cy="65088"/>
          </a:xfrm>
          <a:custGeom>
            <a:avLst/>
            <a:gdLst>
              <a:gd name="T0" fmla="*/ 0 w 28"/>
              <a:gd name="T1" fmla="*/ 0 h 41"/>
              <a:gd name="T2" fmla="*/ 2147483647 w 28"/>
              <a:gd name="T3" fmla="*/ 2147483647 h 41"/>
              <a:gd name="T4" fmla="*/ 2147483647 w 28"/>
              <a:gd name="T5" fmla="*/ 2147483647 h 41"/>
              <a:gd name="T6" fmla="*/ 2147483647 w 28"/>
              <a:gd name="T7" fmla="*/ 2147483647 h 41"/>
              <a:gd name="T8" fmla="*/ 0 w 28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41">
                <a:moveTo>
                  <a:pt x="0" y="0"/>
                </a:moveTo>
                <a:lnTo>
                  <a:pt x="9" y="31"/>
                </a:lnTo>
                <a:lnTo>
                  <a:pt x="28" y="4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7" name="Freeform 108"/>
          <p:cNvSpPr>
            <a:spLocks/>
          </p:cNvSpPr>
          <p:nvPr/>
        </p:nvSpPr>
        <p:spPr bwMode="auto">
          <a:xfrm>
            <a:off x="8567739" y="4027488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8" name="Freeform 109"/>
          <p:cNvSpPr>
            <a:spLocks/>
          </p:cNvSpPr>
          <p:nvPr/>
        </p:nvSpPr>
        <p:spPr bwMode="auto">
          <a:xfrm>
            <a:off x="8658226" y="4205289"/>
            <a:ext cx="74613" cy="65087"/>
          </a:xfrm>
          <a:custGeom>
            <a:avLst/>
            <a:gdLst>
              <a:gd name="T0" fmla="*/ 0 w 47"/>
              <a:gd name="T1" fmla="*/ 0 h 41"/>
              <a:gd name="T2" fmla="*/ 2147483647 w 47"/>
              <a:gd name="T3" fmla="*/ 2147483647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0 w 4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1">
                <a:moveTo>
                  <a:pt x="0" y="0"/>
                </a:moveTo>
                <a:lnTo>
                  <a:pt x="19" y="31"/>
                </a:lnTo>
                <a:lnTo>
                  <a:pt x="47" y="41"/>
                </a:lnTo>
                <a:lnTo>
                  <a:pt x="28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9" name="Freeform 110"/>
          <p:cNvSpPr>
            <a:spLocks/>
          </p:cNvSpPr>
          <p:nvPr/>
        </p:nvSpPr>
        <p:spPr bwMode="auto">
          <a:xfrm>
            <a:off x="8748714" y="4303713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0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0" name="Freeform 111"/>
          <p:cNvSpPr>
            <a:spLocks/>
          </p:cNvSpPr>
          <p:nvPr/>
        </p:nvSpPr>
        <p:spPr bwMode="auto">
          <a:xfrm>
            <a:off x="8839201" y="4416426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1" name="Freeform 112"/>
          <p:cNvSpPr>
            <a:spLocks/>
          </p:cNvSpPr>
          <p:nvPr/>
        </p:nvSpPr>
        <p:spPr bwMode="auto">
          <a:xfrm>
            <a:off x="8929688" y="4529139"/>
            <a:ext cx="74612" cy="65087"/>
          </a:xfrm>
          <a:custGeom>
            <a:avLst/>
            <a:gdLst>
              <a:gd name="T0" fmla="*/ 0 w 47"/>
              <a:gd name="T1" fmla="*/ 0 h 41"/>
              <a:gd name="T2" fmla="*/ 2147483647 w 47"/>
              <a:gd name="T3" fmla="*/ 2147483647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0 w 4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1">
                <a:moveTo>
                  <a:pt x="0" y="0"/>
                </a:moveTo>
                <a:lnTo>
                  <a:pt x="19" y="31"/>
                </a:lnTo>
                <a:lnTo>
                  <a:pt x="47" y="41"/>
                </a:lnTo>
                <a:lnTo>
                  <a:pt x="28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2" name="Freeform 113"/>
          <p:cNvSpPr>
            <a:spLocks/>
          </p:cNvSpPr>
          <p:nvPr/>
        </p:nvSpPr>
        <p:spPr bwMode="auto">
          <a:xfrm>
            <a:off x="9020175" y="4691063"/>
            <a:ext cx="44450" cy="49212"/>
          </a:xfrm>
          <a:custGeom>
            <a:avLst/>
            <a:gdLst>
              <a:gd name="T0" fmla="*/ 0 w 28"/>
              <a:gd name="T1" fmla="*/ 0 h 31"/>
              <a:gd name="T2" fmla="*/ 2147483647 w 28"/>
              <a:gd name="T3" fmla="*/ 2147483647 h 31"/>
              <a:gd name="T4" fmla="*/ 2147483647 w 28"/>
              <a:gd name="T5" fmla="*/ 2147483647 h 31"/>
              <a:gd name="T6" fmla="*/ 2147483647 w 28"/>
              <a:gd name="T7" fmla="*/ 2147483647 h 31"/>
              <a:gd name="T8" fmla="*/ 0 w 28"/>
              <a:gd name="T9" fmla="*/ 0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31">
                <a:moveTo>
                  <a:pt x="0" y="0"/>
                </a:moveTo>
                <a:lnTo>
                  <a:pt x="9" y="21"/>
                </a:lnTo>
                <a:lnTo>
                  <a:pt x="28" y="31"/>
                </a:lnTo>
                <a:lnTo>
                  <a:pt x="19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3" name="Rectangle 114"/>
          <p:cNvSpPr>
            <a:spLocks noChangeArrowheads="1"/>
          </p:cNvSpPr>
          <p:nvPr/>
        </p:nvSpPr>
        <p:spPr bwMode="auto">
          <a:xfrm>
            <a:off x="3502026" y="2376489"/>
            <a:ext cx="60325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4" name="Rectangle 115"/>
          <p:cNvSpPr>
            <a:spLocks noChangeArrowheads="1"/>
          </p:cNvSpPr>
          <p:nvPr/>
        </p:nvSpPr>
        <p:spPr bwMode="auto">
          <a:xfrm>
            <a:off x="3683000" y="2392364"/>
            <a:ext cx="44450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5" name="Rectangle 116"/>
          <p:cNvSpPr>
            <a:spLocks noChangeArrowheads="1"/>
          </p:cNvSpPr>
          <p:nvPr/>
        </p:nvSpPr>
        <p:spPr bwMode="auto">
          <a:xfrm>
            <a:off x="3697289" y="2392364"/>
            <a:ext cx="15875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6" name="Rectangle 117"/>
          <p:cNvSpPr>
            <a:spLocks noChangeArrowheads="1"/>
          </p:cNvSpPr>
          <p:nvPr/>
        </p:nvSpPr>
        <p:spPr bwMode="auto">
          <a:xfrm>
            <a:off x="3803651" y="2392364"/>
            <a:ext cx="60325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7" name="Rectangle 118"/>
          <p:cNvSpPr>
            <a:spLocks noChangeArrowheads="1"/>
          </p:cNvSpPr>
          <p:nvPr/>
        </p:nvSpPr>
        <p:spPr bwMode="auto">
          <a:xfrm>
            <a:off x="3908426" y="2409825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8" name="Freeform 119"/>
          <p:cNvSpPr>
            <a:spLocks/>
          </p:cNvSpPr>
          <p:nvPr/>
        </p:nvSpPr>
        <p:spPr bwMode="auto">
          <a:xfrm>
            <a:off x="4044951" y="2425701"/>
            <a:ext cx="74613" cy="47625"/>
          </a:xfrm>
          <a:custGeom>
            <a:avLst/>
            <a:gdLst>
              <a:gd name="T0" fmla="*/ 0 w 47"/>
              <a:gd name="T1" fmla="*/ 2147483647 h 30"/>
              <a:gd name="T2" fmla="*/ 2147483647 w 47"/>
              <a:gd name="T3" fmla="*/ 2147483647 h 30"/>
              <a:gd name="T4" fmla="*/ 2147483647 w 47"/>
              <a:gd name="T5" fmla="*/ 2147483647 h 30"/>
              <a:gd name="T6" fmla="*/ 2147483647 w 47"/>
              <a:gd name="T7" fmla="*/ 0 h 30"/>
              <a:gd name="T8" fmla="*/ 0 w 47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0">
                <a:moveTo>
                  <a:pt x="0" y="20"/>
                </a:moveTo>
                <a:lnTo>
                  <a:pt x="38" y="30"/>
                </a:lnTo>
                <a:lnTo>
                  <a:pt x="47" y="10"/>
                </a:lnTo>
                <a:lnTo>
                  <a:pt x="9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99" name="Freeform 120"/>
          <p:cNvSpPr>
            <a:spLocks/>
          </p:cNvSpPr>
          <p:nvPr/>
        </p:nvSpPr>
        <p:spPr bwMode="auto">
          <a:xfrm>
            <a:off x="4195763" y="2457451"/>
            <a:ext cx="74612" cy="49213"/>
          </a:xfrm>
          <a:custGeom>
            <a:avLst/>
            <a:gdLst>
              <a:gd name="T0" fmla="*/ 0 w 47"/>
              <a:gd name="T1" fmla="*/ 2147483647 h 31"/>
              <a:gd name="T2" fmla="*/ 2147483647 w 47"/>
              <a:gd name="T3" fmla="*/ 2147483647 h 31"/>
              <a:gd name="T4" fmla="*/ 2147483647 w 47"/>
              <a:gd name="T5" fmla="*/ 2147483647 h 31"/>
              <a:gd name="T6" fmla="*/ 2147483647 w 47"/>
              <a:gd name="T7" fmla="*/ 0 h 31"/>
              <a:gd name="T8" fmla="*/ 0 w 47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1">
                <a:moveTo>
                  <a:pt x="0" y="21"/>
                </a:moveTo>
                <a:lnTo>
                  <a:pt x="38" y="31"/>
                </a:lnTo>
                <a:lnTo>
                  <a:pt x="47" y="10"/>
                </a:lnTo>
                <a:lnTo>
                  <a:pt x="9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0" name="Freeform 121"/>
          <p:cNvSpPr>
            <a:spLocks/>
          </p:cNvSpPr>
          <p:nvPr/>
        </p:nvSpPr>
        <p:spPr bwMode="auto">
          <a:xfrm>
            <a:off x="4376738" y="2490789"/>
            <a:ext cx="74612" cy="47625"/>
          </a:xfrm>
          <a:custGeom>
            <a:avLst/>
            <a:gdLst>
              <a:gd name="T0" fmla="*/ 0 w 47"/>
              <a:gd name="T1" fmla="*/ 2147483647 h 30"/>
              <a:gd name="T2" fmla="*/ 2147483647 w 47"/>
              <a:gd name="T3" fmla="*/ 2147483647 h 30"/>
              <a:gd name="T4" fmla="*/ 2147483647 w 47"/>
              <a:gd name="T5" fmla="*/ 2147483647 h 30"/>
              <a:gd name="T6" fmla="*/ 2147483647 w 47"/>
              <a:gd name="T7" fmla="*/ 0 h 30"/>
              <a:gd name="T8" fmla="*/ 0 w 47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0">
                <a:moveTo>
                  <a:pt x="0" y="20"/>
                </a:moveTo>
                <a:lnTo>
                  <a:pt x="38" y="30"/>
                </a:lnTo>
                <a:lnTo>
                  <a:pt x="47" y="10"/>
                </a:lnTo>
                <a:lnTo>
                  <a:pt x="9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1" name="Freeform 122"/>
          <p:cNvSpPr>
            <a:spLocks/>
          </p:cNvSpPr>
          <p:nvPr/>
        </p:nvSpPr>
        <p:spPr bwMode="auto">
          <a:xfrm>
            <a:off x="4421188" y="2506664"/>
            <a:ext cx="76200" cy="47625"/>
          </a:xfrm>
          <a:custGeom>
            <a:avLst/>
            <a:gdLst>
              <a:gd name="T0" fmla="*/ 0 w 48"/>
              <a:gd name="T1" fmla="*/ 2147483647 h 30"/>
              <a:gd name="T2" fmla="*/ 2147483647 w 48"/>
              <a:gd name="T3" fmla="*/ 2147483647 h 30"/>
              <a:gd name="T4" fmla="*/ 2147483647 w 48"/>
              <a:gd name="T5" fmla="*/ 2147483647 h 30"/>
              <a:gd name="T6" fmla="*/ 2147483647 w 48"/>
              <a:gd name="T7" fmla="*/ 0 h 30"/>
              <a:gd name="T8" fmla="*/ 0 w 48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30">
                <a:moveTo>
                  <a:pt x="0" y="20"/>
                </a:moveTo>
                <a:lnTo>
                  <a:pt x="38" y="30"/>
                </a:lnTo>
                <a:lnTo>
                  <a:pt x="48" y="10"/>
                </a:lnTo>
                <a:lnTo>
                  <a:pt x="10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2" name="Freeform 123"/>
          <p:cNvSpPr>
            <a:spLocks/>
          </p:cNvSpPr>
          <p:nvPr/>
        </p:nvSpPr>
        <p:spPr bwMode="auto">
          <a:xfrm>
            <a:off x="4602163" y="2538413"/>
            <a:ext cx="74612" cy="49212"/>
          </a:xfrm>
          <a:custGeom>
            <a:avLst/>
            <a:gdLst>
              <a:gd name="T0" fmla="*/ 0 w 47"/>
              <a:gd name="T1" fmla="*/ 2147483647 h 31"/>
              <a:gd name="T2" fmla="*/ 2147483647 w 47"/>
              <a:gd name="T3" fmla="*/ 2147483647 h 31"/>
              <a:gd name="T4" fmla="*/ 2147483647 w 47"/>
              <a:gd name="T5" fmla="*/ 2147483647 h 31"/>
              <a:gd name="T6" fmla="*/ 2147483647 w 47"/>
              <a:gd name="T7" fmla="*/ 0 h 31"/>
              <a:gd name="T8" fmla="*/ 0 w 47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1">
                <a:moveTo>
                  <a:pt x="0" y="21"/>
                </a:moveTo>
                <a:lnTo>
                  <a:pt x="38" y="31"/>
                </a:lnTo>
                <a:lnTo>
                  <a:pt x="47" y="10"/>
                </a:lnTo>
                <a:lnTo>
                  <a:pt x="9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3" name="Rectangle 124"/>
          <p:cNvSpPr>
            <a:spLocks noChangeArrowheads="1"/>
          </p:cNvSpPr>
          <p:nvPr/>
        </p:nvSpPr>
        <p:spPr bwMode="auto">
          <a:xfrm>
            <a:off x="4767264" y="2571750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4" name="Rectangle 125"/>
          <p:cNvSpPr>
            <a:spLocks noChangeArrowheads="1"/>
          </p:cNvSpPr>
          <p:nvPr/>
        </p:nvSpPr>
        <p:spPr bwMode="auto">
          <a:xfrm>
            <a:off x="4948238" y="2587625"/>
            <a:ext cx="30162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5" name="Rectangle 126"/>
          <p:cNvSpPr>
            <a:spLocks noChangeArrowheads="1"/>
          </p:cNvSpPr>
          <p:nvPr/>
        </p:nvSpPr>
        <p:spPr bwMode="auto">
          <a:xfrm>
            <a:off x="4948239" y="2587625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6" name="Rectangle 127"/>
          <p:cNvSpPr>
            <a:spLocks noChangeArrowheads="1"/>
          </p:cNvSpPr>
          <p:nvPr/>
        </p:nvSpPr>
        <p:spPr bwMode="auto">
          <a:xfrm>
            <a:off x="5129214" y="2603500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7" name="Rectangle 128"/>
          <p:cNvSpPr>
            <a:spLocks noChangeArrowheads="1"/>
          </p:cNvSpPr>
          <p:nvPr/>
        </p:nvSpPr>
        <p:spPr bwMode="auto">
          <a:xfrm>
            <a:off x="5280026" y="2603500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8" name="Rectangle 129"/>
          <p:cNvSpPr>
            <a:spLocks noChangeArrowheads="1"/>
          </p:cNvSpPr>
          <p:nvPr/>
        </p:nvSpPr>
        <p:spPr bwMode="auto">
          <a:xfrm>
            <a:off x="5461001" y="2603500"/>
            <a:ext cx="30163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09" name="Rectangle 130"/>
          <p:cNvSpPr>
            <a:spLocks noChangeArrowheads="1"/>
          </p:cNvSpPr>
          <p:nvPr/>
        </p:nvSpPr>
        <p:spPr bwMode="auto">
          <a:xfrm>
            <a:off x="5461001" y="2603500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0" name="Rectangle 131"/>
          <p:cNvSpPr>
            <a:spLocks noChangeArrowheads="1"/>
          </p:cNvSpPr>
          <p:nvPr/>
        </p:nvSpPr>
        <p:spPr bwMode="auto">
          <a:xfrm>
            <a:off x="5641976" y="2587625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1" name="Rectangle 132"/>
          <p:cNvSpPr>
            <a:spLocks noChangeArrowheads="1"/>
          </p:cNvSpPr>
          <p:nvPr/>
        </p:nvSpPr>
        <p:spPr bwMode="auto">
          <a:xfrm>
            <a:off x="5792789" y="2571750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2" name="Rectangle 133"/>
          <p:cNvSpPr>
            <a:spLocks noChangeArrowheads="1"/>
          </p:cNvSpPr>
          <p:nvPr/>
        </p:nvSpPr>
        <p:spPr bwMode="auto">
          <a:xfrm>
            <a:off x="5973763" y="2554289"/>
            <a:ext cx="30162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3" name="Rectangle 134"/>
          <p:cNvSpPr>
            <a:spLocks noChangeArrowheads="1"/>
          </p:cNvSpPr>
          <p:nvPr/>
        </p:nvSpPr>
        <p:spPr bwMode="auto">
          <a:xfrm>
            <a:off x="5973764" y="2554289"/>
            <a:ext cx="60325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4" name="Freeform 135"/>
          <p:cNvSpPr>
            <a:spLocks/>
          </p:cNvSpPr>
          <p:nvPr/>
        </p:nvSpPr>
        <p:spPr bwMode="auto">
          <a:xfrm>
            <a:off x="6110288" y="2522538"/>
            <a:ext cx="74612" cy="49212"/>
          </a:xfrm>
          <a:custGeom>
            <a:avLst/>
            <a:gdLst>
              <a:gd name="T0" fmla="*/ 0 w 47"/>
              <a:gd name="T1" fmla="*/ 2147483647 h 31"/>
              <a:gd name="T2" fmla="*/ 2147483647 w 47"/>
              <a:gd name="T3" fmla="*/ 0 h 31"/>
              <a:gd name="T4" fmla="*/ 2147483647 w 47"/>
              <a:gd name="T5" fmla="*/ 2147483647 h 31"/>
              <a:gd name="T6" fmla="*/ 2147483647 w 47"/>
              <a:gd name="T7" fmla="*/ 2147483647 h 31"/>
              <a:gd name="T8" fmla="*/ 0 w 47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1">
                <a:moveTo>
                  <a:pt x="0" y="10"/>
                </a:moveTo>
                <a:lnTo>
                  <a:pt x="38" y="0"/>
                </a:lnTo>
                <a:lnTo>
                  <a:pt x="47" y="20"/>
                </a:lnTo>
                <a:lnTo>
                  <a:pt x="9" y="31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5" name="Freeform 136"/>
          <p:cNvSpPr>
            <a:spLocks/>
          </p:cNvSpPr>
          <p:nvPr/>
        </p:nvSpPr>
        <p:spPr bwMode="auto">
          <a:xfrm>
            <a:off x="6261101" y="2506664"/>
            <a:ext cx="74613" cy="47625"/>
          </a:xfrm>
          <a:custGeom>
            <a:avLst/>
            <a:gdLst>
              <a:gd name="T0" fmla="*/ 0 w 47"/>
              <a:gd name="T1" fmla="*/ 2147483647 h 30"/>
              <a:gd name="T2" fmla="*/ 2147483647 w 47"/>
              <a:gd name="T3" fmla="*/ 0 h 30"/>
              <a:gd name="T4" fmla="*/ 2147483647 w 47"/>
              <a:gd name="T5" fmla="*/ 2147483647 h 30"/>
              <a:gd name="T6" fmla="*/ 2147483647 w 47"/>
              <a:gd name="T7" fmla="*/ 2147483647 h 30"/>
              <a:gd name="T8" fmla="*/ 0 w 47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30">
                <a:moveTo>
                  <a:pt x="0" y="10"/>
                </a:moveTo>
                <a:lnTo>
                  <a:pt x="38" y="0"/>
                </a:lnTo>
                <a:lnTo>
                  <a:pt x="47" y="20"/>
                </a:lnTo>
                <a:lnTo>
                  <a:pt x="9" y="30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6" name="Rectangle 137"/>
          <p:cNvSpPr>
            <a:spLocks noChangeArrowheads="1"/>
          </p:cNvSpPr>
          <p:nvPr/>
        </p:nvSpPr>
        <p:spPr bwMode="auto">
          <a:xfrm>
            <a:off x="6426201" y="250666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7" name="Rectangle 138"/>
          <p:cNvSpPr>
            <a:spLocks noChangeArrowheads="1"/>
          </p:cNvSpPr>
          <p:nvPr/>
        </p:nvSpPr>
        <p:spPr bwMode="auto">
          <a:xfrm>
            <a:off x="6502401" y="2506663"/>
            <a:ext cx="60325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8" name="Freeform 139"/>
          <p:cNvSpPr>
            <a:spLocks/>
          </p:cNvSpPr>
          <p:nvPr/>
        </p:nvSpPr>
        <p:spPr bwMode="auto">
          <a:xfrm>
            <a:off x="6637338" y="2522538"/>
            <a:ext cx="76200" cy="49212"/>
          </a:xfrm>
          <a:custGeom>
            <a:avLst/>
            <a:gdLst>
              <a:gd name="T0" fmla="*/ 0 w 48"/>
              <a:gd name="T1" fmla="*/ 2147483647 h 31"/>
              <a:gd name="T2" fmla="*/ 2147483647 w 48"/>
              <a:gd name="T3" fmla="*/ 2147483647 h 31"/>
              <a:gd name="T4" fmla="*/ 2147483647 w 48"/>
              <a:gd name="T5" fmla="*/ 2147483647 h 31"/>
              <a:gd name="T6" fmla="*/ 2147483647 w 48"/>
              <a:gd name="T7" fmla="*/ 0 h 31"/>
              <a:gd name="T8" fmla="*/ 0 w 48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31">
                <a:moveTo>
                  <a:pt x="0" y="20"/>
                </a:moveTo>
                <a:lnTo>
                  <a:pt x="38" y="31"/>
                </a:lnTo>
                <a:lnTo>
                  <a:pt x="48" y="10"/>
                </a:lnTo>
                <a:lnTo>
                  <a:pt x="10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19" name="Freeform 140"/>
          <p:cNvSpPr>
            <a:spLocks/>
          </p:cNvSpPr>
          <p:nvPr/>
        </p:nvSpPr>
        <p:spPr bwMode="auto">
          <a:xfrm>
            <a:off x="6788150" y="2571751"/>
            <a:ext cx="76200" cy="47625"/>
          </a:xfrm>
          <a:custGeom>
            <a:avLst/>
            <a:gdLst>
              <a:gd name="T0" fmla="*/ 0 w 48"/>
              <a:gd name="T1" fmla="*/ 2147483647 h 30"/>
              <a:gd name="T2" fmla="*/ 2147483647 w 48"/>
              <a:gd name="T3" fmla="*/ 2147483647 h 30"/>
              <a:gd name="T4" fmla="*/ 2147483647 w 48"/>
              <a:gd name="T5" fmla="*/ 2147483647 h 30"/>
              <a:gd name="T6" fmla="*/ 2147483647 w 48"/>
              <a:gd name="T7" fmla="*/ 0 h 30"/>
              <a:gd name="T8" fmla="*/ 0 w 48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30">
                <a:moveTo>
                  <a:pt x="0" y="20"/>
                </a:moveTo>
                <a:lnTo>
                  <a:pt x="38" y="30"/>
                </a:lnTo>
                <a:lnTo>
                  <a:pt x="48" y="10"/>
                </a:lnTo>
                <a:lnTo>
                  <a:pt x="10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0" name="Freeform 141"/>
          <p:cNvSpPr>
            <a:spLocks/>
          </p:cNvSpPr>
          <p:nvPr/>
        </p:nvSpPr>
        <p:spPr bwMode="auto">
          <a:xfrm>
            <a:off x="6938963" y="2635251"/>
            <a:ext cx="76200" cy="49213"/>
          </a:xfrm>
          <a:custGeom>
            <a:avLst/>
            <a:gdLst>
              <a:gd name="T0" fmla="*/ 0 w 48"/>
              <a:gd name="T1" fmla="*/ 2147483647 h 31"/>
              <a:gd name="T2" fmla="*/ 2147483647 w 48"/>
              <a:gd name="T3" fmla="*/ 2147483647 h 31"/>
              <a:gd name="T4" fmla="*/ 2147483647 w 48"/>
              <a:gd name="T5" fmla="*/ 2147483647 h 31"/>
              <a:gd name="T6" fmla="*/ 2147483647 w 48"/>
              <a:gd name="T7" fmla="*/ 0 h 31"/>
              <a:gd name="T8" fmla="*/ 0 w 48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31">
                <a:moveTo>
                  <a:pt x="0" y="21"/>
                </a:moveTo>
                <a:lnTo>
                  <a:pt x="38" y="31"/>
                </a:lnTo>
                <a:lnTo>
                  <a:pt x="48" y="11"/>
                </a:lnTo>
                <a:lnTo>
                  <a:pt x="10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1" name="Freeform 142"/>
          <p:cNvSpPr>
            <a:spLocks/>
          </p:cNvSpPr>
          <p:nvPr/>
        </p:nvSpPr>
        <p:spPr bwMode="auto">
          <a:xfrm>
            <a:off x="6999288" y="2668589"/>
            <a:ext cx="76200" cy="65087"/>
          </a:xfrm>
          <a:custGeom>
            <a:avLst/>
            <a:gdLst>
              <a:gd name="T0" fmla="*/ 0 w 48"/>
              <a:gd name="T1" fmla="*/ 2147483647 h 41"/>
              <a:gd name="T2" fmla="*/ 2147483647 w 48"/>
              <a:gd name="T3" fmla="*/ 2147483647 h 41"/>
              <a:gd name="T4" fmla="*/ 2147483647 w 48"/>
              <a:gd name="T5" fmla="*/ 2147483647 h 41"/>
              <a:gd name="T6" fmla="*/ 2147483647 w 48"/>
              <a:gd name="T7" fmla="*/ 0 h 41"/>
              <a:gd name="T8" fmla="*/ 0 w 48"/>
              <a:gd name="T9" fmla="*/ 2147483647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1">
                <a:moveTo>
                  <a:pt x="0" y="20"/>
                </a:moveTo>
                <a:lnTo>
                  <a:pt x="38" y="41"/>
                </a:lnTo>
                <a:lnTo>
                  <a:pt x="48" y="20"/>
                </a:lnTo>
                <a:lnTo>
                  <a:pt x="10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2" name="Freeform 143"/>
          <p:cNvSpPr>
            <a:spLocks/>
          </p:cNvSpPr>
          <p:nvPr/>
        </p:nvSpPr>
        <p:spPr bwMode="auto">
          <a:xfrm>
            <a:off x="7135814" y="2781301"/>
            <a:ext cx="60325" cy="80963"/>
          </a:xfrm>
          <a:custGeom>
            <a:avLst/>
            <a:gdLst>
              <a:gd name="T0" fmla="*/ 0 w 38"/>
              <a:gd name="T1" fmla="*/ 2147483647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0 h 51"/>
              <a:gd name="T8" fmla="*/ 0 w 38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31"/>
                </a:moveTo>
                <a:lnTo>
                  <a:pt x="28" y="51"/>
                </a:lnTo>
                <a:lnTo>
                  <a:pt x="38" y="21"/>
                </a:lnTo>
                <a:lnTo>
                  <a:pt x="9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3" name="Freeform 144"/>
          <p:cNvSpPr>
            <a:spLocks/>
          </p:cNvSpPr>
          <p:nvPr/>
        </p:nvSpPr>
        <p:spPr bwMode="auto">
          <a:xfrm>
            <a:off x="7270750" y="2846389"/>
            <a:ext cx="76200" cy="65087"/>
          </a:xfrm>
          <a:custGeom>
            <a:avLst/>
            <a:gdLst>
              <a:gd name="T0" fmla="*/ 0 w 48"/>
              <a:gd name="T1" fmla="*/ 0 h 41"/>
              <a:gd name="T2" fmla="*/ 2147483647 w 48"/>
              <a:gd name="T3" fmla="*/ 2147483647 h 41"/>
              <a:gd name="T4" fmla="*/ 2147483647 w 48"/>
              <a:gd name="T5" fmla="*/ 2147483647 h 41"/>
              <a:gd name="T6" fmla="*/ 2147483647 w 48"/>
              <a:gd name="T7" fmla="*/ 2147483647 h 41"/>
              <a:gd name="T8" fmla="*/ 0 w 48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1">
                <a:moveTo>
                  <a:pt x="0" y="0"/>
                </a:moveTo>
                <a:lnTo>
                  <a:pt x="19" y="31"/>
                </a:lnTo>
                <a:lnTo>
                  <a:pt x="48" y="41"/>
                </a:lnTo>
                <a:lnTo>
                  <a:pt x="2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4" name="Freeform 145"/>
          <p:cNvSpPr>
            <a:spLocks/>
          </p:cNvSpPr>
          <p:nvPr/>
        </p:nvSpPr>
        <p:spPr bwMode="auto">
          <a:xfrm>
            <a:off x="7377113" y="3008314"/>
            <a:ext cx="74612" cy="65087"/>
          </a:xfrm>
          <a:custGeom>
            <a:avLst/>
            <a:gdLst>
              <a:gd name="T0" fmla="*/ 0 w 47"/>
              <a:gd name="T1" fmla="*/ 0 h 41"/>
              <a:gd name="T2" fmla="*/ 2147483647 w 47"/>
              <a:gd name="T3" fmla="*/ 2147483647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0 w 4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1">
                <a:moveTo>
                  <a:pt x="0" y="0"/>
                </a:moveTo>
                <a:lnTo>
                  <a:pt x="18" y="30"/>
                </a:lnTo>
                <a:lnTo>
                  <a:pt x="47" y="41"/>
                </a:lnTo>
                <a:lnTo>
                  <a:pt x="28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5" name="Freeform 146"/>
          <p:cNvSpPr>
            <a:spLocks/>
          </p:cNvSpPr>
          <p:nvPr/>
        </p:nvSpPr>
        <p:spPr bwMode="auto">
          <a:xfrm>
            <a:off x="7405689" y="2992438"/>
            <a:ext cx="60325" cy="31750"/>
          </a:xfrm>
          <a:custGeom>
            <a:avLst/>
            <a:gdLst>
              <a:gd name="T0" fmla="*/ 0 w 38"/>
              <a:gd name="T1" fmla="*/ 0 h 20"/>
              <a:gd name="T2" fmla="*/ 2147483647 w 38"/>
              <a:gd name="T3" fmla="*/ 2147483647 h 20"/>
              <a:gd name="T4" fmla="*/ 2147483647 w 38"/>
              <a:gd name="T5" fmla="*/ 2147483647 h 20"/>
              <a:gd name="T6" fmla="*/ 2147483647 w 38"/>
              <a:gd name="T7" fmla="*/ 2147483647 h 20"/>
              <a:gd name="T8" fmla="*/ 0 w 38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20">
                <a:moveTo>
                  <a:pt x="0" y="0"/>
                </a:moveTo>
                <a:lnTo>
                  <a:pt x="10" y="10"/>
                </a:lnTo>
                <a:lnTo>
                  <a:pt x="38" y="20"/>
                </a:lnTo>
                <a:lnTo>
                  <a:pt x="2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6" name="Freeform 147"/>
          <p:cNvSpPr>
            <a:spLocks/>
          </p:cNvSpPr>
          <p:nvPr/>
        </p:nvSpPr>
        <p:spPr bwMode="auto">
          <a:xfrm>
            <a:off x="7481888" y="3121025"/>
            <a:ext cx="74612" cy="65088"/>
          </a:xfrm>
          <a:custGeom>
            <a:avLst/>
            <a:gdLst>
              <a:gd name="T0" fmla="*/ 0 w 47"/>
              <a:gd name="T1" fmla="*/ 0 h 41"/>
              <a:gd name="T2" fmla="*/ 2147483647 w 47"/>
              <a:gd name="T3" fmla="*/ 2147483647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0 w 4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1">
                <a:moveTo>
                  <a:pt x="0" y="0"/>
                </a:moveTo>
                <a:lnTo>
                  <a:pt x="19" y="31"/>
                </a:lnTo>
                <a:lnTo>
                  <a:pt x="47" y="41"/>
                </a:lnTo>
                <a:lnTo>
                  <a:pt x="28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7" name="Freeform 148"/>
          <p:cNvSpPr>
            <a:spLocks/>
          </p:cNvSpPr>
          <p:nvPr/>
        </p:nvSpPr>
        <p:spPr bwMode="auto">
          <a:xfrm>
            <a:off x="7526339" y="3154363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0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8" name="Freeform 149"/>
          <p:cNvSpPr>
            <a:spLocks/>
          </p:cNvSpPr>
          <p:nvPr/>
        </p:nvSpPr>
        <p:spPr bwMode="auto">
          <a:xfrm>
            <a:off x="7616826" y="3332163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29" name="Freeform 150"/>
          <p:cNvSpPr>
            <a:spLocks/>
          </p:cNvSpPr>
          <p:nvPr/>
        </p:nvSpPr>
        <p:spPr bwMode="auto">
          <a:xfrm>
            <a:off x="7693026" y="3444876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0" name="Rectangle 151"/>
          <p:cNvSpPr>
            <a:spLocks noChangeArrowheads="1"/>
          </p:cNvSpPr>
          <p:nvPr/>
        </p:nvSpPr>
        <p:spPr bwMode="auto">
          <a:xfrm>
            <a:off x="7783513" y="3640139"/>
            <a:ext cx="3016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1" name="Freeform 152"/>
          <p:cNvSpPr>
            <a:spLocks/>
          </p:cNvSpPr>
          <p:nvPr/>
        </p:nvSpPr>
        <p:spPr bwMode="auto">
          <a:xfrm>
            <a:off x="7783513" y="3575050"/>
            <a:ext cx="44450" cy="65088"/>
          </a:xfrm>
          <a:custGeom>
            <a:avLst/>
            <a:gdLst>
              <a:gd name="T0" fmla="*/ 0 w 28"/>
              <a:gd name="T1" fmla="*/ 0 h 41"/>
              <a:gd name="T2" fmla="*/ 2147483647 w 28"/>
              <a:gd name="T3" fmla="*/ 2147483647 h 41"/>
              <a:gd name="T4" fmla="*/ 2147483647 w 28"/>
              <a:gd name="T5" fmla="*/ 2147483647 h 41"/>
              <a:gd name="T6" fmla="*/ 2147483647 w 28"/>
              <a:gd name="T7" fmla="*/ 2147483647 h 41"/>
              <a:gd name="T8" fmla="*/ 0 w 28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41">
                <a:moveTo>
                  <a:pt x="0" y="0"/>
                </a:moveTo>
                <a:lnTo>
                  <a:pt x="9" y="30"/>
                </a:lnTo>
                <a:lnTo>
                  <a:pt x="28" y="4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2" name="Freeform 153"/>
          <p:cNvSpPr>
            <a:spLocks/>
          </p:cNvSpPr>
          <p:nvPr/>
        </p:nvSpPr>
        <p:spPr bwMode="auto">
          <a:xfrm>
            <a:off x="7843839" y="3736976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3" name="Freeform 154"/>
          <p:cNvSpPr>
            <a:spLocks/>
          </p:cNvSpPr>
          <p:nvPr/>
        </p:nvSpPr>
        <p:spPr bwMode="auto">
          <a:xfrm>
            <a:off x="7918450" y="3865564"/>
            <a:ext cx="76200" cy="65087"/>
          </a:xfrm>
          <a:custGeom>
            <a:avLst/>
            <a:gdLst>
              <a:gd name="T0" fmla="*/ 0 w 48"/>
              <a:gd name="T1" fmla="*/ 0 h 41"/>
              <a:gd name="T2" fmla="*/ 2147483647 w 48"/>
              <a:gd name="T3" fmla="*/ 2147483647 h 41"/>
              <a:gd name="T4" fmla="*/ 2147483647 w 48"/>
              <a:gd name="T5" fmla="*/ 2147483647 h 41"/>
              <a:gd name="T6" fmla="*/ 2147483647 w 48"/>
              <a:gd name="T7" fmla="*/ 2147483647 h 41"/>
              <a:gd name="T8" fmla="*/ 0 w 48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1">
                <a:moveTo>
                  <a:pt x="0" y="0"/>
                </a:moveTo>
                <a:lnTo>
                  <a:pt x="19" y="31"/>
                </a:lnTo>
                <a:lnTo>
                  <a:pt x="48" y="41"/>
                </a:lnTo>
                <a:lnTo>
                  <a:pt x="29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4" name="Freeform 155"/>
          <p:cNvSpPr>
            <a:spLocks/>
          </p:cNvSpPr>
          <p:nvPr/>
        </p:nvSpPr>
        <p:spPr bwMode="auto">
          <a:xfrm>
            <a:off x="7994651" y="4043364"/>
            <a:ext cx="74613" cy="65087"/>
          </a:xfrm>
          <a:custGeom>
            <a:avLst/>
            <a:gdLst>
              <a:gd name="T0" fmla="*/ 0 w 47"/>
              <a:gd name="T1" fmla="*/ 0 h 41"/>
              <a:gd name="T2" fmla="*/ 2147483647 w 47"/>
              <a:gd name="T3" fmla="*/ 2147483647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0 w 4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1">
                <a:moveTo>
                  <a:pt x="0" y="0"/>
                </a:moveTo>
                <a:lnTo>
                  <a:pt x="19" y="31"/>
                </a:lnTo>
                <a:lnTo>
                  <a:pt x="47" y="41"/>
                </a:lnTo>
                <a:lnTo>
                  <a:pt x="28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5" name="Freeform 156"/>
          <p:cNvSpPr>
            <a:spLocks/>
          </p:cNvSpPr>
          <p:nvPr/>
        </p:nvSpPr>
        <p:spPr bwMode="auto">
          <a:xfrm>
            <a:off x="8039101" y="4060826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0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6" name="Freeform 157"/>
          <p:cNvSpPr>
            <a:spLocks/>
          </p:cNvSpPr>
          <p:nvPr/>
        </p:nvSpPr>
        <p:spPr bwMode="auto">
          <a:xfrm>
            <a:off x="8115301" y="4238625"/>
            <a:ext cx="74613" cy="65088"/>
          </a:xfrm>
          <a:custGeom>
            <a:avLst/>
            <a:gdLst>
              <a:gd name="T0" fmla="*/ 0 w 47"/>
              <a:gd name="T1" fmla="*/ 0 h 41"/>
              <a:gd name="T2" fmla="*/ 2147483647 w 47"/>
              <a:gd name="T3" fmla="*/ 2147483647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0 w 47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41">
                <a:moveTo>
                  <a:pt x="0" y="0"/>
                </a:moveTo>
                <a:lnTo>
                  <a:pt x="19" y="30"/>
                </a:lnTo>
                <a:lnTo>
                  <a:pt x="47" y="41"/>
                </a:lnTo>
                <a:lnTo>
                  <a:pt x="28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7" name="Freeform 158"/>
          <p:cNvSpPr>
            <a:spLocks/>
          </p:cNvSpPr>
          <p:nvPr/>
        </p:nvSpPr>
        <p:spPr bwMode="auto">
          <a:xfrm>
            <a:off x="8189914" y="4351338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8" name="Freeform 159"/>
          <p:cNvSpPr>
            <a:spLocks/>
          </p:cNvSpPr>
          <p:nvPr/>
        </p:nvSpPr>
        <p:spPr bwMode="auto">
          <a:xfrm>
            <a:off x="8266114" y="4529138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39" name="Freeform 160"/>
          <p:cNvSpPr>
            <a:spLocks/>
          </p:cNvSpPr>
          <p:nvPr/>
        </p:nvSpPr>
        <p:spPr bwMode="auto">
          <a:xfrm>
            <a:off x="8356600" y="4659313"/>
            <a:ext cx="44450" cy="80962"/>
          </a:xfrm>
          <a:custGeom>
            <a:avLst/>
            <a:gdLst>
              <a:gd name="T0" fmla="*/ 0 w 28"/>
              <a:gd name="T1" fmla="*/ 0 h 51"/>
              <a:gd name="T2" fmla="*/ 2147483647 w 28"/>
              <a:gd name="T3" fmla="*/ 2147483647 h 51"/>
              <a:gd name="T4" fmla="*/ 2147483647 w 28"/>
              <a:gd name="T5" fmla="*/ 2147483647 h 51"/>
              <a:gd name="T6" fmla="*/ 2147483647 w 28"/>
              <a:gd name="T7" fmla="*/ 2147483647 h 51"/>
              <a:gd name="T8" fmla="*/ 0 w 2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51">
                <a:moveTo>
                  <a:pt x="0" y="0"/>
                </a:moveTo>
                <a:lnTo>
                  <a:pt x="9" y="41"/>
                </a:lnTo>
                <a:lnTo>
                  <a:pt x="2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0" name="Freeform 161"/>
          <p:cNvSpPr>
            <a:spLocks/>
          </p:cNvSpPr>
          <p:nvPr/>
        </p:nvSpPr>
        <p:spPr bwMode="auto">
          <a:xfrm>
            <a:off x="8431214" y="4837114"/>
            <a:ext cx="46037" cy="65087"/>
          </a:xfrm>
          <a:custGeom>
            <a:avLst/>
            <a:gdLst>
              <a:gd name="T0" fmla="*/ 0 w 29"/>
              <a:gd name="T1" fmla="*/ 0 h 41"/>
              <a:gd name="T2" fmla="*/ 2147483647 w 29"/>
              <a:gd name="T3" fmla="*/ 2147483647 h 41"/>
              <a:gd name="T4" fmla="*/ 2147483647 w 29"/>
              <a:gd name="T5" fmla="*/ 2147483647 h 41"/>
              <a:gd name="T6" fmla="*/ 2147483647 w 29"/>
              <a:gd name="T7" fmla="*/ 2147483647 h 41"/>
              <a:gd name="T8" fmla="*/ 0 w 29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41">
                <a:moveTo>
                  <a:pt x="0" y="0"/>
                </a:moveTo>
                <a:lnTo>
                  <a:pt x="10" y="31"/>
                </a:lnTo>
                <a:lnTo>
                  <a:pt x="29" y="4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1" name="Rectangle 162"/>
          <p:cNvSpPr>
            <a:spLocks noChangeArrowheads="1"/>
          </p:cNvSpPr>
          <p:nvPr/>
        </p:nvSpPr>
        <p:spPr bwMode="auto">
          <a:xfrm>
            <a:off x="8447088" y="4837114"/>
            <a:ext cx="3016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2" name="Freeform 163"/>
          <p:cNvSpPr>
            <a:spLocks/>
          </p:cNvSpPr>
          <p:nvPr/>
        </p:nvSpPr>
        <p:spPr bwMode="auto">
          <a:xfrm>
            <a:off x="8507413" y="4967288"/>
            <a:ext cx="44450" cy="63500"/>
          </a:xfrm>
          <a:custGeom>
            <a:avLst/>
            <a:gdLst>
              <a:gd name="T0" fmla="*/ 0 w 28"/>
              <a:gd name="T1" fmla="*/ 0 h 40"/>
              <a:gd name="T2" fmla="*/ 2147483647 w 28"/>
              <a:gd name="T3" fmla="*/ 2147483647 h 40"/>
              <a:gd name="T4" fmla="*/ 2147483647 w 28"/>
              <a:gd name="T5" fmla="*/ 2147483647 h 40"/>
              <a:gd name="T6" fmla="*/ 2147483647 w 28"/>
              <a:gd name="T7" fmla="*/ 2147483647 h 40"/>
              <a:gd name="T8" fmla="*/ 0 w 28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40">
                <a:moveTo>
                  <a:pt x="0" y="0"/>
                </a:moveTo>
                <a:lnTo>
                  <a:pt x="9" y="30"/>
                </a:lnTo>
                <a:lnTo>
                  <a:pt x="28" y="40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3" name="Freeform 164"/>
          <p:cNvSpPr>
            <a:spLocks/>
          </p:cNvSpPr>
          <p:nvPr/>
        </p:nvSpPr>
        <p:spPr bwMode="auto">
          <a:xfrm>
            <a:off x="8567739" y="5048251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0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4" name="Freeform 165"/>
          <p:cNvSpPr>
            <a:spLocks/>
          </p:cNvSpPr>
          <p:nvPr/>
        </p:nvSpPr>
        <p:spPr bwMode="auto">
          <a:xfrm>
            <a:off x="8658226" y="5226051"/>
            <a:ext cx="60325" cy="80963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5" name="Freeform 166"/>
          <p:cNvSpPr>
            <a:spLocks/>
          </p:cNvSpPr>
          <p:nvPr/>
        </p:nvSpPr>
        <p:spPr bwMode="auto">
          <a:xfrm>
            <a:off x="8732839" y="5338763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1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6" name="Freeform 167"/>
          <p:cNvSpPr>
            <a:spLocks/>
          </p:cNvSpPr>
          <p:nvPr/>
        </p:nvSpPr>
        <p:spPr bwMode="auto">
          <a:xfrm>
            <a:off x="8823326" y="5453063"/>
            <a:ext cx="60325" cy="80962"/>
          </a:xfrm>
          <a:custGeom>
            <a:avLst/>
            <a:gdLst>
              <a:gd name="T0" fmla="*/ 0 w 38"/>
              <a:gd name="T1" fmla="*/ 0 h 51"/>
              <a:gd name="T2" fmla="*/ 2147483647 w 38"/>
              <a:gd name="T3" fmla="*/ 2147483647 h 51"/>
              <a:gd name="T4" fmla="*/ 2147483647 w 38"/>
              <a:gd name="T5" fmla="*/ 2147483647 h 51"/>
              <a:gd name="T6" fmla="*/ 2147483647 w 38"/>
              <a:gd name="T7" fmla="*/ 2147483647 h 51"/>
              <a:gd name="T8" fmla="*/ 0 w 38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51">
                <a:moveTo>
                  <a:pt x="0" y="0"/>
                </a:moveTo>
                <a:lnTo>
                  <a:pt x="19" y="40"/>
                </a:lnTo>
                <a:lnTo>
                  <a:pt x="38" y="51"/>
                </a:lnTo>
                <a:lnTo>
                  <a:pt x="1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7" name="Rectangle 168"/>
          <p:cNvSpPr>
            <a:spLocks noChangeArrowheads="1"/>
          </p:cNvSpPr>
          <p:nvPr/>
        </p:nvSpPr>
        <p:spPr bwMode="auto">
          <a:xfrm>
            <a:off x="8913813" y="5646739"/>
            <a:ext cx="3016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8" name="Freeform 169"/>
          <p:cNvSpPr>
            <a:spLocks/>
          </p:cNvSpPr>
          <p:nvPr/>
        </p:nvSpPr>
        <p:spPr bwMode="auto">
          <a:xfrm>
            <a:off x="8913813" y="5581650"/>
            <a:ext cx="76200" cy="65088"/>
          </a:xfrm>
          <a:custGeom>
            <a:avLst/>
            <a:gdLst>
              <a:gd name="T0" fmla="*/ 0 w 48"/>
              <a:gd name="T1" fmla="*/ 0 h 41"/>
              <a:gd name="T2" fmla="*/ 2147483647 w 48"/>
              <a:gd name="T3" fmla="*/ 2147483647 h 41"/>
              <a:gd name="T4" fmla="*/ 2147483647 w 48"/>
              <a:gd name="T5" fmla="*/ 2147483647 h 41"/>
              <a:gd name="T6" fmla="*/ 2147483647 w 48"/>
              <a:gd name="T7" fmla="*/ 2147483647 h 41"/>
              <a:gd name="T8" fmla="*/ 0 w 48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1">
                <a:moveTo>
                  <a:pt x="0" y="0"/>
                </a:moveTo>
                <a:lnTo>
                  <a:pt x="19" y="31"/>
                </a:lnTo>
                <a:lnTo>
                  <a:pt x="48" y="41"/>
                </a:lnTo>
                <a:lnTo>
                  <a:pt x="2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49" name="Freeform 170"/>
          <p:cNvSpPr>
            <a:spLocks/>
          </p:cNvSpPr>
          <p:nvPr/>
        </p:nvSpPr>
        <p:spPr bwMode="auto">
          <a:xfrm>
            <a:off x="9004300" y="5743575"/>
            <a:ext cx="76200" cy="65088"/>
          </a:xfrm>
          <a:custGeom>
            <a:avLst/>
            <a:gdLst>
              <a:gd name="T0" fmla="*/ 0 w 48"/>
              <a:gd name="T1" fmla="*/ 0 h 41"/>
              <a:gd name="T2" fmla="*/ 2147483647 w 48"/>
              <a:gd name="T3" fmla="*/ 2147483647 h 41"/>
              <a:gd name="T4" fmla="*/ 2147483647 w 48"/>
              <a:gd name="T5" fmla="*/ 2147483647 h 41"/>
              <a:gd name="T6" fmla="*/ 2147483647 w 48"/>
              <a:gd name="T7" fmla="*/ 2147483647 h 41"/>
              <a:gd name="T8" fmla="*/ 0 w 48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41">
                <a:moveTo>
                  <a:pt x="0" y="0"/>
                </a:moveTo>
                <a:lnTo>
                  <a:pt x="19" y="31"/>
                </a:lnTo>
                <a:lnTo>
                  <a:pt x="48" y="41"/>
                </a:lnTo>
                <a:lnTo>
                  <a:pt x="2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450" name="Oval 171"/>
          <p:cNvSpPr>
            <a:spLocks noChangeArrowheads="1"/>
          </p:cNvSpPr>
          <p:nvPr/>
        </p:nvSpPr>
        <p:spPr bwMode="auto">
          <a:xfrm>
            <a:off x="3411538" y="1600200"/>
            <a:ext cx="195262" cy="209550"/>
          </a:xfrm>
          <a:prstGeom prst="ellipse">
            <a:avLst/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451" name="Oval 172"/>
          <p:cNvSpPr>
            <a:spLocks noChangeArrowheads="1"/>
          </p:cNvSpPr>
          <p:nvPr/>
        </p:nvSpPr>
        <p:spPr bwMode="auto">
          <a:xfrm>
            <a:off x="5370513" y="1924050"/>
            <a:ext cx="196850" cy="209550"/>
          </a:xfrm>
          <a:prstGeom prst="ellipse">
            <a:avLst/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452" name="Oval 173"/>
          <p:cNvSpPr>
            <a:spLocks noChangeArrowheads="1"/>
          </p:cNvSpPr>
          <p:nvPr/>
        </p:nvSpPr>
        <p:spPr bwMode="auto">
          <a:xfrm>
            <a:off x="6411913" y="2101850"/>
            <a:ext cx="195262" cy="209550"/>
          </a:xfrm>
          <a:prstGeom prst="ellipse">
            <a:avLst/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453" name="Oval 174"/>
          <p:cNvSpPr>
            <a:spLocks noChangeArrowheads="1"/>
          </p:cNvSpPr>
          <p:nvPr/>
        </p:nvSpPr>
        <p:spPr bwMode="auto">
          <a:xfrm>
            <a:off x="7435850" y="2781300"/>
            <a:ext cx="196850" cy="211138"/>
          </a:xfrm>
          <a:prstGeom prst="ellipse">
            <a:avLst/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454" name="Oval 175"/>
          <p:cNvSpPr>
            <a:spLocks noChangeArrowheads="1"/>
          </p:cNvSpPr>
          <p:nvPr/>
        </p:nvSpPr>
        <p:spPr bwMode="auto">
          <a:xfrm>
            <a:off x="7948613" y="3930650"/>
            <a:ext cx="196850" cy="211138"/>
          </a:xfrm>
          <a:prstGeom prst="ellipse">
            <a:avLst/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455" name="Rectangle 176"/>
          <p:cNvSpPr>
            <a:spLocks noChangeArrowheads="1"/>
          </p:cNvSpPr>
          <p:nvPr/>
        </p:nvSpPr>
        <p:spPr bwMode="auto">
          <a:xfrm>
            <a:off x="3019425" y="4983163"/>
            <a:ext cx="171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0</a:t>
            </a:r>
            <a:endParaRPr lang="en-GB"/>
          </a:p>
        </p:txBody>
      </p:sp>
      <p:sp>
        <p:nvSpPr>
          <p:cNvPr id="97456" name="Rectangle 177"/>
          <p:cNvSpPr>
            <a:spLocks noChangeArrowheads="1"/>
          </p:cNvSpPr>
          <p:nvPr/>
        </p:nvSpPr>
        <p:spPr bwMode="auto">
          <a:xfrm>
            <a:off x="2687638" y="4108450"/>
            <a:ext cx="5145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200</a:t>
            </a:r>
            <a:endParaRPr lang="en-GB"/>
          </a:p>
        </p:txBody>
      </p:sp>
      <p:sp>
        <p:nvSpPr>
          <p:cNvPr id="97457" name="Rectangle 178"/>
          <p:cNvSpPr>
            <a:spLocks noChangeArrowheads="1"/>
          </p:cNvSpPr>
          <p:nvPr/>
        </p:nvSpPr>
        <p:spPr bwMode="auto">
          <a:xfrm>
            <a:off x="2687638" y="3235325"/>
            <a:ext cx="5145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400</a:t>
            </a:r>
            <a:endParaRPr lang="en-GB"/>
          </a:p>
        </p:txBody>
      </p:sp>
      <p:sp>
        <p:nvSpPr>
          <p:cNvPr id="97458" name="Rectangle 179"/>
          <p:cNvSpPr>
            <a:spLocks noChangeArrowheads="1"/>
          </p:cNvSpPr>
          <p:nvPr/>
        </p:nvSpPr>
        <p:spPr bwMode="auto">
          <a:xfrm>
            <a:off x="2687638" y="2376488"/>
            <a:ext cx="5145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600</a:t>
            </a:r>
            <a:endParaRPr lang="en-GB"/>
          </a:p>
        </p:txBody>
      </p:sp>
      <p:sp>
        <p:nvSpPr>
          <p:cNvPr id="97459" name="Rectangle 180"/>
          <p:cNvSpPr>
            <a:spLocks noChangeArrowheads="1"/>
          </p:cNvSpPr>
          <p:nvPr/>
        </p:nvSpPr>
        <p:spPr bwMode="auto">
          <a:xfrm>
            <a:off x="2687638" y="1503363"/>
            <a:ext cx="5145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800</a:t>
            </a:r>
            <a:endParaRPr lang="en-GB"/>
          </a:p>
        </p:txBody>
      </p:sp>
      <p:sp>
        <p:nvSpPr>
          <p:cNvPr id="97460" name="Rectangle 181"/>
          <p:cNvSpPr>
            <a:spLocks noChangeArrowheads="1"/>
          </p:cNvSpPr>
          <p:nvPr/>
        </p:nvSpPr>
        <p:spPr bwMode="auto">
          <a:xfrm>
            <a:off x="2520951" y="628650"/>
            <a:ext cx="6860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1000</a:t>
            </a:r>
            <a:endParaRPr lang="en-GB"/>
          </a:p>
        </p:txBody>
      </p:sp>
      <p:sp>
        <p:nvSpPr>
          <p:cNvPr id="97461" name="Rectangle 182"/>
          <p:cNvSpPr>
            <a:spLocks noChangeArrowheads="1"/>
          </p:cNvSpPr>
          <p:nvPr/>
        </p:nvSpPr>
        <p:spPr bwMode="auto">
          <a:xfrm>
            <a:off x="3335338" y="5435600"/>
            <a:ext cx="171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0</a:t>
            </a:r>
            <a:endParaRPr lang="en-GB"/>
          </a:p>
        </p:txBody>
      </p:sp>
      <p:sp>
        <p:nvSpPr>
          <p:cNvPr id="97462" name="Rectangle 183"/>
          <p:cNvSpPr>
            <a:spLocks noChangeArrowheads="1"/>
          </p:cNvSpPr>
          <p:nvPr/>
        </p:nvSpPr>
        <p:spPr bwMode="auto">
          <a:xfrm>
            <a:off x="4210050" y="5435600"/>
            <a:ext cx="5145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200</a:t>
            </a:r>
            <a:endParaRPr lang="en-GB"/>
          </a:p>
        </p:txBody>
      </p:sp>
      <p:sp>
        <p:nvSpPr>
          <p:cNvPr id="97463" name="Rectangle 184"/>
          <p:cNvSpPr>
            <a:spLocks noChangeArrowheads="1"/>
          </p:cNvSpPr>
          <p:nvPr/>
        </p:nvSpPr>
        <p:spPr bwMode="auto">
          <a:xfrm>
            <a:off x="5235575" y="5435600"/>
            <a:ext cx="5145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400</a:t>
            </a:r>
            <a:endParaRPr lang="en-GB"/>
          </a:p>
        </p:txBody>
      </p:sp>
      <p:sp>
        <p:nvSpPr>
          <p:cNvPr id="97464" name="Rectangle 185"/>
          <p:cNvSpPr>
            <a:spLocks noChangeArrowheads="1"/>
          </p:cNvSpPr>
          <p:nvPr/>
        </p:nvSpPr>
        <p:spPr bwMode="auto">
          <a:xfrm>
            <a:off x="6275388" y="5435600"/>
            <a:ext cx="5145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600</a:t>
            </a:r>
            <a:endParaRPr lang="en-GB"/>
          </a:p>
        </p:txBody>
      </p:sp>
      <p:sp>
        <p:nvSpPr>
          <p:cNvPr id="97465" name="Rectangle 186"/>
          <p:cNvSpPr>
            <a:spLocks noChangeArrowheads="1"/>
          </p:cNvSpPr>
          <p:nvPr/>
        </p:nvSpPr>
        <p:spPr bwMode="auto">
          <a:xfrm>
            <a:off x="7300913" y="5435600"/>
            <a:ext cx="5145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800</a:t>
            </a:r>
            <a:endParaRPr lang="en-GB"/>
          </a:p>
        </p:txBody>
      </p:sp>
      <p:sp>
        <p:nvSpPr>
          <p:cNvPr id="97466" name="Rectangle 187"/>
          <p:cNvSpPr>
            <a:spLocks noChangeArrowheads="1"/>
          </p:cNvSpPr>
          <p:nvPr/>
        </p:nvSpPr>
        <p:spPr bwMode="auto">
          <a:xfrm>
            <a:off x="8250239" y="5435600"/>
            <a:ext cx="6860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1000</a:t>
            </a:r>
            <a:endParaRPr lang="en-GB"/>
          </a:p>
        </p:txBody>
      </p:sp>
      <p:sp>
        <p:nvSpPr>
          <p:cNvPr id="97467" name="Rectangle 188"/>
          <p:cNvSpPr>
            <a:spLocks noChangeArrowheads="1"/>
          </p:cNvSpPr>
          <p:nvPr/>
        </p:nvSpPr>
        <p:spPr bwMode="auto">
          <a:xfrm>
            <a:off x="9275764" y="5435600"/>
            <a:ext cx="6860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1200</a:t>
            </a:r>
            <a:endParaRPr lang="en-GB"/>
          </a:p>
        </p:txBody>
      </p:sp>
      <p:sp>
        <p:nvSpPr>
          <p:cNvPr id="97468" name="Rectangle 189"/>
          <p:cNvSpPr>
            <a:spLocks noChangeArrowheads="1"/>
          </p:cNvSpPr>
          <p:nvPr/>
        </p:nvSpPr>
        <p:spPr bwMode="auto">
          <a:xfrm>
            <a:off x="5310188" y="5954713"/>
            <a:ext cx="26301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Temperature / °C</a:t>
            </a:r>
            <a:endParaRPr lang="en-GB"/>
          </a:p>
        </p:txBody>
      </p:sp>
      <p:sp>
        <p:nvSpPr>
          <p:cNvPr id="97469" name="Rectangle 190"/>
          <p:cNvSpPr>
            <a:spLocks noChangeArrowheads="1"/>
          </p:cNvSpPr>
          <p:nvPr/>
        </p:nvSpPr>
        <p:spPr bwMode="auto">
          <a:xfrm rot="-5400000">
            <a:off x="934446" y="2800628"/>
            <a:ext cx="26046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</a:rPr>
              <a:t>Yield stress / MPa</a:t>
            </a:r>
            <a:endParaRPr lang="en-GB"/>
          </a:p>
        </p:txBody>
      </p:sp>
      <p:sp>
        <p:nvSpPr>
          <p:cNvPr id="91327" name="Text Box 191"/>
          <p:cNvSpPr txBox="1">
            <a:spLocks noChangeArrowheads="1"/>
          </p:cNvSpPr>
          <p:nvPr/>
        </p:nvSpPr>
        <p:spPr bwMode="auto">
          <a:xfrm>
            <a:off x="7772400" y="152401"/>
            <a:ext cx="2667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dirty="0" err="1">
                <a:solidFill>
                  <a:schemeClr val="accent2"/>
                </a:solidFill>
                <a:latin typeface="Arial"/>
                <a:cs typeface="+mn-cs"/>
              </a:rPr>
              <a:t>Tancret</a:t>
            </a:r>
            <a:r>
              <a:rPr lang="en-GB" dirty="0">
                <a:solidFill>
                  <a:schemeClr val="accent2"/>
                </a:solidFill>
                <a:latin typeface="Arial"/>
                <a:cs typeface="+mn-cs"/>
              </a:rPr>
              <a:t> &amp; </a:t>
            </a:r>
            <a:r>
              <a:rPr lang="en-GB" dirty="0" err="1">
                <a:solidFill>
                  <a:schemeClr val="accent2"/>
                </a:solidFill>
                <a:latin typeface="Arial"/>
                <a:cs typeface="+mn-cs"/>
              </a:rPr>
              <a:t>Bhadeshia</a:t>
            </a:r>
            <a:r>
              <a:rPr lang="en-GB" dirty="0">
                <a:solidFill>
                  <a:schemeClr val="accent2"/>
                </a:solidFill>
                <a:latin typeface="Arial"/>
                <a:cs typeface="+mn-cs"/>
              </a:rPr>
              <a:t>, 2002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3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1052513"/>
            <a:ext cx="8786812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D5B01E-38D1-EC40-8FCE-75C47E08E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1" t="1701" r="22000"/>
          <a:stretch/>
        </p:blipFill>
        <p:spPr>
          <a:xfrm>
            <a:off x="407368" y="72008"/>
            <a:ext cx="3240360" cy="6741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57A29E-B61B-4A4F-87BE-5AFE98A2D1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01" t="11150" r="19200" b="12201"/>
          <a:stretch/>
        </p:blipFill>
        <p:spPr>
          <a:xfrm>
            <a:off x="4187788" y="96626"/>
            <a:ext cx="4140462" cy="6716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B6ECE-872B-1D4F-A6F2-620AFCB254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75" t="4851" r="9838"/>
          <a:stretch/>
        </p:blipFill>
        <p:spPr>
          <a:xfrm>
            <a:off x="8540061" y="2636912"/>
            <a:ext cx="3279613" cy="4071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99DC99-4DD9-B846-8F4F-C4ECA1C71D24}"/>
              </a:ext>
            </a:extLst>
          </p:cNvPr>
          <p:cNvSpPr txBox="1"/>
          <p:nvPr/>
        </p:nvSpPr>
        <p:spPr>
          <a:xfrm>
            <a:off x="8760787" y="404664"/>
            <a:ext cx="30107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Fatigue</a:t>
            </a:r>
          </a:p>
        </p:txBody>
      </p:sp>
    </p:spTree>
    <p:extLst>
      <p:ext uri="{BB962C8B-B14F-4D97-AF65-F5344CB8AC3E}">
        <p14:creationId xmlns:p14="http://schemas.microsoft.com/office/powerpoint/2010/main" val="3995348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A05BA55-B5A3-534F-82E5-8CA150622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9" y="182564"/>
            <a:ext cx="7208837" cy="649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18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8"/>
          <a:stretch/>
        </p:blipFill>
        <p:spPr>
          <a:xfrm>
            <a:off x="1524000" y="393444"/>
            <a:ext cx="9144000" cy="6491941"/>
          </a:xfrm>
          <a:prstGeom prst="rect">
            <a:avLst/>
          </a:prstGeom>
        </p:spPr>
      </p:pic>
      <p:pic>
        <p:nvPicPr>
          <p:cNvPr id="2" name="Picture 1" descr="14345848885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4431814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98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"/>
                <a:cs typeface="Arial"/>
              </a:rPr>
              <a:t>Generic fatigue model</a:t>
            </a:r>
          </a:p>
        </p:txBody>
      </p:sp>
      <p:pic>
        <p:nvPicPr>
          <p:cNvPr id="101378" name="Picture 3" descr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490" y="1268760"/>
            <a:ext cx="8696982" cy="546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Steel</a:t>
            </a:r>
          </a:p>
        </p:txBody>
      </p:sp>
      <p:pic>
        <p:nvPicPr>
          <p:cNvPr id="103426" name="Picture 3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3848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Nickel Alloys</a:t>
            </a:r>
          </a:p>
        </p:txBody>
      </p:sp>
      <p:pic>
        <p:nvPicPr>
          <p:cNvPr id="105474" name="Picture 3" descr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2108200"/>
            <a:ext cx="77216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Titanium and Aluminium alloys</a:t>
            </a:r>
          </a:p>
        </p:txBody>
      </p:sp>
      <p:pic>
        <p:nvPicPr>
          <p:cNvPr id="107522" name="Picture 3" descr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06600"/>
            <a:ext cx="79248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8F27C-C558-7D44-D49C-3F00360F5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-196453"/>
            <a:ext cx="6981800" cy="1143000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Solidification cracking</a:t>
            </a:r>
          </a:p>
        </p:txBody>
      </p:sp>
      <p:pic>
        <p:nvPicPr>
          <p:cNvPr id="5" name="Picture 4" descr="A close-up of a structure&#10;&#10;Description automatically generated">
            <a:extLst>
              <a:ext uri="{FF2B5EF4-FFF2-40B4-BE49-F238E27FC236}">
                <a16:creationId xmlns:a16="http://schemas.microsoft.com/office/drawing/2014/main" id="{7954A6E8-3423-C331-AC6F-F6F957126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908720"/>
            <a:ext cx="5451482" cy="5731644"/>
          </a:xfrm>
          <a:prstGeom prst="rect">
            <a:avLst/>
          </a:prstGeom>
        </p:spPr>
      </p:pic>
      <p:pic>
        <p:nvPicPr>
          <p:cNvPr id="7" name="Picture 6" descr="A close-up of a white surface&#10;&#10;Description automatically generated">
            <a:extLst>
              <a:ext uri="{FF2B5EF4-FFF2-40B4-BE49-F238E27FC236}">
                <a16:creationId xmlns:a16="http://schemas.microsoft.com/office/drawing/2014/main" id="{85F21E0C-27E9-F101-BF36-D581FE9E5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172" y="2249562"/>
            <a:ext cx="6159500" cy="3492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2FE817-C9FB-7C6D-371E-3240D76E87E5}"/>
              </a:ext>
            </a:extLst>
          </p:cNvPr>
          <p:cNvSpPr txBox="1"/>
          <p:nvPr/>
        </p:nvSpPr>
        <p:spPr>
          <a:xfrm>
            <a:off x="6960096" y="6021288"/>
            <a:ext cx="3514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Babu, David, Park,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Vitek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308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5C28CC-40B2-9D4A-7E64-D05C57547013}"/>
              </a:ext>
            </a:extLst>
          </p:cNvPr>
          <p:cNvSpPr txBox="1"/>
          <p:nvPr/>
        </p:nvSpPr>
        <p:spPr>
          <a:xfrm>
            <a:off x="983432" y="404664"/>
            <a:ext cx="3935693" cy="1824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Cracked = 1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cracked = 0 </a:t>
            </a:r>
          </a:p>
        </p:txBody>
      </p:sp>
      <p:pic>
        <p:nvPicPr>
          <p:cNvPr id="5" name="Picture 4" descr="A close-up of a structure&#10;&#10;Description automatically generated">
            <a:extLst>
              <a:ext uri="{FF2B5EF4-FFF2-40B4-BE49-F238E27FC236}">
                <a16:creationId xmlns:a16="http://schemas.microsoft.com/office/drawing/2014/main" id="{E9F07820-2B31-F057-29A9-A0063E87D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0376" y="332656"/>
            <a:ext cx="2427146" cy="25518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F62047-B5FB-F665-3A30-62D3ADD66280}"/>
              </a:ext>
            </a:extLst>
          </p:cNvPr>
          <p:cNvSpPr txBox="1"/>
          <p:nvPr/>
        </p:nvSpPr>
        <p:spPr>
          <a:xfrm>
            <a:off x="1909350" y="2469039"/>
            <a:ext cx="3542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uncertainty?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48DEC3-DCBC-E46B-ECFB-9BE27C4C375C}"/>
              </a:ext>
            </a:extLst>
          </p:cNvPr>
          <p:cNvSpPr txBox="1"/>
          <p:nvPr/>
        </p:nvSpPr>
        <p:spPr>
          <a:xfrm>
            <a:off x="3143672" y="3647437"/>
            <a:ext cx="7417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of 0.5 is the greatest</a:t>
            </a:r>
          </a:p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uncertainty in the output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AABE8A-BC1B-F763-4A8D-D845BE80A417}"/>
              </a:ext>
            </a:extLst>
          </p:cNvPr>
          <p:cNvSpPr txBox="1"/>
          <p:nvPr/>
        </p:nvSpPr>
        <p:spPr>
          <a:xfrm>
            <a:off x="407368" y="5502716"/>
            <a:ext cx="92890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Ichikawa, 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Bhadeshia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, MacKay</a:t>
            </a: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Model for solidification cracking in low alloy steel weld metals </a:t>
            </a: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Science and Technology of Welding and Joining 1 (1996)  43-50.</a:t>
            </a:r>
          </a:p>
        </p:txBody>
      </p:sp>
    </p:spTree>
    <p:extLst>
      <p:ext uri="{BB962C8B-B14F-4D97-AF65-F5344CB8AC3E}">
        <p14:creationId xmlns:p14="http://schemas.microsoft.com/office/powerpoint/2010/main" val="130769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 of graph showing the temperature of a metal product&#10;&#10;Description automatically generated with medium confidence">
            <a:extLst>
              <a:ext uri="{FF2B5EF4-FFF2-40B4-BE49-F238E27FC236}">
                <a16:creationId xmlns:a16="http://schemas.microsoft.com/office/drawing/2014/main" id="{B7BF19F4-8B40-199A-EA10-407943A18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31" y="188640"/>
            <a:ext cx="5833762" cy="4994163"/>
          </a:xfrm>
          <a:prstGeom prst="rect">
            <a:avLst/>
          </a:prstGeom>
        </p:spPr>
      </p:pic>
      <p:pic>
        <p:nvPicPr>
          <p:cNvPr id="7" name="Picture 6" descr="A diagram of a graph and a diagram of a metal structure&#10;&#10;Description automatically generated with medium confidence">
            <a:extLst>
              <a:ext uri="{FF2B5EF4-FFF2-40B4-BE49-F238E27FC236}">
                <a16:creationId xmlns:a16="http://schemas.microsoft.com/office/drawing/2014/main" id="{658F02F3-F6A1-2D0A-2591-4EDEE4811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525" y="1196752"/>
            <a:ext cx="5616624" cy="502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374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66EC34-1CB6-F947-B92F-F1F89238E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241451"/>
            <a:ext cx="7776864" cy="658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888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DBFFAD-42D2-6016-5756-94DBA2FC7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135" y="116632"/>
            <a:ext cx="903373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70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 descr="F:\Slides\Trends\mechtest05[1]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34245"/>
            <a:ext cx="3960118" cy="297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 descr="F:\Slides\Trends\01r[1]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188640"/>
            <a:ext cx="3047504" cy="312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F:\Slides\Trends\corr03r[1]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7" y="3356993"/>
            <a:ext cx="274002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2135560" y="2420889"/>
            <a:ext cx="152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 err="1">
                <a:latin typeface="Arial"/>
                <a:cs typeface="+mn-cs"/>
              </a:rPr>
              <a:t>Charpy</a:t>
            </a:r>
            <a:endParaRPr lang="en-GB" dirty="0">
              <a:latin typeface="Arial"/>
              <a:cs typeface="+mn-cs"/>
            </a:endParaRPr>
          </a:p>
        </p:txBody>
      </p:sp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8915400" y="3200401"/>
            <a:ext cx="152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latin typeface="Arial"/>
                <a:cs typeface="+mn-cs"/>
              </a:rPr>
              <a:t>fatigue</a:t>
            </a: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5015880" y="6165305"/>
            <a:ext cx="1752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latin typeface="Arial"/>
                <a:cs typeface="+mn-cs"/>
              </a:rPr>
              <a:t>corrosion</a:t>
            </a:r>
          </a:p>
        </p:txBody>
      </p:sp>
      <p:sp>
        <p:nvSpPr>
          <p:cNvPr id="96267" name="Text Box 11"/>
          <p:cNvSpPr txBox="1">
            <a:spLocks noChangeArrowheads="1"/>
          </p:cNvSpPr>
          <p:nvPr/>
        </p:nvSpPr>
        <p:spPr bwMode="auto">
          <a:xfrm>
            <a:off x="1676400" y="5715001"/>
            <a:ext cx="3048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dirty="0">
                <a:latin typeface="Arial"/>
                <a:cs typeface="+mn-cs"/>
              </a:rPr>
              <a:t>critical stress intensity</a:t>
            </a:r>
          </a:p>
        </p:txBody>
      </p:sp>
      <p:pic>
        <p:nvPicPr>
          <p:cNvPr id="2" name="Picture 1" descr="fracture_toughness_specimens.jp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79" r="48284" b="30067"/>
          <a:stretch/>
        </p:blipFill>
        <p:spPr>
          <a:xfrm rot="21432926">
            <a:off x="1898811" y="3408438"/>
            <a:ext cx="2170511" cy="2163921"/>
          </a:xfrm>
          <a:prstGeom prst="rect">
            <a:avLst/>
          </a:prstGeom>
        </p:spPr>
      </p:pic>
      <p:pic>
        <p:nvPicPr>
          <p:cNvPr id="3" name="Picture 2" descr="image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4293096"/>
            <a:ext cx="3289300" cy="2463800"/>
          </a:xfrm>
          <a:prstGeom prst="rect">
            <a:avLst/>
          </a:prstGeom>
        </p:spPr>
      </p:pic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7320136" y="6165305"/>
            <a:ext cx="172819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latin typeface="Arial"/>
                <a:cs typeface="+mn-cs"/>
              </a:rPr>
              <a:t>tensile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0708B6-E49E-8EA3-D1BE-879928E1D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808" y="980728"/>
            <a:ext cx="7529855" cy="54974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55C1CA-114D-12D2-2F71-40AB72048B4C}"/>
              </a:ext>
            </a:extLst>
          </p:cNvPr>
          <p:cNvSpPr txBox="1"/>
          <p:nvPr/>
        </p:nvSpPr>
        <p:spPr>
          <a:xfrm rot="5400000">
            <a:off x="5221658" y="1092456"/>
            <a:ext cx="25796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increasing</a:t>
            </a:r>
          </a:p>
          <a:p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solidification range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47CDDE-1D06-CFD6-61BC-49FE07F901F4}"/>
              </a:ext>
            </a:extLst>
          </p:cNvPr>
          <p:cNvSpPr txBox="1"/>
          <p:nvPr/>
        </p:nvSpPr>
        <p:spPr>
          <a:xfrm rot="5400000">
            <a:off x="6785145" y="865028"/>
            <a:ext cx="21092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decreasing</a:t>
            </a:r>
          </a:p>
          <a:p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density change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DD4E72-9772-28AC-B028-73EFDF6D622A}"/>
              </a:ext>
            </a:extLst>
          </p:cNvPr>
          <p:cNvSpPr txBox="1"/>
          <p:nvPr/>
        </p:nvSpPr>
        <p:spPr>
          <a:xfrm rot="5400000">
            <a:off x="9722474" y="2382297"/>
            <a:ext cx="2074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solidification as</a:t>
            </a:r>
          </a:p>
          <a:p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as austenite</a:t>
            </a:r>
          </a:p>
        </p:txBody>
      </p:sp>
      <p:pic>
        <p:nvPicPr>
          <p:cNvPr id="14" name="Picture 13" descr="A diagram of a temperature&#10;&#10;Description automatically generated">
            <a:extLst>
              <a:ext uri="{FF2B5EF4-FFF2-40B4-BE49-F238E27FC236}">
                <a16:creationId xmlns:a16="http://schemas.microsoft.com/office/drawing/2014/main" id="{BD9E7DAA-F1A5-F235-1ACB-38E08A7D0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7" y="405956"/>
            <a:ext cx="4149949" cy="568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51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1AF0DE-3175-9AAD-7BE4-58F7490E9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69"/>
          <a:stretch/>
        </p:blipFill>
        <p:spPr>
          <a:xfrm>
            <a:off x="1487488" y="464240"/>
            <a:ext cx="8568952" cy="592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69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D67D63-E0E9-8B77-7E52-1B95FBFF7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257584"/>
            <a:ext cx="10585176" cy="621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627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6CBC7F0-581E-1848-BF73-3750C4061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184" y="332656"/>
            <a:ext cx="8765305" cy="614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07368" y="332656"/>
            <a:ext cx="7200800" cy="1143000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chemeClr val="accent2"/>
                </a:solidFill>
                <a:latin typeface="Arial"/>
                <a:cs typeface="+mj-cs"/>
              </a:rPr>
              <a:t>Large number of variables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7368" y="1988840"/>
            <a:ext cx="7772400" cy="41148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GB" dirty="0">
                <a:solidFill>
                  <a:schemeClr val="tx2"/>
                </a:solidFill>
                <a:latin typeface="Arial"/>
                <a:cs typeface="+mn-cs"/>
              </a:rPr>
              <a:t>C, </a:t>
            </a:r>
            <a:r>
              <a:rPr lang="en-GB" dirty="0" err="1">
                <a:solidFill>
                  <a:schemeClr val="tx2"/>
                </a:solidFill>
                <a:latin typeface="Arial"/>
                <a:cs typeface="+mn-cs"/>
              </a:rPr>
              <a:t>Mn</a:t>
            </a:r>
            <a:r>
              <a:rPr lang="en-GB" dirty="0">
                <a:solidFill>
                  <a:schemeClr val="tx2"/>
                </a:solidFill>
                <a:latin typeface="Arial"/>
                <a:cs typeface="+mn-cs"/>
              </a:rPr>
              <a:t>, Si, Ni, Cr, Mo, V, Co, B, N, O…..</a:t>
            </a:r>
          </a:p>
          <a:p>
            <a:pPr>
              <a:lnSpc>
                <a:spcPct val="150000"/>
              </a:lnSpc>
              <a:defRPr/>
            </a:pPr>
            <a:r>
              <a:rPr lang="en-GB" dirty="0" err="1">
                <a:solidFill>
                  <a:schemeClr val="tx2"/>
                </a:solidFill>
                <a:latin typeface="Arial"/>
                <a:cs typeface="+mn-cs"/>
              </a:rPr>
              <a:t>Thermomechanical</a:t>
            </a:r>
            <a:r>
              <a:rPr lang="en-GB" dirty="0">
                <a:solidFill>
                  <a:schemeClr val="tx2"/>
                </a:solidFill>
                <a:latin typeface="Arial"/>
                <a:cs typeface="+mn-cs"/>
              </a:rPr>
              <a:t> processing of steel</a:t>
            </a:r>
          </a:p>
          <a:p>
            <a:pPr>
              <a:lnSpc>
                <a:spcPct val="150000"/>
              </a:lnSpc>
              <a:defRPr/>
            </a:pPr>
            <a:r>
              <a:rPr lang="en-GB" dirty="0">
                <a:solidFill>
                  <a:schemeClr val="tx2"/>
                </a:solidFill>
                <a:latin typeface="Arial"/>
                <a:cs typeface="+mn-cs"/>
              </a:rPr>
              <a:t>Welding consumable</a:t>
            </a:r>
          </a:p>
          <a:p>
            <a:pPr>
              <a:lnSpc>
                <a:spcPct val="150000"/>
              </a:lnSpc>
              <a:defRPr/>
            </a:pPr>
            <a:r>
              <a:rPr lang="en-GB" dirty="0">
                <a:solidFill>
                  <a:schemeClr val="tx2"/>
                </a:solidFill>
                <a:latin typeface="Arial"/>
                <a:cs typeface="+mn-cs"/>
              </a:rPr>
              <a:t>Welding parameters</a:t>
            </a:r>
          </a:p>
          <a:p>
            <a:pPr>
              <a:lnSpc>
                <a:spcPct val="150000"/>
              </a:lnSpc>
              <a:defRPr/>
            </a:pPr>
            <a:r>
              <a:rPr lang="en-GB" dirty="0">
                <a:solidFill>
                  <a:schemeClr val="tx2"/>
                </a:solidFill>
                <a:latin typeface="Arial"/>
                <a:cs typeface="+mn-cs"/>
              </a:rPr>
              <a:t>Subsequent heat treatment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F8799AE-B260-314F-99E2-0F90EE7B43F4}"/>
              </a:ext>
            </a:extLst>
          </p:cNvPr>
          <p:cNvGraphicFramePr/>
          <p:nvPr/>
        </p:nvGraphicFramePr>
        <p:xfrm>
          <a:off x="8145153" y="2743200"/>
          <a:ext cx="3528392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354144"/>
            <a:ext cx="4464496" cy="2994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3630860"/>
            <a:ext cx="4536504" cy="3171148"/>
          </a:xfrm>
          <a:prstGeom prst="rect">
            <a:avLst/>
          </a:prstGeom>
        </p:spPr>
      </p:pic>
      <p:pic>
        <p:nvPicPr>
          <p:cNvPr id="6" name="Picture 5" descr="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45" y="216024"/>
            <a:ext cx="3763797" cy="2822848"/>
          </a:xfrm>
          <a:prstGeom prst="rect">
            <a:avLst/>
          </a:prstGeom>
        </p:spPr>
      </p:pic>
      <p:pic>
        <p:nvPicPr>
          <p:cNvPr id="7" name="Picture 6" descr="3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356992"/>
            <a:ext cx="2463738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833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FBB53071-74AD-0C43-8F43-1E7878AD7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555" y="6301407"/>
            <a:ext cx="3816424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Cool &amp; Bhadeshia, 1996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82175-E478-3948-93A8-0CE3A48D6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000" y="4157340"/>
            <a:ext cx="5842000" cy="237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722F25-C38F-6A45-BD6C-98E26243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412924"/>
            <a:ext cx="5816707" cy="37444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A49941-8775-EE4A-8D6F-6AF348249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4563" y="1916832"/>
            <a:ext cx="484888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368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79B746-020D-CA42-9567-ABED0D017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7" y="260648"/>
            <a:ext cx="9443549" cy="619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799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tracey1.jpg                                                    0003126BMacintosh HD                   ABA78158:">
            <a:extLst>
              <a:ext uri="{FF2B5EF4-FFF2-40B4-BE49-F238E27FC236}">
                <a16:creationId xmlns:a16="http://schemas.microsoft.com/office/drawing/2014/main" id="{C38BF883-3ADF-1641-997C-8602403E5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457200"/>
            <a:ext cx="4191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tracey2.jpg                                                    0003126BMacintosh HD                   ABA78158:">
            <a:extLst>
              <a:ext uri="{FF2B5EF4-FFF2-40B4-BE49-F238E27FC236}">
                <a16:creationId xmlns:a16="http://schemas.microsoft.com/office/drawing/2014/main" id="{3B39CF9B-E1E7-3A45-A0B9-F370F52A1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52" y="457201"/>
            <a:ext cx="4114800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tracey3.jpg                                                    0003126BMacintosh HD                   ABA78158:">
            <a:extLst>
              <a:ext uri="{FF2B5EF4-FFF2-40B4-BE49-F238E27FC236}">
                <a16:creationId xmlns:a16="http://schemas.microsoft.com/office/drawing/2014/main" id="{614CA367-217F-214D-B5AF-520AED7F1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52" y="3648075"/>
            <a:ext cx="41148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tracey4.jpg                                                    0003126BMacintosh HD                   ABA78158:">
            <a:extLst>
              <a:ext uri="{FF2B5EF4-FFF2-40B4-BE49-F238E27FC236}">
                <a16:creationId xmlns:a16="http://schemas.microsoft.com/office/drawing/2014/main" id="{8C7748BE-4BA6-884F-A2C3-CAEC4EC1B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152" y="3276600"/>
            <a:ext cx="41910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 Box 6">
            <a:extLst>
              <a:ext uri="{FF2B5EF4-FFF2-40B4-BE49-F238E27FC236}">
                <a16:creationId xmlns:a16="http://schemas.microsoft.com/office/drawing/2014/main" id="{604921CB-4485-5E41-8593-05E9B9BE7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52" y="548680"/>
            <a:ext cx="117085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welded</a:t>
            </a:r>
          </a:p>
        </p:txBody>
      </p:sp>
      <p:sp>
        <p:nvSpPr>
          <p:cNvPr id="51207" name="Text Box 7">
            <a:extLst>
              <a:ext uri="{FF2B5EF4-FFF2-40B4-BE49-F238E27FC236}">
                <a16:creationId xmlns:a16="http://schemas.microsoft.com/office/drawing/2014/main" id="{3F82B12E-C504-5541-9515-18461F0A7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1904" y="548680"/>
            <a:ext cx="1087016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600°C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1F91E-E42F-E941-A109-FFC3C1BCA2DD}"/>
              </a:ext>
            </a:extLst>
          </p:cNvPr>
          <p:cNvSpPr/>
          <p:nvPr/>
        </p:nvSpPr>
        <p:spPr>
          <a:xfrm>
            <a:off x="430288" y="3717032"/>
            <a:ext cx="1055097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650°C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9CC607-C2FD-6341-B743-EF28D6E58F50}"/>
              </a:ext>
            </a:extLst>
          </p:cNvPr>
          <p:cNvSpPr/>
          <p:nvPr/>
        </p:nvSpPr>
        <p:spPr>
          <a:xfrm>
            <a:off x="4911552" y="5940127"/>
            <a:ext cx="1055097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700°C</a:t>
            </a:r>
          </a:p>
        </p:txBody>
      </p:sp>
    </p:spTree>
    <p:extLst>
      <p:ext uri="{BB962C8B-B14F-4D97-AF65-F5344CB8AC3E}">
        <p14:creationId xmlns:p14="http://schemas.microsoft.com/office/powerpoint/2010/main" val="22040918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A0FD33-BC75-A24D-8A9E-4C60D4773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223110"/>
            <a:ext cx="8558212" cy="64117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19CA31-1A7A-6C4C-9BD6-BDADD97DA073}"/>
              </a:ext>
            </a:extLst>
          </p:cNvPr>
          <p:cNvSpPr txBox="1"/>
          <p:nvPr/>
        </p:nvSpPr>
        <p:spPr>
          <a:xfrm>
            <a:off x="9120336" y="4509120"/>
            <a:ext cx="29033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welding</a:t>
            </a:r>
          </a:p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consumables</a:t>
            </a:r>
          </a:p>
        </p:txBody>
      </p:sp>
    </p:spTree>
    <p:extLst>
      <p:ext uri="{BB962C8B-B14F-4D97-AF65-F5344CB8AC3E}">
        <p14:creationId xmlns:p14="http://schemas.microsoft.com/office/powerpoint/2010/main" val="4276300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1"/>
          <p:cNvSpPr txBox="1">
            <a:spLocks noChangeArrowheads="1"/>
          </p:cNvSpPr>
          <p:nvPr/>
        </p:nvSpPr>
        <p:spPr bwMode="auto">
          <a:xfrm>
            <a:off x="1774826" y="260350"/>
            <a:ext cx="2898775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tx2"/>
                </a:solidFill>
                <a:latin typeface="Arial" charset="0"/>
                <a:cs typeface="Arial" charset="0"/>
              </a:rPr>
              <a:t>electron theory</a:t>
            </a:r>
          </a:p>
        </p:txBody>
      </p:sp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5519739" y="260350"/>
            <a:ext cx="3811587" cy="5857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tx2"/>
                </a:solidFill>
                <a:latin typeface="Arial" charset="0"/>
                <a:cs typeface="Arial" charset="0"/>
              </a:rPr>
              <a:t>molecular dynamics</a:t>
            </a: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74825" y="1268414"/>
            <a:ext cx="3195638" cy="5857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tx2"/>
                </a:solidFill>
                <a:latin typeface="Arial" charset="0"/>
                <a:cs typeface="Arial" charset="0"/>
              </a:rPr>
              <a:t>thermodynamics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1774826" y="3068639"/>
            <a:ext cx="1552575" cy="5857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tx2"/>
                </a:solidFill>
                <a:latin typeface="Arial" charset="0"/>
                <a:cs typeface="Arial" charset="0"/>
              </a:rPr>
              <a:t>kinetics</a:t>
            </a: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1774825" y="2133600"/>
            <a:ext cx="5316538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tx2"/>
                </a:solidFill>
                <a:latin typeface="Arial" charset="0"/>
                <a:cs typeface="Arial" charset="0"/>
              </a:rPr>
              <a:t>irreversible thermodynamics</a:t>
            </a:r>
          </a:p>
        </p:txBody>
      </p:sp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3719513" y="3068639"/>
            <a:ext cx="2830512" cy="5857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tx2"/>
                </a:solidFill>
                <a:latin typeface="Arial" charset="0"/>
                <a:cs typeface="Arial" charset="0"/>
              </a:rPr>
              <a:t>finite elements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774826" y="4076701"/>
            <a:ext cx="4187825" cy="1654175"/>
            <a:chOff x="251520" y="4725144"/>
            <a:chExt cx="4186589" cy="1654207"/>
          </a:xfrm>
        </p:grpSpPr>
        <p:sp>
          <p:nvSpPr>
            <p:cNvPr id="8" name="TextBox 7"/>
            <p:cNvSpPr txBox="1"/>
            <p:nvPr/>
          </p:nvSpPr>
          <p:spPr>
            <a:xfrm>
              <a:off x="251520" y="4725144"/>
              <a:ext cx="4186589" cy="6461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dirty="0">
                  <a:latin typeface="Arial"/>
                  <a:cs typeface="Arial"/>
                </a:rPr>
                <a:t>structure-properties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59285" y="5733227"/>
              <a:ext cx="2802698" cy="6461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dirty="0">
                  <a:latin typeface="Arial"/>
                  <a:cs typeface="Arial"/>
                </a:rPr>
                <a:t>uncertainties</a:t>
              </a:r>
            </a:p>
          </p:txBody>
        </p:sp>
      </p:grpSp>
      <p:pic>
        <p:nvPicPr>
          <p:cNvPr id="17416" name="Picture 1" descr="6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2420939"/>
            <a:ext cx="278765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8031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107950"/>
            <a:ext cx="7589838" cy="6311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7924801" y="6508750"/>
            <a:ext cx="2646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762000">
              <a:lnSpc>
                <a:spcPct val="90000"/>
              </a:lnSpc>
            </a:pPr>
            <a:r>
              <a:rPr lang="en-GB" sz="1800">
                <a:solidFill>
                  <a:schemeClr val="accent2"/>
                </a:solidFill>
                <a:latin typeface="Arial" charset="0"/>
              </a:rPr>
              <a:t>Cole &amp; Bhadeshia, 1999</a:t>
            </a:r>
          </a:p>
        </p:txBody>
      </p:sp>
    </p:spTree>
    <p:extLst>
      <p:ext uri="{BB962C8B-B14F-4D97-AF65-F5344CB8AC3E}">
        <p14:creationId xmlns:p14="http://schemas.microsoft.com/office/powerpoint/2010/main" val="3628538516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Line 2">
            <a:extLst>
              <a:ext uri="{FF2B5EF4-FFF2-40B4-BE49-F238E27FC236}">
                <a16:creationId xmlns:a16="http://schemas.microsoft.com/office/drawing/2014/main" id="{38A84E6E-EAAB-EC41-AD1E-A298E3ACAD9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7063" y="1090613"/>
            <a:ext cx="87312" cy="47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" name="Line 3">
            <a:extLst>
              <a:ext uri="{FF2B5EF4-FFF2-40B4-BE49-F238E27FC236}">
                <a16:creationId xmlns:a16="http://schemas.microsoft.com/office/drawing/2014/main" id="{D0C74104-9FEB-E64F-98F7-D892C96021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5975" y="1125538"/>
            <a:ext cx="71438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Line 4">
            <a:extLst>
              <a:ext uri="{FF2B5EF4-FFF2-40B4-BE49-F238E27FC236}">
                <a16:creationId xmlns:a16="http://schemas.microsoft.com/office/drawing/2014/main" id="{4F2CEBFE-D0E6-CF41-9DA6-5133849F94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29013" y="1155700"/>
            <a:ext cx="873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5" name="Line 5">
            <a:extLst>
              <a:ext uri="{FF2B5EF4-FFF2-40B4-BE49-F238E27FC236}">
                <a16:creationId xmlns:a16="http://schemas.microsoft.com/office/drawing/2014/main" id="{A622FED1-6DCB-934B-A97B-81B2E4A1C6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9513" y="1179513"/>
            <a:ext cx="87312" cy="47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Line 6">
            <a:extLst>
              <a:ext uri="{FF2B5EF4-FFF2-40B4-BE49-F238E27FC236}">
                <a16:creationId xmlns:a16="http://schemas.microsoft.com/office/drawing/2014/main" id="{4C94D969-C05A-F84E-8FAC-7F38424784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8426" y="1214438"/>
            <a:ext cx="87313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Line 7">
            <a:extLst>
              <a:ext uri="{FF2B5EF4-FFF2-40B4-BE49-F238E27FC236}">
                <a16:creationId xmlns:a16="http://schemas.microsoft.com/office/drawing/2014/main" id="{673A86E2-9A27-1B4F-8B5F-D30399D64F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097338" y="1244600"/>
            <a:ext cx="88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Line 8">
            <a:extLst>
              <a:ext uri="{FF2B5EF4-FFF2-40B4-BE49-F238E27FC236}">
                <a16:creationId xmlns:a16="http://schemas.microsoft.com/office/drawing/2014/main" id="{AB505CBE-E4A1-B84A-A4DB-90B50BB09A2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7838" y="1268413"/>
            <a:ext cx="87312" cy="47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Line 9">
            <a:extLst>
              <a:ext uri="{FF2B5EF4-FFF2-40B4-BE49-F238E27FC236}">
                <a16:creationId xmlns:a16="http://schemas.microsoft.com/office/drawing/2014/main" id="{B608BBB1-8EDF-624A-B217-08717693F6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6750" y="1303338"/>
            <a:ext cx="889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0" name="Freeform 10">
            <a:extLst>
              <a:ext uri="{FF2B5EF4-FFF2-40B4-BE49-F238E27FC236}">
                <a16:creationId xmlns:a16="http://schemas.microsoft.com/office/drawing/2014/main" id="{74C81E51-488E-8A44-BFA0-3B9786BBF1AF}"/>
              </a:ext>
            </a:extLst>
          </p:cNvPr>
          <p:cNvSpPr>
            <a:spLocks/>
          </p:cNvSpPr>
          <p:nvPr/>
        </p:nvSpPr>
        <p:spPr bwMode="auto">
          <a:xfrm>
            <a:off x="4662488" y="1327150"/>
            <a:ext cx="95250" cy="1588"/>
          </a:xfrm>
          <a:custGeom>
            <a:avLst/>
            <a:gdLst>
              <a:gd name="T0" fmla="*/ 0 w 68"/>
              <a:gd name="T1" fmla="*/ 0 h 1"/>
              <a:gd name="T2" fmla="*/ 0 w 68"/>
              <a:gd name="T3" fmla="*/ 0 h 1"/>
              <a:gd name="T4" fmla="*/ 56 w 68"/>
              <a:gd name="T5" fmla="*/ 0 h 1"/>
              <a:gd name="T6" fmla="*/ 67 w 68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  <a:gd name="T12" fmla="*/ 0 w 68"/>
              <a:gd name="T13" fmla="*/ 0 h 1"/>
              <a:gd name="T14" fmla="*/ 68 w 68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8" h="1">
                <a:moveTo>
                  <a:pt x="0" y="0"/>
                </a:moveTo>
                <a:lnTo>
                  <a:pt x="0" y="0"/>
                </a:lnTo>
                <a:lnTo>
                  <a:pt x="56" y="0"/>
                </a:lnTo>
                <a:lnTo>
                  <a:pt x="67" y="0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091" name="Line 11">
            <a:extLst>
              <a:ext uri="{FF2B5EF4-FFF2-40B4-BE49-F238E27FC236}">
                <a16:creationId xmlns:a16="http://schemas.microsoft.com/office/drawing/2014/main" id="{04250895-A827-F843-8676-B45ECAC2C97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7751" y="1357313"/>
            <a:ext cx="87313" cy="47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2" name="Line 12">
            <a:extLst>
              <a:ext uri="{FF2B5EF4-FFF2-40B4-BE49-F238E27FC236}">
                <a16:creationId xmlns:a16="http://schemas.microsoft.com/office/drawing/2014/main" id="{B763B828-AED4-8E46-81A7-CE7A8421D05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6663" y="1374776"/>
            <a:ext cx="88900" cy="47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3" name="Line 13">
            <a:extLst>
              <a:ext uri="{FF2B5EF4-FFF2-40B4-BE49-F238E27FC236}">
                <a16:creationId xmlns:a16="http://schemas.microsoft.com/office/drawing/2014/main" id="{30E16974-00AD-554A-8861-A9A7AABC6D9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7164" y="1392238"/>
            <a:ext cx="71437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4" name="Line 14">
            <a:extLst>
              <a:ext uri="{FF2B5EF4-FFF2-40B4-BE49-F238E27FC236}">
                <a16:creationId xmlns:a16="http://schemas.microsoft.com/office/drawing/2014/main" id="{B36613B7-6E34-9040-8339-3C3262719C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1" y="1422400"/>
            <a:ext cx="873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5" name="Line 15">
            <a:extLst>
              <a:ext uri="{FF2B5EF4-FFF2-40B4-BE49-F238E27FC236}">
                <a16:creationId xmlns:a16="http://schemas.microsoft.com/office/drawing/2014/main" id="{79604C22-B301-E146-A12B-9749781B63A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00701" y="1439863"/>
            <a:ext cx="873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6" name="Line 16">
            <a:extLst>
              <a:ext uri="{FF2B5EF4-FFF2-40B4-BE49-F238E27FC236}">
                <a16:creationId xmlns:a16="http://schemas.microsoft.com/office/drawing/2014/main" id="{3FD040F5-3047-6A47-9AD2-C843E5ADB0C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9613" y="1463676"/>
            <a:ext cx="87312" cy="47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7" name="Line 17">
            <a:extLst>
              <a:ext uri="{FF2B5EF4-FFF2-40B4-BE49-F238E27FC236}">
                <a16:creationId xmlns:a16="http://schemas.microsoft.com/office/drawing/2014/main" id="{42D4131B-5077-E642-B424-B94B62447D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8525" y="1481138"/>
            <a:ext cx="889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8" name="Line 18">
            <a:extLst>
              <a:ext uri="{FF2B5EF4-FFF2-40B4-BE49-F238E27FC236}">
                <a16:creationId xmlns:a16="http://schemas.microsoft.com/office/drawing/2014/main" id="{D0F99893-0B17-C14B-9C69-82F2C4A66A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9026" y="1500188"/>
            <a:ext cx="87313" cy="47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9" name="Line 19">
            <a:extLst>
              <a:ext uri="{FF2B5EF4-FFF2-40B4-BE49-F238E27FC236}">
                <a16:creationId xmlns:a16="http://schemas.microsoft.com/office/drawing/2014/main" id="{892CEC05-0558-2F4B-95C3-A8906E149F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7938" y="1528763"/>
            <a:ext cx="873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0" name="Line 20">
            <a:extLst>
              <a:ext uri="{FF2B5EF4-FFF2-40B4-BE49-F238E27FC236}">
                <a16:creationId xmlns:a16="http://schemas.microsoft.com/office/drawing/2014/main" id="{B6F4E167-4DF7-4448-A887-9522A09EB28F}"/>
              </a:ext>
            </a:extLst>
          </p:cNvPr>
          <p:cNvSpPr>
            <a:spLocks noChangeShapeType="1"/>
          </p:cNvSpPr>
          <p:nvPr/>
        </p:nvSpPr>
        <p:spPr bwMode="auto">
          <a:xfrm>
            <a:off x="6548438" y="1546225"/>
            <a:ext cx="873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1" name="Line 21">
            <a:extLst>
              <a:ext uri="{FF2B5EF4-FFF2-40B4-BE49-F238E27FC236}">
                <a16:creationId xmlns:a16="http://schemas.microsoft.com/office/drawing/2014/main" id="{AC18A7D0-680D-4C4E-AAAD-F383E76D5D8F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7350" y="1570038"/>
            <a:ext cx="889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2" name="Line 22">
            <a:extLst>
              <a:ext uri="{FF2B5EF4-FFF2-40B4-BE49-F238E27FC236}">
                <a16:creationId xmlns:a16="http://schemas.microsoft.com/office/drawing/2014/main" id="{62DDE7C7-E5C7-534B-8DE9-E546A534E449}"/>
              </a:ext>
            </a:extLst>
          </p:cNvPr>
          <p:cNvSpPr>
            <a:spLocks noChangeShapeType="1"/>
          </p:cNvSpPr>
          <p:nvPr/>
        </p:nvSpPr>
        <p:spPr bwMode="auto">
          <a:xfrm>
            <a:off x="6927850" y="1582738"/>
            <a:ext cx="88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3" name="Line 23">
            <a:extLst>
              <a:ext uri="{FF2B5EF4-FFF2-40B4-BE49-F238E27FC236}">
                <a16:creationId xmlns:a16="http://schemas.microsoft.com/office/drawing/2014/main" id="{78519F96-B90E-BC48-A1F6-E8560CD59A67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8351" y="1600200"/>
            <a:ext cx="873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4" name="Line 24">
            <a:extLst>
              <a:ext uri="{FF2B5EF4-FFF2-40B4-BE49-F238E27FC236}">
                <a16:creationId xmlns:a16="http://schemas.microsoft.com/office/drawing/2014/main" id="{4349063D-D67B-0B46-A0DE-9FE712E458E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7263" y="1617663"/>
            <a:ext cx="873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5" name="Line 25">
            <a:extLst>
              <a:ext uri="{FF2B5EF4-FFF2-40B4-BE49-F238E27FC236}">
                <a16:creationId xmlns:a16="http://schemas.microsoft.com/office/drawing/2014/main" id="{DEE1B92B-917C-0749-AD3A-08EC71D7D76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7763" y="1635125"/>
            <a:ext cx="873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6" name="Line 26">
            <a:extLst>
              <a:ext uri="{FF2B5EF4-FFF2-40B4-BE49-F238E27FC236}">
                <a16:creationId xmlns:a16="http://schemas.microsoft.com/office/drawing/2014/main" id="{28A7D95B-504F-694E-9AC6-6CFE42941D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6676" y="1652588"/>
            <a:ext cx="873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7" name="Line 27">
            <a:extLst>
              <a:ext uri="{FF2B5EF4-FFF2-40B4-BE49-F238E27FC236}">
                <a16:creationId xmlns:a16="http://schemas.microsoft.com/office/drawing/2014/main" id="{A93CF72B-57CB-3141-939D-4BF0016861C1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5588" y="1671638"/>
            <a:ext cx="88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8" name="Line 28">
            <a:extLst>
              <a:ext uri="{FF2B5EF4-FFF2-40B4-BE49-F238E27FC236}">
                <a16:creationId xmlns:a16="http://schemas.microsoft.com/office/drawing/2014/main" id="{E41C1792-95F5-4149-BCCC-97021565DA3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6088" y="1689100"/>
            <a:ext cx="873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9" name="Line 29">
            <a:extLst>
              <a:ext uri="{FF2B5EF4-FFF2-40B4-BE49-F238E27FC236}">
                <a16:creationId xmlns:a16="http://schemas.microsoft.com/office/drawing/2014/main" id="{A80850F2-065E-E847-B3EE-307965DF4539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5001" y="1695451"/>
            <a:ext cx="87313" cy="47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0" name="Line 30">
            <a:extLst>
              <a:ext uri="{FF2B5EF4-FFF2-40B4-BE49-F238E27FC236}">
                <a16:creationId xmlns:a16="http://schemas.microsoft.com/office/drawing/2014/main" id="{F7BC8D3D-BB97-BE4B-8CD2-61CEBC054D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445501" y="1712913"/>
            <a:ext cx="87313" cy="47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1" name="Line 31">
            <a:extLst>
              <a:ext uri="{FF2B5EF4-FFF2-40B4-BE49-F238E27FC236}">
                <a16:creationId xmlns:a16="http://schemas.microsoft.com/office/drawing/2014/main" id="{4C8E47F5-1036-E046-B913-EC03B854D2FE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4414" y="1724025"/>
            <a:ext cx="79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2" name="Line 32">
            <a:extLst>
              <a:ext uri="{FF2B5EF4-FFF2-40B4-BE49-F238E27FC236}">
                <a16:creationId xmlns:a16="http://schemas.microsoft.com/office/drawing/2014/main" id="{3848B4BF-D7AB-924C-A6EE-260CBC23D8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7063" y="4676775"/>
            <a:ext cx="873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3" name="Line 33">
            <a:extLst>
              <a:ext uri="{FF2B5EF4-FFF2-40B4-BE49-F238E27FC236}">
                <a16:creationId xmlns:a16="http://schemas.microsoft.com/office/drawing/2014/main" id="{1E64C454-1237-AA4F-BB76-CD5565D3320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5976" y="4676775"/>
            <a:ext cx="873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4" name="Line 34">
            <a:extLst>
              <a:ext uri="{FF2B5EF4-FFF2-40B4-BE49-F238E27FC236}">
                <a16:creationId xmlns:a16="http://schemas.microsoft.com/office/drawing/2014/main" id="{34FD9E6E-6782-9343-8EE8-A7F1D00C4A9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4888" y="4694238"/>
            <a:ext cx="88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5" name="Line 35">
            <a:extLst>
              <a:ext uri="{FF2B5EF4-FFF2-40B4-BE49-F238E27FC236}">
                <a16:creationId xmlns:a16="http://schemas.microsoft.com/office/drawing/2014/main" id="{502DF07A-651B-3B40-B7FD-379DF670C5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5388" y="4694238"/>
            <a:ext cx="873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6" name="Line 36">
            <a:extLst>
              <a:ext uri="{FF2B5EF4-FFF2-40B4-BE49-F238E27FC236}">
                <a16:creationId xmlns:a16="http://schemas.microsoft.com/office/drawing/2014/main" id="{940BC7D1-AB42-2B43-87C0-0A780D4065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4301" y="4700588"/>
            <a:ext cx="87313" cy="47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7" name="Line 37">
            <a:extLst>
              <a:ext uri="{FF2B5EF4-FFF2-40B4-BE49-F238E27FC236}">
                <a16:creationId xmlns:a16="http://schemas.microsoft.com/office/drawing/2014/main" id="{233A83EB-8BB4-1949-84EF-51B7F245D7D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1" y="4711700"/>
            <a:ext cx="873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8" name="Line 38">
            <a:extLst>
              <a:ext uri="{FF2B5EF4-FFF2-40B4-BE49-F238E27FC236}">
                <a16:creationId xmlns:a16="http://schemas.microsoft.com/office/drawing/2014/main" id="{E8F67E54-C9DE-BD4B-9292-3D72CC1CAB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3713" y="4711700"/>
            <a:ext cx="873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9" name="Line 39">
            <a:extLst>
              <a:ext uri="{FF2B5EF4-FFF2-40B4-BE49-F238E27FC236}">
                <a16:creationId xmlns:a16="http://schemas.microsoft.com/office/drawing/2014/main" id="{380BC8AF-41F6-BD46-9565-AD7E667EB45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2625" y="4729163"/>
            <a:ext cx="88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0" name="Freeform 40">
            <a:extLst>
              <a:ext uri="{FF2B5EF4-FFF2-40B4-BE49-F238E27FC236}">
                <a16:creationId xmlns:a16="http://schemas.microsoft.com/office/drawing/2014/main" id="{57FAB0A3-7ACF-1240-9676-1DBFC102909B}"/>
              </a:ext>
            </a:extLst>
          </p:cNvPr>
          <p:cNvSpPr>
            <a:spLocks/>
          </p:cNvSpPr>
          <p:nvPr/>
        </p:nvSpPr>
        <p:spPr bwMode="auto">
          <a:xfrm>
            <a:off x="4678363" y="4722814"/>
            <a:ext cx="95250" cy="1587"/>
          </a:xfrm>
          <a:custGeom>
            <a:avLst/>
            <a:gdLst>
              <a:gd name="T0" fmla="*/ 0 w 68"/>
              <a:gd name="T1" fmla="*/ 0 h 1"/>
              <a:gd name="T2" fmla="*/ 45 w 68"/>
              <a:gd name="T3" fmla="*/ 0 h 1"/>
              <a:gd name="T4" fmla="*/ 67 w 68"/>
              <a:gd name="T5" fmla="*/ 0 h 1"/>
              <a:gd name="T6" fmla="*/ 0 60000 65536"/>
              <a:gd name="T7" fmla="*/ 0 60000 65536"/>
              <a:gd name="T8" fmla="*/ 0 60000 65536"/>
              <a:gd name="T9" fmla="*/ 0 w 68"/>
              <a:gd name="T10" fmla="*/ 0 h 1"/>
              <a:gd name="T11" fmla="*/ 68 w 68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" h="1">
                <a:moveTo>
                  <a:pt x="0" y="0"/>
                </a:moveTo>
                <a:lnTo>
                  <a:pt x="45" y="0"/>
                </a:lnTo>
                <a:lnTo>
                  <a:pt x="67" y="0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121" name="Line 41">
            <a:extLst>
              <a:ext uri="{FF2B5EF4-FFF2-40B4-BE49-F238E27FC236}">
                <a16:creationId xmlns:a16="http://schemas.microsoft.com/office/drawing/2014/main" id="{55522304-0FE1-8E4C-9992-7629C8051B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2038" y="4729163"/>
            <a:ext cx="873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2" name="Line 42">
            <a:extLst>
              <a:ext uri="{FF2B5EF4-FFF2-40B4-BE49-F238E27FC236}">
                <a16:creationId xmlns:a16="http://schemas.microsoft.com/office/drawing/2014/main" id="{607471A6-31FD-2D4A-B2AC-481443885AC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2538" y="4746625"/>
            <a:ext cx="873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3" name="Line 43">
            <a:extLst>
              <a:ext uri="{FF2B5EF4-FFF2-40B4-BE49-F238E27FC236}">
                <a16:creationId xmlns:a16="http://schemas.microsoft.com/office/drawing/2014/main" id="{EE5C5278-DF88-0841-9FDD-E2659E0A72CE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1450" y="4746625"/>
            <a:ext cx="88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4" name="Line 44">
            <a:extLst>
              <a:ext uri="{FF2B5EF4-FFF2-40B4-BE49-F238E27FC236}">
                <a16:creationId xmlns:a16="http://schemas.microsoft.com/office/drawing/2014/main" id="{E0E70E46-82C5-6440-B74E-ECB7C0CE5CA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1950" y="4746625"/>
            <a:ext cx="88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5" name="Line 45">
            <a:extLst>
              <a:ext uri="{FF2B5EF4-FFF2-40B4-BE49-F238E27FC236}">
                <a16:creationId xmlns:a16="http://schemas.microsoft.com/office/drawing/2014/main" id="{6AA53B51-26DD-4742-87C5-6A932648D8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2451" y="4746625"/>
            <a:ext cx="873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6" name="Line 46">
            <a:extLst>
              <a:ext uri="{FF2B5EF4-FFF2-40B4-BE49-F238E27FC236}">
                <a16:creationId xmlns:a16="http://schemas.microsoft.com/office/drawing/2014/main" id="{ADC88E15-54EA-5040-BD53-A90F3E28447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1363" y="4765675"/>
            <a:ext cx="88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7" name="Line 47">
            <a:extLst>
              <a:ext uri="{FF2B5EF4-FFF2-40B4-BE49-F238E27FC236}">
                <a16:creationId xmlns:a16="http://schemas.microsoft.com/office/drawing/2014/main" id="{BA41CBF0-5959-5846-B5A5-1AE0E3D7033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1863" y="4765675"/>
            <a:ext cx="873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8" name="Line 48">
            <a:extLst>
              <a:ext uri="{FF2B5EF4-FFF2-40B4-BE49-F238E27FC236}">
                <a16:creationId xmlns:a16="http://schemas.microsoft.com/office/drawing/2014/main" id="{82D89D00-B05F-B04F-A24A-7CB9DC54CDE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0776" y="4765675"/>
            <a:ext cx="873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9" name="Line 49">
            <a:extLst>
              <a:ext uri="{FF2B5EF4-FFF2-40B4-BE49-F238E27FC236}">
                <a16:creationId xmlns:a16="http://schemas.microsoft.com/office/drawing/2014/main" id="{4679559C-3A85-6747-8C1C-F38DDF79ED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391276" y="4772026"/>
            <a:ext cx="87313" cy="47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30" name="Line 50">
            <a:extLst>
              <a:ext uri="{FF2B5EF4-FFF2-40B4-BE49-F238E27FC236}">
                <a16:creationId xmlns:a16="http://schemas.microsoft.com/office/drawing/2014/main" id="{C5909F7C-DBF3-8242-99C4-B6E216BFB1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0188" y="4783138"/>
            <a:ext cx="873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31" name="Line 51">
            <a:extLst>
              <a:ext uri="{FF2B5EF4-FFF2-40B4-BE49-F238E27FC236}">
                <a16:creationId xmlns:a16="http://schemas.microsoft.com/office/drawing/2014/main" id="{F20FFC97-55C8-9240-8E20-CC2E74A6B2D1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9100" y="4783138"/>
            <a:ext cx="88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32" name="Line 52">
            <a:extLst>
              <a:ext uri="{FF2B5EF4-FFF2-40B4-BE49-F238E27FC236}">
                <a16:creationId xmlns:a16="http://schemas.microsoft.com/office/drawing/2014/main" id="{04ABB282-6D3A-C94C-B441-1D3A0ABCD4D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1" y="4783138"/>
            <a:ext cx="873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33" name="Line 53">
            <a:extLst>
              <a:ext uri="{FF2B5EF4-FFF2-40B4-BE49-F238E27FC236}">
                <a16:creationId xmlns:a16="http://schemas.microsoft.com/office/drawing/2014/main" id="{C32422BD-57EB-CA4B-8A22-9F9D29E5F49A}"/>
              </a:ext>
            </a:extLst>
          </p:cNvPr>
          <p:cNvSpPr>
            <a:spLocks noChangeShapeType="1"/>
          </p:cNvSpPr>
          <p:nvPr/>
        </p:nvSpPr>
        <p:spPr bwMode="auto">
          <a:xfrm>
            <a:off x="7148513" y="4783138"/>
            <a:ext cx="873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34" name="Line 54">
            <a:extLst>
              <a:ext uri="{FF2B5EF4-FFF2-40B4-BE49-F238E27FC236}">
                <a16:creationId xmlns:a16="http://schemas.microsoft.com/office/drawing/2014/main" id="{C620ADEB-6B8E-A247-8112-FFC3B138390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9013" y="4789488"/>
            <a:ext cx="87312" cy="47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35" name="Line 55">
            <a:extLst>
              <a:ext uri="{FF2B5EF4-FFF2-40B4-BE49-F238E27FC236}">
                <a16:creationId xmlns:a16="http://schemas.microsoft.com/office/drawing/2014/main" id="{1588F8C8-4DAC-5448-9EE3-BB315C5A2A3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7926" y="4800600"/>
            <a:ext cx="873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36" name="Line 56">
            <a:extLst>
              <a:ext uri="{FF2B5EF4-FFF2-40B4-BE49-F238E27FC236}">
                <a16:creationId xmlns:a16="http://schemas.microsoft.com/office/drawing/2014/main" id="{E25141CC-4322-D747-AD9A-691BE35AB1A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6838" y="4800600"/>
            <a:ext cx="88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37" name="Line 57">
            <a:extLst>
              <a:ext uri="{FF2B5EF4-FFF2-40B4-BE49-F238E27FC236}">
                <a16:creationId xmlns:a16="http://schemas.microsoft.com/office/drawing/2014/main" id="{A844CA20-44D8-CB4F-A562-72C6484EF64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07338" y="4800600"/>
            <a:ext cx="873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38" name="Line 58">
            <a:extLst>
              <a:ext uri="{FF2B5EF4-FFF2-40B4-BE49-F238E27FC236}">
                <a16:creationId xmlns:a16="http://schemas.microsoft.com/office/drawing/2014/main" id="{89362F3F-4A09-4742-BEB1-5AE4496D57A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96250" y="4800600"/>
            <a:ext cx="88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39" name="Line 59">
            <a:extLst>
              <a:ext uri="{FF2B5EF4-FFF2-40B4-BE49-F238E27FC236}">
                <a16:creationId xmlns:a16="http://schemas.microsoft.com/office/drawing/2014/main" id="{71CE8EA1-BA16-0942-9F6A-3A665799B930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6750" y="4800600"/>
            <a:ext cx="88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40" name="Line 60">
            <a:extLst>
              <a:ext uri="{FF2B5EF4-FFF2-40B4-BE49-F238E27FC236}">
                <a16:creationId xmlns:a16="http://schemas.microsoft.com/office/drawing/2014/main" id="{B39F7578-6328-744F-9F6C-B30B89FDF778}"/>
              </a:ext>
            </a:extLst>
          </p:cNvPr>
          <p:cNvSpPr>
            <a:spLocks noChangeShapeType="1"/>
          </p:cNvSpPr>
          <p:nvPr/>
        </p:nvSpPr>
        <p:spPr bwMode="auto">
          <a:xfrm>
            <a:off x="8477251" y="4818063"/>
            <a:ext cx="873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41" name="Freeform 61">
            <a:extLst>
              <a:ext uri="{FF2B5EF4-FFF2-40B4-BE49-F238E27FC236}">
                <a16:creationId xmlns:a16="http://schemas.microsoft.com/office/drawing/2014/main" id="{1351EB67-9736-774D-98D8-C616A734E061}"/>
              </a:ext>
            </a:extLst>
          </p:cNvPr>
          <p:cNvSpPr>
            <a:spLocks/>
          </p:cNvSpPr>
          <p:nvPr/>
        </p:nvSpPr>
        <p:spPr bwMode="auto">
          <a:xfrm>
            <a:off x="3160713" y="3567113"/>
            <a:ext cx="5484812" cy="304800"/>
          </a:xfrm>
          <a:custGeom>
            <a:avLst/>
            <a:gdLst>
              <a:gd name="T0" fmla="*/ 0 w 3887"/>
              <a:gd name="T1" fmla="*/ 0 h 192"/>
              <a:gd name="T2" fmla="*/ 0 w 3887"/>
              <a:gd name="T3" fmla="*/ 0 h 192"/>
              <a:gd name="T4" fmla="*/ 1064 w 3887"/>
              <a:gd name="T5" fmla="*/ 79 h 192"/>
              <a:gd name="T6" fmla="*/ 1120 w 3887"/>
              <a:gd name="T7" fmla="*/ 79 h 192"/>
              <a:gd name="T8" fmla="*/ 2509 w 3887"/>
              <a:gd name="T9" fmla="*/ 146 h 192"/>
              <a:gd name="T10" fmla="*/ 3035 w 3887"/>
              <a:gd name="T11" fmla="*/ 168 h 192"/>
              <a:gd name="T12" fmla="*/ 3886 w 3887"/>
              <a:gd name="T13" fmla="*/ 191 h 1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87"/>
              <a:gd name="T22" fmla="*/ 0 h 192"/>
              <a:gd name="T23" fmla="*/ 3887 w 3887"/>
              <a:gd name="T24" fmla="*/ 192 h 1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87" h="192">
                <a:moveTo>
                  <a:pt x="0" y="0"/>
                </a:moveTo>
                <a:lnTo>
                  <a:pt x="0" y="0"/>
                </a:lnTo>
                <a:lnTo>
                  <a:pt x="1064" y="79"/>
                </a:lnTo>
                <a:lnTo>
                  <a:pt x="1120" y="79"/>
                </a:lnTo>
                <a:lnTo>
                  <a:pt x="2509" y="146"/>
                </a:lnTo>
                <a:lnTo>
                  <a:pt x="3035" y="168"/>
                </a:lnTo>
                <a:lnTo>
                  <a:pt x="3886" y="191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142" name="Oval 62">
            <a:extLst>
              <a:ext uri="{FF2B5EF4-FFF2-40B4-BE49-F238E27FC236}">
                <a16:creationId xmlns:a16="http://schemas.microsoft.com/office/drawing/2014/main" id="{C1A09B4D-BC20-B04B-8683-0A80F9A6D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564" y="3609975"/>
            <a:ext cx="103187" cy="115888"/>
          </a:xfrm>
          <a:prstGeom prst="ellipse">
            <a:avLst/>
          </a:prstGeom>
          <a:solidFill>
            <a:schemeClr val="hlink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143" name="Oval 63">
            <a:extLst>
              <a:ext uri="{FF2B5EF4-FFF2-40B4-BE49-F238E27FC236}">
                <a16:creationId xmlns:a16="http://schemas.microsoft.com/office/drawing/2014/main" id="{ED99144C-D1CA-614E-848A-456578856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3590926"/>
            <a:ext cx="103188" cy="117475"/>
          </a:xfrm>
          <a:prstGeom prst="ellipse">
            <a:avLst/>
          </a:prstGeom>
          <a:solidFill>
            <a:schemeClr val="hlink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144" name="Oval 64">
            <a:extLst>
              <a:ext uri="{FF2B5EF4-FFF2-40B4-BE49-F238E27FC236}">
                <a16:creationId xmlns:a16="http://schemas.microsoft.com/office/drawing/2014/main" id="{54A76101-3A2B-A741-B452-860FBEB53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25" y="3716339"/>
            <a:ext cx="103188" cy="115887"/>
          </a:xfrm>
          <a:prstGeom prst="ellipse">
            <a:avLst/>
          </a:prstGeom>
          <a:solidFill>
            <a:schemeClr val="hlink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145" name="Oval 65">
            <a:extLst>
              <a:ext uri="{FF2B5EF4-FFF2-40B4-BE49-F238E27FC236}">
                <a16:creationId xmlns:a16="http://schemas.microsoft.com/office/drawing/2014/main" id="{EFA37A61-C62A-D54B-8ECD-6BE5DA85C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3689" y="3733801"/>
            <a:ext cx="103187" cy="117475"/>
          </a:xfrm>
          <a:prstGeom prst="ellipse">
            <a:avLst/>
          </a:prstGeom>
          <a:solidFill>
            <a:schemeClr val="hlink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146" name="Oval 66">
            <a:extLst>
              <a:ext uri="{FF2B5EF4-FFF2-40B4-BE49-F238E27FC236}">
                <a16:creationId xmlns:a16="http://schemas.microsoft.com/office/drawing/2014/main" id="{28D3C94A-18E6-5B49-A14D-602A3499C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5051" y="3840164"/>
            <a:ext cx="104775" cy="117475"/>
          </a:xfrm>
          <a:prstGeom prst="ellipse">
            <a:avLst/>
          </a:prstGeom>
          <a:solidFill>
            <a:schemeClr val="hlink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147" name="Oval 67">
            <a:extLst>
              <a:ext uri="{FF2B5EF4-FFF2-40B4-BE49-F238E27FC236}">
                <a16:creationId xmlns:a16="http://schemas.microsoft.com/office/drawing/2014/main" id="{D1FBB408-8C06-C24F-B6BA-71F7D2D97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6789" y="3822701"/>
            <a:ext cx="104775" cy="117475"/>
          </a:xfrm>
          <a:prstGeom prst="ellipse">
            <a:avLst/>
          </a:prstGeom>
          <a:solidFill>
            <a:schemeClr val="hlink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148" name="Line 68">
            <a:extLst>
              <a:ext uri="{FF2B5EF4-FFF2-40B4-BE49-F238E27FC236}">
                <a16:creationId xmlns:a16="http://schemas.microsoft.com/office/drawing/2014/main" id="{A33F821F-57D0-F645-A710-FF36EBF7216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6713" y="5405439"/>
            <a:ext cx="0" cy="1349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49" name="Line 69">
            <a:extLst>
              <a:ext uri="{FF2B5EF4-FFF2-40B4-BE49-F238E27FC236}">
                <a16:creationId xmlns:a16="http://schemas.microsoft.com/office/drawing/2014/main" id="{1CE62CDF-61A4-5849-89EB-5957D65A5A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76713" y="1042988"/>
            <a:ext cx="0" cy="146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50" name="Line 70">
            <a:extLst>
              <a:ext uri="{FF2B5EF4-FFF2-40B4-BE49-F238E27FC236}">
                <a16:creationId xmlns:a16="http://schemas.microsoft.com/office/drawing/2014/main" id="{62A07311-AE59-E043-B5AE-45C8DE9000B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7313" y="5405439"/>
            <a:ext cx="0" cy="1349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51" name="Line 71">
            <a:extLst>
              <a:ext uri="{FF2B5EF4-FFF2-40B4-BE49-F238E27FC236}">
                <a16:creationId xmlns:a16="http://schemas.microsoft.com/office/drawing/2014/main" id="{96CBA2AC-3BAA-4D47-9C8F-CCC9C32707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37313" y="1042988"/>
            <a:ext cx="0" cy="146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52" name="Line 72">
            <a:extLst>
              <a:ext uri="{FF2B5EF4-FFF2-40B4-BE49-F238E27FC236}">
                <a16:creationId xmlns:a16="http://schemas.microsoft.com/office/drawing/2014/main" id="{B654EAAE-1C7D-434A-9FDD-BFB8BF5168E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7913" y="5405439"/>
            <a:ext cx="0" cy="1349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53" name="Line 73">
            <a:extLst>
              <a:ext uri="{FF2B5EF4-FFF2-40B4-BE49-F238E27FC236}">
                <a16:creationId xmlns:a16="http://schemas.microsoft.com/office/drawing/2014/main" id="{16AB3040-2B00-1248-8A8D-935FA1F38F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97913" y="1042988"/>
            <a:ext cx="0" cy="146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54" name="Line 74">
            <a:extLst>
              <a:ext uri="{FF2B5EF4-FFF2-40B4-BE49-F238E27FC236}">
                <a16:creationId xmlns:a16="http://schemas.microsoft.com/office/drawing/2014/main" id="{C5786479-6C83-4043-B0E1-40DB6EA95F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4351" y="1049338"/>
            <a:ext cx="56372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55" name="Line 75">
            <a:extLst>
              <a:ext uri="{FF2B5EF4-FFF2-40B4-BE49-F238E27FC236}">
                <a16:creationId xmlns:a16="http://schemas.microsoft.com/office/drawing/2014/main" id="{FDDE3647-25DC-0D4F-BCDC-BBFEC9D049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4351" y="5548313"/>
            <a:ext cx="56372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56" name="Rectangle 76">
            <a:extLst>
              <a:ext uri="{FF2B5EF4-FFF2-40B4-BE49-F238E27FC236}">
                <a16:creationId xmlns:a16="http://schemas.microsoft.com/office/drawing/2014/main" id="{D9DF86E2-95FA-4445-AF10-76EA3F6D0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0" y="5686425"/>
            <a:ext cx="12398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GB" altLang="en-US" sz="2500">
                <a:solidFill>
                  <a:srgbClr val="000000"/>
                </a:solidFill>
                <a:latin typeface="Geneva" panose="020B0503030404040204" pitchFamily="34" charset="0"/>
              </a:rPr>
              <a:t>20000</a:t>
            </a:r>
          </a:p>
        </p:txBody>
      </p:sp>
      <p:sp>
        <p:nvSpPr>
          <p:cNvPr id="46157" name="Rectangle 77">
            <a:extLst>
              <a:ext uri="{FF2B5EF4-FFF2-40B4-BE49-F238E27FC236}">
                <a16:creationId xmlns:a16="http://schemas.microsoft.com/office/drawing/2014/main" id="{459CB355-D596-E445-9DF4-C0D5B7FF1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8514" y="5686425"/>
            <a:ext cx="12398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GB" altLang="en-US" sz="2500">
                <a:solidFill>
                  <a:srgbClr val="000000"/>
                </a:solidFill>
                <a:latin typeface="Geneva" panose="020B0503030404040204" pitchFamily="34" charset="0"/>
              </a:rPr>
              <a:t>30000</a:t>
            </a:r>
          </a:p>
        </p:txBody>
      </p:sp>
      <p:sp>
        <p:nvSpPr>
          <p:cNvPr id="46158" name="Rectangle 78">
            <a:extLst>
              <a:ext uri="{FF2B5EF4-FFF2-40B4-BE49-F238E27FC236}">
                <a16:creationId xmlns:a16="http://schemas.microsoft.com/office/drawing/2014/main" id="{E3291CC9-CB24-8F41-BC52-56E552E57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9114" y="5686425"/>
            <a:ext cx="12398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GB" altLang="en-US" sz="2500">
                <a:solidFill>
                  <a:srgbClr val="000000"/>
                </a:solidFill>
                <a:latin typeface="Geneva" panose="020B0503030404040204" pitchFamily="34" charset="0"/>
              </a:rPr>
              <a:t>40000</a:t>
            </a:r>
          </a:p>
        </p:txBody>
      </p:sp>
      <p:sp>
        <p:nvSpPr>
          <p:cNvPr id="46159" name="Line 79">
            <a:extLst>
              <a:ext uri="{FF2B5EF4-FFF2-40B4-BE49-F238E27FC236}">
                <a16:creationId xmlns:a16="http://schemas.microsoft.com/office/drawing/2014/main" id="{8B58D59D-1F92-2441-8417-AD168C8C7F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9588" y="5548313"/>
            <a:ext cx="13176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60" name="Line 80">
            <a:extLst>
              <a:ext uri="{FF2B5EF4-FFF2-40B4-BE49-F238E27FC236}">
                <a16:creationId xmlns:a16="http://schemas.microsoft.com/office/drawing/2014/main" id="{C10F9DE3-C984-AA45-9741-9C9DDB3FCBD8}"/>
              </a:ext>
            </a:extLst>
          </p:cNvPr>
          <p:cNvSpPr>
            <a:spLocks noChangeShapeType="1"/>
          </p:cNvSpPr>
          <p:nvPr/>
        </p:nvSpPr>
        <p:spPr bwMode="auto">
          <a:xfrm>
            <a:off x="8570913" y="5548313"/>
            <a:ext cx="1206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61" name="Line 81">
            <a:extLst>
              <a:ext uri="{FF2B5EF4-FFF2-40B4-BE49-F238E27FC236}">
                <a16:creationId xmlns:a16="http://schemas.microsoft.com/office/drawing/2014/main" id="{57D5CC02-2A84-4A40-ADCD-E80BB4BF5F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9588" y="4854575"/>
            <a:ext cx="13176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62" name="Line 82">
            <a:extLst>
              <a:ext uri="{FF2B5EF4-FFF2-40B4-BE49-F238E27FC236}">
                <a16:creationId xmlns:a16="http://schemas.microsoft.com/office/drawing/2014/main" id="{F3F69C1B-8C22-B249-A675-5F0154B45109}"/>
              </a:ext>
            </a:extLst>
          </p:cNvPr>
          <p:cNvSpPr>
            <a:spLocks noChangeShapeType="1"/>
          </p:cNvSpPr>
          <p:nvPr/>
        </p:nvSpPr>
        <p:spPr bwMode="auto">
          <a:xfrm>
            <a:off x="8570913" y="4854575"/>
            <a:ext cx="1206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63" name="Line 83">
            <a:extLst>
              <a:ext uri="{FF2B5EF4-FFF2-40B4-BE49-F238E27FC236}">
                <a16:creationId xmlns:a16="http://schemas.microsoft.com/office/drawing/2014/main" id="{A246FD0F-E2D1-BE42-B273-10443FE88A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9588" y="4160838"/>
            <a:ext cx="13176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64" name="Line 84">
            <a:extLst>
              <a:ext uri="{FF2B5EF4-FFF2-40B4-BE49-F238E27FC236}">
                <a16:creationId xmlns:a16="http://schemas.microsoft.com/office/drawing/2014/main" id="{ABB3FBF7-9846-084F-8F76-F67595846F04}"/>
              </a:ext>
            </a:extLst>
          </p:cNvPr>
          <p:cNvSpPr>
            <a:spLocks noChangeShapeType="1"/>
          </p:cNvSpPr>
          <p:nvPr/>
        </p:nvSpPr>
        <p:spPr bwMode="auto">
          <a:xfrm>
            <a:off x="8570913" y="4160838"/>
            <a:ext cx="1206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65" name="Line 85">
            <a:extLst>
              <a:ext uri="{FF2B5EF4-FFF2-40B4-BE49-F238E27FC236}">
                <a16:creationId xmlns:a16="http://schemas.microsoft.com/office/drawing/2014/main" id="{4DC424E3-C917-4740-8DD3-96D0367AD3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9588" y="3467100"/>
            <a:ext cx="13176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66" name="Line 86">
            <a:extLst>
              <a:ext uri="{FF2B5EF4-FFF2-40B4-BE49-F238E27FC236}">
                <a16:creationId xmlns:a16="http://schemas.microsoft.com/office/drawing/2014/main" id="{1433EDE5-9650-494A-9CFD-924B0EBC4D8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70913" y="3467100"/>
            <a:ext cx="1206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67" name="Line 87">
            <a:extLst>
              <a:ext uri="{FF2B5EF4-FFF2-40B4-BE49-F238E27FC236}">
                <a16:creationId xmlns:a16="http://schemas.microsoft.com/office/drawing/2014/main" id="{0B28CAD4-02C2-3F4D-B29E-51813F3372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9588" y="2773363"/>
            <a:ext cx="13176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68" name="Line 88">
            <a:extLst>
              <a:ext uri="{FF2B5EF4-FFF2-40B4-BE49-F238E27FC236}">
                <a16:creationId xmlns:a16="http://schemas.microsoft.com/office/drawing/2014/main" id="{BC616581-87EE-C442-A64E-2A2B314DF2D4}"/>
              </a:ext>
            </a:extLst>
          </p:cNvPr>
          <p:cNvSpPr>
            <a:spLocks noChangeShapeType="1"/>
          </p:cNvSpPr>
          <p:nvPr/>
        </p:nvSpPr>
        <p:spPr bwMode="auto">
          <a:xfrm>
            <a:off x="8570913" y="2773363"/>
            <a:ext cx="1206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69" name="Line 89">
            <a:extLst>
              <a:ext uri="{FF2B5EF4-FFF2-40B4-BE49-F238E27FC236}">
                <a16:creationId xmlns:a16="http://schemas.microsoft.com/office/drawing/2014/main" id="{6451E761-B505-8048-9E98-8C899906B2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9588" y="2079625"/>
            <a:ext cx="13176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70" name="Line 90">
            <a:extLst>
              <a:ext uri="{FF2B5EF4-FFF2-40B4-BE49-F238E27FC236}">
                <a16:creationId xmlns:a16="http://schemas.microsoft.com/office/drawing/2014/main" id="{ED541584-046E-DA4A-83C7-9B939668ED1C}"/>
              </a:ext>
            </a:extLst>
          </p:cNvPr>
          <p:cNvSpPr>
            <a:spLocks noChangeShapeType="1"/>
          </p:cNvSpPr>
          <p:nvPr/>
        </p:nvSpPr>
        <p:spPr bwMode="auto">
          <a:xfrm>
            <a:off x="8570913" y="2079625"/>
            <a:ext cx="1206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71" name="Line 91">
            <a:extLst>
              <a:ext uri="{FF2B5EF4-FFF2-40B4-BE49-F238E27FC236}">
                <a16:creationId xmlns:a16="http://schemas.microsoft.com/office/drawing/2014/main" id="{257D2058-FB75-B641-B060-A9F6A01386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9588" y="1385888"/>
            <a:ext cx="13176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72" name="Line 92">
            <a:extLst>
              <a:ext uri="{FF2B5EF4-FFF2-40B4-BE49-F238E27FC236}">
                <a16:creationId xmlns:a16="http://schemas.microsoft.com/office/drawing/2014/main" id="{8B252B26-4EF0-E44D-8589-07C330919191}"/>
              </a:ext>
            </a:extLst>
          </p:cNvPr>
          <p:cNvSpPr>
            <a:spLocks noChangeShapeType="1"/>
          </p:cNvSpPr>
          <p:nvPr/>
        </p:nvSpPr>
        <p:spPr bwMode="auto">
          <a:xfrm>
            <a:off x="8570913" y="1385888"/>
            <a:ext cx="1206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73" name="Line 93">
            <a:extLst>
              <a:ext uri="{FF2B5EF4-FFF2-40B4-BE49-F238E27FC236}">
                <a16:creationId xmlns:a16="http://schemas.microsoft.com/office/drawing/2014/main" id="{3BAD591B-5CDF-A24A-972E-6CC0EC75BC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54350" y="1042989"/>
            <a:ext cx="0" cy="45037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74" name="Line 94">
            <a:extLst>
              <a:ext uri="{FF2B5EF4-FFF2-40B4-BE49-F238E27FC236}">
                <a16:creationId xmlns:a16="http://schemas.microsoft.com/office/drawing/2014/main" id="{5840357B-CEB2-F74E-A21E-DF25C0D37E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97913" y="1042989"/>
            <a:ext cx="0" cy="45037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75" name="Freeform 95">
            <a:extLst>
              <a:ext uri="{FF2B5EF4-FFF2-40B4-BE49-F238E27FC236}">
                <a16:creationId xmlns:a16="http://schemas.microsoft.com/office/drawing/2014/main" id="{E24E479D-4128-0940-A474-D319E0119B9A}"/>
              </a:ext>
            </a:extLst>
          </p:cNvPr>
          <p:cNvSpPr>
            <a:spLocks/>
          </p:cNvSpPr>
          <p:nvPr/>
        </p:nvSpPr>
        <p:spPr bwMode="auto">
          <a:xfrm>
            <a:off x="3049588" y="1042988"/>
            <a:ext cx="5643562" cy="4500562"/>
          </a:xfrm>
          <a:custGeom>
            <a:avLst/>
            <a:gdLst>
              <a:gd name="T0" fmla="*/ 0 w 4000"/>
              <a:gd name="T1" fmla="*/ 2834 h 2835"/>
              <a:gd name="T2" fmla="*/ 0 w 4000"/>
              <a:gd name="T3" fmla="*/ 0 h 2835"/>
              <a:gd name="T4" fmla="*/ 3999 w 4000"/>
              <a:gd name="T5" fmla="*/ 0 h 2835"/>
              <a:gd name="T6" fmla="*/ 3999 w 4000"/>
              <a:gd name="T7" fmla="*/ 2834 h 2835"/>
              <a:gd name="T8" fmla="*/ 0 60000 65536"/>
              <a:gd name="T9" fmla="*/ 0 60000 65536"/>
              <a:gd name="T10" fmla="*/ 0 60000 65536"/>
              <a:gd name="T11" fmla="*/ 0 60000 65536"/>
              <a:gd name="T12" fmla="*/ 0 w 4000"/>
              <a:gd name="T13" fmla="*/ 0 h 2835"/>
              <a:gd name="T14" fmla="*/ 4000 w 4000"/>
              <a:gd name="T15" fmla="*/ 2835 h 28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00" h="2835">
                <a:moveTo>
                  <a:pt x="0" y="2834"/>
                </a:moveTo>
                <a:lnTo>
                  <a:pt x="0" y="0"/>
                </a:lnTo>
                <a:lnTo>
                  <a:pt x="3999" y="0"/>
                </a:lnTo>
                <a:lnTo>
                  <a:pt x="3999" y="2834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176" name="Rectangle 96">
            <a:extLst>
              <a:ext uri="{FF2B5EF4-FFF2-40B4-BE49-F238E27FC236}">
                <a16:creationId xmlns:a16="http://schemas.microsoft.com/office/drawing/2014/main" id="{D745A0F2-4737-FF44-AB1C-10B97504B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01" y="5365750"/>
            <a:ext cx="3921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GB" altLang="en-US" sz="2500">
                <a:solidFill>
                  <a:srgbClr val="000000"/>
                </a:solidFill>
                <a:latin typeface="Geneva" panose="020B0503030404040204" pitchFamily="34" charset="0"/>
              </a:rPr>
              <a:t>0</a:t>
            </a:r>
          </a:p>
        </p:txBody>
      </p:sp>
      <p:sp>
        <p:nvSpPr>
          <p:cNvPr id="46177" name="Rectangle 97">
            <a:extLst>
              <a:ext uri="{FF2B5EF4-FFF2-40B4-BE49-F238E27FC236}">
                <a16:creationId xmlns:a16="http://schemas.microsoft.com/office/drawing/2014/main" id="{4E9550A0-C737-8B49-B574-C120E3E41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6476" y="4672013"/>
            <a:ext cx="8159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GB" altLang="en-US" sz="2500">
                <a:solidFill>
                  <a:srgbClr val="000000"/>
                </a:solidFill>
                <a:latin typeface="Geneva" panose="020B0503030404040204" pitchFamily="34" charset="0"/>
              </a:rPr>
              <a:t>100</a:t>
            </a:r>
          </a:p>
        </p:txBody>
      </p:sp>
      <p:sp>
        <p:nvSpPr>
          <p:cNvPr id="46178" name="Rectangle 98">
            <a:extLst>
              <a:ext uri="{FF2B5EF4-FFF2-40B4-BE49-F238E27FC236}">
                <a16:creationId xmlns:a16="http://schemas.microsoft.com/office/drawing/2014/main" id="{0BD7C545-2978-3A40-B103-7DBC8A964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6476" y="3978275"/>
            <a:ext cx="8159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GB" altLang="en-US" sz="2500">
                <a:solidFill>
                  <a:srgbClr val="000000"/>
                </a:solidFill>
                <a:latin typeface="Geneva" panose="020B0503030404040204" pitchFamily="34" charset="0"/>
              </a:rPr>
              <a:t>200</a:t>
            </a:r>
          </a:p>
        </p:txBody>
      </p:sp>
      <p:sp>
        <p:nvSpPr>
          <p:cNvPr id="46179" name="Rectangle 99">
            <a:extLst>
              <a:ext uri="{FF2B5EF4-FFF2-40B4-BE49-F238E27FC236}">
                <a16:creationId xmlns:a16="http://schemas.microsoft.com/office/drawing/2014/main" id="{C1780A1D-A814-E845-BFE0-9A975740E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6476" y="3286125"/>
            <a:ext cx="8159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GB" altLang="en-US" sz="2500">
                <a:solidFill>
                  <a:srgbClr val="000000"/>
                </a:solidFill>
                <a:latin typeface="Geneva" panose="020B0503030404040204" pitchFamily="34" charset="0"/>
              </a:rPr>
              <a:t>300</a:t>
            </a:r>
          </a:p>
        </p:txBody>
      </p:sp>
      <p:sp>
        <p:nvSpPr>
          <p:cNvPr id="46180" name="Rectangle 100">
            <a:extLst>
              <a:ext uri="{FF2B5EF4-FFF2-40B4-BE49-F238E27FC236}">
                <a16:creationId xmlns:a16="http://schemas.microsoft.com/office/drawing/2014/main" id="{0E354AE6-5C8F-9144-8C4A-790ACB1E1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6476" y="2592388"/>
            <a:ext cx="8159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GB" altLang="en-US" sz="2500">
                <a:solidFill>
                  <a:srgbClr val="000000"/>
                </a:solidFill>
                <a:latin typeface="Geneva" panose="020B0503030404040204" pitchFamily="34" charset="0"/>
              </a:rPr>
              <a:t>400</a:t>
            </a:r>
          </a:p>
        </p:txBody>
      </p:sp>
      <p:sp>
        <p:nvSpPr>
          <p:cNvPr id="46181" name="Rectangle 101">
            <a:extLst>
              <a:ext uri="{FF2B5EF4-FFF2-40B4-BE49-F238E27FC236}">
                <a16:creationId xmlns:a16="http://schemas.microsoft.com/office/drawing/2014/main" id="{3A438F33-60BF-944A-8637-E9094B7D5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6476" y="1898650"/>
            <a:ext cx="8159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GB" altLang="en-US" sz="2500">
                <a:solidFill>
                  <a:srgbClr val="000000"/>
                </a:solidFill>
                <a:latin typeface="Geneva" panose="020B0503030404040204" pitchFamily="34" charset="0"/>
              </a:rPr>
              <a:t>500</a:t>
            </a:r>
          </a:p>
        </p:txBody>
      </p:sp>
      <p:sp>
        <p:nvSpPr>
          <p:cNvPr id="46182" name="Rectangle 102">
            <a:extLst>
              <a:ext uri="{FF2B5EF4-FFF2-40B4-BE49-F238E27FC236}">
                <a16:creationId xmlns:a16="http://schemas.microsoft.com/office/drawing/2014/main" id="{46FF35A1-9677-934D-954F-FF288179D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6476" y="1204913"/>
            <a:ext cx="8159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GB" altLang="en-US" sz="2500">
                <a:solidFill>
                  <a:srgbClr val="000000"/>
                </a:solidFill>
                <a:latin typeface="Geneva" panose="020B0503030404040204" pitchFamily="34" charset="0"/>
              </a:rPr>
              <a:t>600</a:t>
            </a:r>
          </a:p>
        </p:txBody>
      </p:sp>
      <p:sp>
        <p:nvSpPr>
          <p:cNvPr id="46183" name="Rectangle 103">
            <a:extLst>
              <a:ext uri="{FF2B5EF4-FFF2-40B4-BE49-F238E27FC236}">
                <a16:creationId xmlns:a16="http://schemas.microsoft.com/office/drawing/2014/main" id="{4838448D-2265-6D47-9CCA-A50228B4E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0" y="6178551"/>
            <a:ext cx="1998944" cy="43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GB" altLang="en-US" sz="2500">
                <a:solidFill>
                  <a:srgbClr val="000000"/>
                </a:solidFill>
                <a:latin typeface="Geneva" panose="020B0503030404040204" pitchFamily="34" charset="0"/>
              </a:rPr>
              <a:t>Life / hours</a:t>
            </a:r>
          </a:p>
        </p:txBody>
      </p:sp>
      <p:pic>
        <p:nvPicPr>
          <p:cNvPr id="46184" name="Picture 104">
            <a:extLst>
              <a:ext uri="{FF2B5EF4-FFF2-40B4-BE49-F238E27FC236}">
                <a16:creationId xmlns:a16="http://schemas.microsoft.com/office/drawing/2014/main" id="{898049D7-36CD-4A45-BC0C-EA3AA1481EE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1095376"/>
            <a:ext cx="338138" cy="4468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85" name="Rectangle 105">
            <a:extLst>
              <a:ext uri="{FF2B5EF4-FFF2-40B4-BE49-F238E27FC236}">
                <a16:creationId xmlns:a16="http://schemas.microsoft.com/office/drawing/2014/main" id="{02605D37-D580-984D-8B22-667F4A10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325" y="133351"/>
            <a:ext cx="7126950" cy="43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GB" altLang="en-US" sz="2500">
                <a:solidFill>
                  <a:srgbClr val="00279F"/>
                </a:solidFill>
                <a:latin typeface="Geneva" panose="020B0503030404040204" pitchFamily="34" charset="0"/>
              </a:rPr>
              <a:t>GTA weld at 823 K (data from Nippon Steel)</a:t>
            </a:r>
          </a:p>
        </p:txBody>
      </p:sp>
      <p:sp>
        <p:nvSpPr>
          <p:cNvPr id="46188" name="Rectangle 108">
            <a:extLst>
              <a:ext uri="{FF2B5EF4-FFF2-40B4-BE49-F238E27FC236}">
                <a16:creationId xmlns:a16="http://schemas.microsoft.com/office/drawing/2014/main" id="{F6088D7C-EE3D-F944-8E3B-F3FCDD5E3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1" y="6324600"/>
            <a:ext cx="2646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GB" altLang="en-US" sz="1800">
                <a:solidFill>
                  <a:schemeClr val="accent2"/>
                </a:solidFill>
                <a:latin typeface="Arial" panose="020B0604020202020204" pitchFamily="34" charset="0"/>
              </a:rPr>
              <a:t>Cole &amp; Bhadeshia, 1999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375CD8A3-084A-7946-AFD3-5FD1D0B483C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1" y="225425"/>
            <a:ext cx="7085013" cy="6370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>
            <a:extLst>
              <a:ext uri="{FF2B5EF4-FFF2-40B4-BE49-F238E27FC236}">
                <a16:creationId xmlns:a16="http://schemas.microsoft.com/office/drawing/2014/main" id="{EDFEFB84-4930-EC40-804C-7827DE16E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1" y="6324600"/>
            <a:ext cx="2646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GB" altLang="en-US" sz="1800">
                <a:solidFill>
                  <a:schemeClr val="accent2"/>
                </a:solidFill>
                <a:latin typeface="Arial" panose="020B0604020202020204" pitchFamily="34" charset="0"/>
              </a:rPr>
              <a:t>Cole &amp; Bhadeshia, 1999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25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1544" y="260648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9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16632"/>
            <a:ext cx="4667166" cy="11814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9" y="1268760"/>
            <a:ext cx="4654769" cy="5476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4204" y="1412776"/>
            <a:ext cx="4131756" cy="521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403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188640"/>
            <a:ext cx="7128792" cy="24140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31504" y="5517233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3366FF"/>
                </a:solidFill>
                <a:latin typeface="Arial"/>
                <a:cs typeface="Arial"/>
              </a:rPr>
              <a:t>Pous</a:t>
            </a:r>
            <a:r>
              <a:rPr lang="en-US" sz="1800" dirty="0">
                <a:solidFill>
                  <a:srgbClr val="3366FF"/>
                </a:solidFill>
                <a:latin typeface="Arial"/>
                <a:cs typeface="Arial"/>
              </a:rPr>
              <a:t>, </a:t>
            </a:r>
            <a:r>
              <a:rPr lang="en-US" sz="1800" dirty="0" err="1">
                <a:solidFill>
                  <a:srgbClr val="3366FF"/>
                </a:solidFill>
                <a:latin typeface="Arial"/>
                <a:cs typeface="Arial"/>
              </a:rPr>
              <a:t>Lonardeli</a:t>
            </a:r>
            <a:r>
              <a:rPr lang="en-US" sz="1800" dirty="0">
                <a:solidFill>
                  <a:srgbClr val="3366FF"/>
                </a:solidFill>
                <a:latin typeface="Arial"/>
                <a:cs typeface="Arial"/>
              </a:rPr>
              <a:t>, </a:t>
            </a:r>
            <a:r>
              <a:rPr lang="en-US" sz="1800" dirty="0" err="1">
                <a:solidFill>
                  <a:srgbClr val="3366FF"/>
                </a:solidFill>
                <a:latin typeface="Arial"/>
                <a:cs typeface="Arial"/>
              </a:rPr>
              <a:t>Cogswell</a:t>
            </a:r>
            <a:r>
              <a:rPr lang="en-US" sz="1800" dirty="0">
                <a:solidFill>
                  <a:srgbClr val="3366FF"/>
                </a:solidFill>
                <a:latin typeface="Arial"/>
                <a:cs typeface="Arial"/>
              </a:rPr>
              <a:t>, </a:t>
            </a:r>
            <a:r>
              <a:rPr lang="en-US" sz="1800" dirty="0" err="1">
                <a:solidFill>
                  <a:srgbClr val="3366FF"/>
                </a:solidFill>
                <a:latin typeface="Arial"/>
                <a:cs typeface="Arial"/>
              </a:rPr>
              <a:t>Bhadeshia</a:t>
            </a:r>
            <a:endParaRPr lang="en-US" sz="1800" dirty="0">
              <a:solidFill>
                <a:srgbClr val="3366FF"/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srgbClr val="3366FF"/>
                </a:solidFill>
                <a:latin typeface="Arial"/>
                <a:cs typeface="Arial"/>
              </a:rPr>
              <a:t>Mat. Sci. Eng. A 567 (2013) 72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856" y="2496437"/>
            <a:ext cx="5744700" cy="412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513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_CompareQ19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6700"/>
            <a:ext cx="90297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039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"/>
                <a:cs typeface="+mj-cs"/>
              </a:rPr>
              <a:t>International Fusion Reactor</a:t>
            </a:r>
          </a:p>
        </p:txBody>
      </p:sp>
      <p:pic>
        <p:nvPicPr>
          <p:cNvPr id="81922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95401"/>
            <a:ext cx="5410200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Text Box 1028"/>
          <p:cNvSpPr txBox="1">
            <a:spLocks noChangeArrowheads="1"/>
          </p:cNvSpPr>
          <p:nvPr/>
        </p:nvSpPr>
        <p:spPr bwMode="auto">
          <a:xfrm>
            <a:off x="7608168" y="2667001"/>
            <a:ext cx="295232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000080"/>
                </a:solidFill>
                <a:latin typeface="Arial"/>
                <a:cs typeface="+mn-cs"/>
              </a:rPr>
              <a:t>Reduced activation steels: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000080"/>
                </a:solidFill>
                <a:latin typeface="Arial"/>
                <a:cs typeface="+mn-cs"/>
              </a:rPr>
              <a:t>design of experiments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/>
                <a:cs typeface="Arial"/>
              </a:rPr>
              <a:t>Modelling irradiation hardening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8213" y="2276475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GB" sz="3600" dirty="0">
                <a:solidFill>
                  <a:schemeClr val="accent2"/>
                </a:solidFill>
                <a:latin typeface="Arial"/>
                <a:cs typeface="Arial"/>
              </a:rPr>
              <a:t>No strongly predictive model</a:t>
            </a:r>
          </a:p>
          <a:p>
            <a:pPr>
              <a:defRPr/>
            </a:pPr>
            <a:r>
              <a:rPr lang="en-GB" sz="3600" dirty="0">
                <a:solidFill>
                  <a:schemeClr val="accent2"/>
                </a:solidFill>
                <a:latin typeface="Arial"/>
                <a:cs typeface="Arial"/>
              </a:rPr>
              <a:t>Data by Yamamoto </a:t>
            </a:r>
            <a:r>
              <a:rPr lang="en-GB" sz="3600" i="1" dirty="0">
                <a:solidFill>
                  <a:schemeClr val="accent2"/>
                </a:solidFill>
                <a:latin typeface="Arial"/>
                <a:cs typeface="Arial"/>
              </a:rPr>
              <a:t>et al.</a:t>
            </a:r>
            <a:r>
              <a:rPr lang="en-GB" sz="3600" dirty="0">
                <a:solidFill>
                  <a:schemeClr val="accent2"/>
                </a:solidFill>
                <a:latin typeface="Arial"/>
                <a:cs typeface="Arial"/>
              </a:rPr>
              <a:t> and European RAFM database</a:t>
            </a:r>
            <a:endParaRPr lang="en-GB" sz="3600" i="1" dirty="0">
              <a:solidFill>
                <a:schemeClr val="accent2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GB" sz="3600" dirty="0">
                <a:solidFill>
                  <a:schemeClr val="accent2"/>
                </a:solidFill>
                <a:latin typeface="Arial"/>
                <a:cs typeface="Arial"/>
              </a:rPr>
              <a:t>~1800 data up to 90 </a:t>
            </a:r>
            <a:r>
              <a:rPr lang="en-GB" sz="3600" dirty="0" err="1">
                <a:solidFill>
                  <a:schemeClr val="accent2"/>
                </a:solidFill>
                <a:latin typeface="Arial"/>
                <a:cs typeface="Arial"/>
              </a:rPr>
              <a:t>dpa</a:t>
            </a:r>
            <a:endParaRPr lang="en-GB" sz="3600" dirty="0">
              <a:solidFill>
                <a:schemeClr val="accent2"/>
              </a:solidFill>
              <a:latin typeface="Arial"/>
              <a:cs typeface="Arial"/>
            </a:endParaRPr>
          </a:p>
          <a:p>
            <a:pPr lvl="1">
              <a:defRPr/>
            </a:pPr>
            <a:r>
              <a:rPr lang="en-GB" sz="3200" dirty="0">
                <a:solidFill>
                  <a:schemeClr val="accent2"/>
                </a:solidFill>
                <a:latin typeface="Arial"/>
                <a:cs typeface="Arial"/>
              </a:rPr>
              <a:t>36 input variables</a:t>
            </a:r>
          </a:p>
          <a:p>
            <a:pPr lvl="1">
              <a:defRPr/>
            </a:pPr>
            <a:r>
              <a:rPr lang="en-GB" sz="3200" dirty="0">
                <a:solidFill>
                  <a:schemeClr val="accent2"/>
                </a:solidFill>
                <a:latin typeface="Arial"/>
                <a:cs typeface="Arial"/>
              </a:rPr>
              <a:t>No heat treatment information included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5029200" y="5562600"/>
            <a:ext cx="5334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Arial"/>
                <a:cs typeface="+mn-cs"/>
              </a:rPr>
              <a:t>Fusion reactor steels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latin typeface="Arial"/>
                <a:cs typeface="+mn-cs"/>
              </a:rPr>
              <a:t>Kemp, Cottrell &amp; </a:t>
            </a:r>
            <a:r>
              <a:rPr lang="en-US" dirty="0" err="1">
                <a:latin typeface="Arial"/>
                <a:cs typeface="+mn-cs"/>
              </a:rPr>
              <a:t>Bhadeshia</a:t>
            </a:r>
            <a:r>
              <a:rPr lang="en-US" dirty="0">
                <a:latin typeface="Arial"/>
                <a:cs typeface="+mn-cs"/>
              </a:rPr>
              <a:t>, 2006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9" y="116632"/>
            <a:ext cx="8277647" cy="461688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7543801" y="6096001"/>
            <a:ext cx="25114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Arial"/>
                <a:cs typeface="Arial"/>
              </a:rPr>
              <a:t>Michael McIntyre</a:t>
            </a:r>
          </a:p>
        </p:txBody>
      </p:sp>
      <p:grpSp>
        <p:nvGrpSpPr>
          <p:cNvPr id="27650" name="Group 3"/>
          <p:cNvGrpSpPr>
            <a:grpSpLocks/>
          </p:cNvGrpSpPr>
          <p:nvPr/>
        </p:nvGrpSpPr>
        <p:grpSpPr bwMode="auto">
          <a:xfrm>
            <a:off x="2590800" y="4038600"/>
            <a:ext cx="2667000" cy="2133600"/>
            <a:chOff x="960" y="2448"/>
            <a:chExt cx="1680" cy="1344"/>
          </a:xfrm>
        </p:grpSpPr>
        <p:sp>
          <p:nvSpPr>
            <p:cNvPr id="100356" name="Line 4"/>
            <p:cNvSpPr>
              <a:spLocks noChangeShapeType="1"/>
            </p:cNvSpPr>
            <p:nvPr/>
          </p:nvSpPr>
          <p:spPr bwMode="auto">
            <a:xfrm flipV="1">
              <a:off x="1056" y="2448"/>
              <a:ext cx="0" cy="13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357" name="Line 5"/>
            <p:cNvSpPr>
              <a:spLocks noChangeShapeType="1"/>
            </p:cNvSpPr>
            <p:nvPr/>
          </p:nvSpPr>
          <p:spPr bwMode="auto">
            <a:xfrm flipV="1">
              <a:off x="960" y="3744"/>
              <a:ext cx="16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1981200" y="4343401"/>
            <a:ext cx="60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rgbClr val="FF0000"/>
                </a:solidFill>
                <a:latin typeface="Comic Sans MS" charset="0"/>
                <a:cs typeface="+mn-cs"/>
              </a:rPr>
              <a:t>y</a:t>
            </a:r>
          </a:p>
        </p:txBody>
      </p:sp>
      <p:sp>
        <p:nvSpPr>
          <p:cNvPr id="100359" name="Text Box 7"/>
          <p:cNvSpPr txBox="1">
            <a:spLocks noChangeArrowheads="1"/>
          </p:cNvSpPr>
          <p:nvPr/>
        </p:nvSpPr>
        <p:spPr bwMode="auto">
          <a:xfrm>
            <a:off x="3733800" y="5943601"/>
            <a:ext cx="60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rgbClr val="FF0000"/>
                </a:solidFill>
                <a:latin typeface="Comic Sans MS" charset="0"/>
                <a:cs typeface="+mn-cs"/>
              </a:rPr>
              <a:t>x</a:t>
            </a:r>
          </a:p>
        </p:txBody>
      </p:sp>
      <p:pic>
        <p:nvPicPr>
          <p:cNvPr id="3" name="walk2.mov" descr="walk2.mov">
            <a:hlinkClick r:id="" action="ppaction://media"/>
            <a:extLst>
              <a:ext uri="{FF2B5EF4-FFF2-40B4-BE49-F238E27FC236}">
                <a16:creationId xmlns:a16="http://schemas.microsoft.com/office/drawing/2014/main" id="{E6DE5076-33F5-F546-B553-67BBE207E9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5680" y="705182"/>
            <a:ext cx="6607640" cy="5162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384" y="692696"/>
            <a:ext cx="8879112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DCBB9-93DE-5349-BAE6-7D7B0D733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35" y="144901"/>
            <a:ext cx="8376744" cy="864092"/>
          </a:xfrm>
        </p:spPr>
        <p:txBody>
          <a:bodyPr>
            <a:normAutofit/>
          </a:bodyPr>
          <a:lstStyle/>
          <a:p>
            <a:r>
              <a:rPr lang="en-US" sz="4400"/>
              <a:t>Breast cancer: probability of relapse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4678A5-BBA4-3B4A-AB2B-1919AC554FFF}"/>
              </a:ext>
            </a:extLst>
          </p:cNvPr>
          <p:cNvSpPr txBox="1">
            <a:spLocks/>
          </p:cNvSpPr>
          <p:nvPr/>
        </p:nvSpPr>
        <p:spPr>
          <a:xfrm>
            <a:off x="714705" y="1008993"/>
            <a:ext cx="9890234" cy="55599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2060"/>
                </a:solidFill>
              </a:rPr>
              <a:t>tumor size</a:t>
            </a:r>
          </a:p>
          <a:p>
            <a:pPr marL="571500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2060"/>
                </a:solidFill>
              </a:rPr>
              <a:t>number of axillary lymph nodes</a:t>
            </a:r>
          </a:p>
          <a:p>
            <a:pPr marL="571500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2060"/>
                </a:solidFill>
              </a:rPr>
              <a:t>age</a:t>
            </a:r>
          </a:p>
          <a:p>
            <a:pPr marL="571500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2060"/>
                </a:solidFill>
              </a:rPr>
              <a:t>receptors (proteins activated by pro/estrogen)</a:t>
            </a:r>
          </a:p>
          <a:p>
            <a:pPr marL="571500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2060"/>
                </a:solidFill>
              </a:rPr>
              <a:t>DNA ploidy</a:t>
            </a:r>
          </a:p>
          <a:p>
            <a:pPr marL="571500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2060"/>
                </a:solidFill>
              </a:rPr>
              <a:t>S phase fraction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75C76-31A6-184A-A302-7BC9CBE7CA8C}"/>
              </a:ext>
            </a:extLst>
          </p:cNvPr>
          <p:cNvSpPr txBox="1"/>
          <p:nvPr/>
        </p:nvSpPr>
        <p:spPr>
          <a:xfrm>
            <a:off x="6600497" y="6066768"/>
            <a:ext cx="5213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96FF"/>
                </a:solidFill>
              </a:rPr>
              <a:t>Ravdin, Clark</a:t>
            </a:r>
          </a:p>
          <a:p>
            <a:r>
              <a:rPr lang="en-US" sz="1800">
                <a:solidFill>
                  <a:srgbClr val="0096FF"/>
                </a:solidFill>
              </a:rPr>
              <a:t>Breast Cancer Research &amp; Treatment 22 (1992) 285</a:t>
            </a:r>
          </a:p>
        </p:txBody>
      </p:sp>
    </p:spTree>
    <p:extLst>
      <p:ext uri="{BB962C8B-B14F-4D97-AF65-F5344CB8AC3E}">
        <p14:creationId xmlns:p14="http://schemas.microsoft.com/office/powerpoint/2010/main" val="5009766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DCBB9-93DE-5349-BAE6-7D7B0D733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35" y="144901"/>
            <a:ext cx="8376744" cy="864092"/>
          </a:xfrm>
        </p:spPr>
        <p:txBody>
          <a:bodyPr>
            <a:normAutofit/>
          </a:bodyPr>
          <a:lstStyle/>
          <a:p>
            <a:r>
              <a:rPr lang="en-US" sz="4400"/>
              <a:t>Breast cancer: probability of relapse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4678A5-BBA4-3B4A-AB2B-1919AC554FFF}"/>
              </a:ext>
            </a:extLst>
          </p:cNvPr>
          <p:cNvSpPr txBox="1">
            <a:spLocks/>
          </p:cNvSpPr>
          <p:nvPr/>
        </p:nvSpPr>
        <p:spPr>
          <a:xfrm>
            <a:off x="714705" y="1008993"/>
            <a:ext cx="9890234" cy="55599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tumor size</a:t>
            </a:r>
          </a:p>
          <a:p>
            <a:pPr marL="571500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age</a:t>
            </a:r>
          </a:p>
          <a:p>
            <a:pPr marL="571500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FF0000"/>
                </a:solidFill>
              </a:rPr>
              <a:t>estrogen receptor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75C76-31A6-184A-A302-7BC9CBE7CA8C}"/>
              </a:ext>
            </a:extLst>
          </p:cNvPr>
          <p:cNvSpPr txBox="1"/>
          <p:nvPr/>
        </p:nvSpPr>
        <p:spPr>
          <a:xfrm>
            <a:off x="882869" y="5935443"/>
            <a:ext cx="5213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96FF"/>
                </a:solidFill>
              </a:rPr>
              <a:t>Ravdin, Clark</a:t>
            </a:r>
          </a:p>
          <a:p>
            <a:r>
              <a:rPr lang="en-US" sz="1800">
                <a:solidFill>
                  <a:srgbClr val="0096FF"/>
                </a:solidFill>
              </a:rPr>
              <a:t>Breast Cancer Research &amp; Treatment 22 (1992) 285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FD5DF-E24B-1F40-8C0D-6D5D56C9B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822" y="1608496"/>
            <a:ext cx="5051973" cy="465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99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344" y="260648"/>
            <a:ext cx="3669432" cy="1143000"/>
          </a:xfrm>
        </p:spPr>
        <p:txBody>
          <a:bodyPr/>
          <a:lstStyle/>
          <a:p>
            <a:pPr>
              <a:defRPr/>
            </a:pPr>
            <a:r>
              <a:rPr lang="en-GB" dirty="0">
                <a:latin typeface="Arial"/>
                <a:cs typeface="+mj-cs"/>
              </a:rPr>
              <a:t>Solution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400" y="1628800"/>
            <a:ext cx="10363200" cy="41148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GB" sz="4800" dirty="0">
                <a:solidFill>
                  <a:schemeClr val="accent2"/>
                </a:solidFill>
                <a:latin typeface="Arial"/>
                <a:cs typeface="+mn-cs"/>
              </a:rPr>
              <a:t>non-linear functions</a:t>
            </a:r>
          </a:p>
          <a:p>
            <a:pPr>
              <a:lnSpc>
                <a:spcPct val="150000"/>
              </a:lnSpc>
              <a:defRPr/>
            </a:pPr>
            <a:r>
              <a:rPr lang="en-GB" sz="4800" dirty="0">
                <a:solidFill>
                  <a:schemeClr val="accent2"/>
                </a:solidFill>
                <a:latin typeface="Arial"/>
                <a:cs typeface="+mn-cs"/>
              </a:rPr>
              <a:t>Many, many variables</a:t>
            </a:r>
          </a:p>
          <a:p>
            <a:pPr>
              <a:lnSpc>
                <a:spcPct val="150000"/>
              </a:lnSpc>
              <a:defRPr/>
            </a:pPr>
            <a:r>
              <a:rPr lang="en-GB" sz="4800" dirty="0">
                <a:solidFill>
                  <a:schemeClr val="accent2"/>
                </a:solidFill>
                <a:latin typeface="Arial"/>
                <a:cs typeface="+mn-cs"/>
              </a:rPr>
              <a:t>uncertainties</a:t>
            </a:r>
          </a:p>
          <a:p>
            <a:pPr>
              <a:lnSpc>
                <a:spcPct val="150000"/>
              </a:lnSpc>
              <a:defRPr/>
            </a:pPr>
            <a:r>
              <a:rPr lang="en-GB" sz="4800" dirty="0">
                <a:solidFill>
                  <a:schemeClr val="accent2"/>
                </a:solidFill>
                <a:latin typeface="Arial"/>
                <a:cs typeface="+mn-cs"/>
              </a:rPr>
              <a:t>large knowledge base</a:t>
            </a:r>
            <a:endParaRPr lang="en-GB" sz="4800" dirty="0">
              <a:latin typeface="Arial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E5D141-1D32-E5BB-E530-5556FD444E5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547010" y="682564"/>
            <a:ext cx="3130426" cy="1977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6A4FD1-7947-1843-CB3A-6AA3B0EEE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54397">
            <a:off x="8660598" y="2601259"/>
            <a:ext cx="3485397" cy="1570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BF1D4E-59E1-E0DD-7B4A-54A581107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3481">
            <a:off x="4935559" y="4019402"/>
            <a:ext cx="2510656" cy="1549297"/>
          </a:xfrm>
          <a:prstGeom prst="rect">
            <a:avLst/>
          </a:prstGeom>
        </p:spPr>
      </p:pic>
      <p:pic>
        <p:nvPicPr>
          <p:cNvPr id="6" name="Picture 5" descr="A library with many shelves of books&#10;&#10;Description automatically generated">
            <a:extLst>
              <a:ext uri="{FF2B5EF4-FFF2-40B4-BE49-F238E27FC236}">
                <a16:creationId xmlns:a16="http://schemas.microsoft.com/office/drawing/2014/main" id="{1042C680-997A-56E9-7443-8F518BCDB0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6009" y="4869161"/>
            <a:ext cx="4345832" cy="16490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/>
          </p:cNvSpPr>
          <p:nvPr/>
        </p:nvSpPr>
        <p:spPr bwMode="auto">
          <a:xfrm>
            <a:off x="2438400" y="304800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 algn="ctr">
              <a:lnSpc>
                <a:spcPct val="90000"/>
              </a:lnSpc>
            </a:pPr>
            <a:r>
              <a:rPr lang="en-GB" sz="5400">
                <a:latin typeface="Arial" charset="0"/>
              </a:rPr>
              <a:t>Empirical Equations</a:t>
            </a:r>
          </a:p>
        </p:txBody>
      </p:sp>
      <p:pic>
        <p:nvPicPr>
          <p:cNvPr id="31746" name="Picture 1029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924176"/>
            <a:ext cx="88392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5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533401"/>
            <a:ext cx="545147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6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46338"/>
            <a:ext cx="85344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2F75BA-3D11-03A7-0F94-7E37FFD70F6D}"/>
              </a:ext>
            </a:extLst>
          </p:cNvPr>
          <p:cNvSpPr/>
          <p:nvPr/>
        </p:nvSpPr>
        <p:spPr bwMode="auto">
          <a:xfrm flipV="1">
            <a:off x="3575720" y="4860155"/>
            <a:ext cx="5400600" cy="4571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EAEC5E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F3F4B6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959</TotalTime>
  <Words>568</Words>
  <Application>Microsoft Macintosh PowerPoint</Application>
  <PresentationFormat>Widescreen</PresentationFormat>
  <Paragraphs>175</Paragraphs>
  <Slides>62</Slides>
  <Notes>28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Arial</vt:lpstr>
      <vt:lpstr>Calibri Light</vt:lpstr>
      <vt:lpstr>Comic Sans MS</vt:lpstr>
      <vt:lpstr>Geneva</vt:lpstr>
      <vt:lpstr>Times</vt:lpstr>
      <vt:lpstr>Blank Presentation</vt:lpstr>
      <vt:lpstr>Machine learning - steels “artificial intelligence”?</vt:lpstr>
      <vt:lpstr>The need for empirical learning</vt:lpstr>
      <vt:lpstr>PowerPoint Presentation</vt:lpstr>
      <vt:lpstr>PowerPoint Presentation</vt:lpstr>
      <vt:lpstr>PowerPoint Presentation</vt:lpstr>
      <vt:lpstr>PowerPoint Presentation</vt:lpstr>
      <vt:lpstr>Solution</vt:lpstr>
      <vt:lpstr>PowerPoint Presentation</vt:lpstr>
      <vt:lpstr>PowerPoint Presentation</vt:lpstr>
      <vt:lpstr>PowerPoint Presentation</vt:lpstr>
      <vt:lpstr>PowerPoint Presentation</vt:lpstr>
      <vt:lpstr>Hyperbolic Tangents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Creep</vt:lpstr>
      <vt:lpstr>PowerPoint Presentation</vt:lpstr>
      <vt:lpstr>Nickel base alloy FT750dc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Generic fatigue model</vt:lpstr>
      <vt:lpstr>Steel</vt:lpstr>
      <vt:lpstr>Nickel Alloys</vt:lpstr>
      <vt:lpstr>Titanium and Aluminium alloys</vt:lpstr>
      <vt:lpstr>Solidification cracking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Large number of variables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International Fusion Reactor</vt:lpstr>
      <vt:lpstr>Modelling irradiation hardening</vt:lpstr>
      <vt:lpstr>PowerPoint Presentation</vt:lpstr>
      <vt:lpstr>PowerPoint Presentation</vt:lpstr>
      <vt:lpstr>Breast cancer: probability of relapse</vt:lpstr>
      <vt:lpstr>Breast cancer: probability of relapse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Data-centric engineering machine learning in metallurgy </dc:title>
  <dc:creator>H.K.D.H. Bhadeshia</dc:creator>
  <cp:lastModifiedBy>Harry Bhadeshia</cp:lastModifiedBy>
  <cp:revision>105</cp:revision>
  <dcterms:created xsi:type="dcterms:W3CDTF">2019-12-08T22:18:34Z</dcterms:created>
  <dcterms:modified xsi:type="dcterms:W3CDTF">2023-09-10T11:05:55Z</dcterms:modified>
</cp:coreProperties>
</file>