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8" r:id="rId2"/>
    <p:sldId id="613" r:id="rId3"/>
    <p:sldId id="666" r:id="rId4"/>
    <p:sldId id="602" r:id="rId5"/>
    <p:sldId id="667" r:id="rId6"/>
    <p:sldId id="310" r:id="rId7"/>
    <p:sldId id="610" r:id="rId8"/>
    <p:sldId id="612" r:id="rId9"/>
    <p:sldId id="309" r:id="rId10"/>
    <p:sldId id="269" r:id="rId11"/>
    <p:sldId id="260" r:id="rId12"/>
    <p:sldId id="261" r:id="rId13"/>
    <p:sldId id="262" r:id="rId14"/>
    <p:sldId id="674" r:id="rId15"/>
    <p:sldId id="675" r:id="rId16"/>
    <p:sldId id="673" r:id="rId17"/>
    <p:sldId id="263" r:id="rId18"/>
    <p:sldId id="311" r:id="rId19"/>
    <p:sldId id="683" r:id="rId20"/>
    <p:sldId id="265" r:id="rId21"/>
    <p:sldId id="676" r:id="rId22"/>
    <p:sldId id="677" r:id="rId23"/>
    <p:sldId id="678" r:id="rId24"/>
    <p:sldId id="272" r:id="rId25"/>
    <p:sldId id="266" r:id="rId26"/>
    <p:sldId id="275" r:id="rId27"/>
    <p:sldId id="273" r:id="rId28"/>
    <p:sldId id="276" r:id="rId29"/>
    <p:sldId id="277" r:id="rId30"/>
    <p:sldId id="312" r:id="rId31"/>
    <p:sldId id="256" r:id="rId32"/>
    <p:sldId id="257" r:id="rId33"/>
    <p:sldId id="669" r:id="rId34"/>
    <p:sldId id="313" r:id="rId35"/>
    <p:sldId id="670" r:id="rId36"/>
    <p:sldId id="680" r:id="rId37"/>
    <p:sldId id="671" r:id="rId38"/>
    <p:sldId id="681" r:id="rId39"/>
    <p:sldId id="356" r:id="rId40"/>
    <p:sldId id="359" r:id="rId41"/>
    <p:sldId id="672" r:id="rId42"/>
    <p:sldId id="66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24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harshadbhadeshia/Desktop/Apparao_wear_tensil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'Default Dataset'!$A$1:$A$10</c:f>
              <c:numCache>
                <c:formatCode>General</c:formatCode>
                <c:ptCount val="10"/>
                <c:pt idx="0">
                  <c:v>1.6771488469601701E-4</c:v>
                </c:pt>
                <c:pt idx="1">
                  <c:v>9.919420171549051E-4</c:v>
                </c:pt>
                <c:pt idx="2">
                  <c:v>1.4876656586457801E-3</c:v>
                </c:pt>
                <c:pt idx="3">
                  <c:v>2.6488067630161399E-3</c:v>
                </c:pt>
                <c:pt idx="4">
                  <c:v>3.3117505550298901E-3</c:v>
                </c:pt>
                <c:pt idx="5">
                  <c:v>3.80747419652078E-3</c:v>
                </c:pt>
                <c:pt idx="6">
                  <c:v>4.4694285201882398E-3</c:v>
                </c:pt>
                <c:pt idx="7">
                  <c:v>5.2995924627248702E-3</c:v>
                </c:pt>
                <c:pt idx="8">
                  <c:v>5.7972950409083297E-3</c:v>
                </c:pt>
                <c:pt idx="9">
                  <c:v>6.2964818216112196E-3</c:v>
                </c:pt>
              </c:numCache>
            </c:numRef>
          </c:xVal>
          <c:yVal>
            <c:numRef>
              <c:f>'Default Dataset'!$B$1:$B$10</c:f>
              <c:numCache>
                <c:formatCode>General</c:formatCode>
                <c:ptCount val="10"/>
                <c:pt idx="0">
                  <c:v>0</c:v>
                </c:pt>
                <c:pt idx="1">
                  <c:v>0.21386430678466001</c:v>
                </c:pt>
                <c:pt idx="2">
                  <c:v>0.32448377581120902</c:v>
                </c:pt>
                <c:pt idx="3">
                  <c:v>0.51622418879055998</c:v>
                </c:pt>
                <c:pt idx="4">
                  <c:v>0.63421828908554501</c:v>
                </c:pt>
                <c:pt idx="5">
                  <c:v>0.74483775811209396</c:v>
                </c:pt>
                <c:pt idx="6">
                  <c:v>0.87758112094395302</c:v>
                </c:pt>
                <c:pt idx="7">
                  <c:v>1.0029498525073699</c:v>
                </c:pt>
                <c:pt idx="8">
                  <c:v>1.0840707964601699</c:v>
                </c:pt>
                <c:pt idx="9">
                  <c:v>1.14306784660766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A86-0446-9DC8-E1E253ECA8A7}"/>
            </c:ext>
          </c:extLst>
        </c:ser>
        <c:ser>
          <c:idx val="1"/>
          <c:order val="1"/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'Default Dataset'!$A$12:$A$41</c:f>
              <c:numCache>
                <c:formatCode>General</c:formatCode>
                <c:ptCount val="30"/>
                <c:pt idx="0">
                  <c:v>1.6771488469601701E-4</c:v>
                </c:pt>
                <c:pt idx="1">
                  <c:v>1.5534653036740299E-4</c:v>
                </c:pt>
                <c:pt idx="2">
                  <c:v>6.53543842724004E-4</c:v>
                </c:pt>
                <c:pt idx="3">
                  <c:v>1.14976221838803E-3</c:v>
                </c:pt>
                <c:pt idx="4">
                  <c:v>1.81221127622864E-3</c:v>
                </c:pt>
                <c:pt idx="5">
                  <c:v>2.64138575041897E-3</c:v>
                </c:pt>
                <c:pt idx="6">
                  <c:v>3.1376041260829999E-3</c:v>
                </c:pt>
                <c:pt idx="7">
                  <c:v>4.2997346987996496E-3</c:v>
                </c:pt>
                <c:pt idx="8">
                  <c:v>4.9626784908134002E-3</c:v>
                </c:pt>
                <c:pt idx="9">
                  <c:v>5.7943266358694602E-3</c:v>
                </c:pt>
                <c:pt idx="10">
                  <c:v>6.6269642492718097E-3</c:v>
                </c:pt>
                <c:pt idx="11">
                  <c:v>7.9597781117233396E-3</c:v>
                </c:pt>
                <c:pt idx="12">
                  <c:v>8.9596358756485594E-3</c:v>
                </c:pt>
                <c:pt idx="13">
                  <c:v>1.0127703258442901E-2</c:v>
                </c:pt>
                <c:pt idx="14">
                  <c:v>1.16307056764562E-2</c:v>
                </c:pt>
                <c:pt idx="15">
                  <c:v>1.2967477412292899E-2</c:v>
                </c:pt>
                <c:pt idx="16">
                  <c:v>1.46396789175216E-2</c:v>
                </c:pt>
                <c:pt idx="17">
                  <c:v>1.6313364625269701E-2</c:v>
                </c:pt>
                <c:pt idx="18">
                  <c:v>1.7819335448321899E-2</c:v>
                </c:pt>
                <c:pt idx="19">
                  <c:v>2.0330606111203801E-2</c:v>
                </c:pt>
                <c:pt idx="20">
                  <c:v>2.3512736312869799E-2</c:v>
                </c:pt>
                <c:pt idx="21">
                  <c:v>2.70312857522742E-2</c:v>
                </c:pt>
                <c:pt idx="22">
                  <c:v>3.4070363567775402E-2</c:v>
                </c:pt>
                <c:pt idx="23">
                  <c:v>3.8429466367352401E-2</c:v>
                </c:pt>
                <c:pt idx="24">
                  <c:v>4.32917138210175E-2</c:v>
                </c:pt>
                <c:pt idx="25">
                  <c:v>4.7986741124159703E-2</c:v>
                </c:pt>
                <c:pt idx="26">
                  <c:v>5.7043344897744597E-2</c:v>
                </c:pt>
                <c:pt idx="27">
                  <c:v>6.4088854257496705E-2</c:v>
                </c:pt>
                <c:pt idx="28">
                  <c:v>6.9122279735069805E-2</c:v>
                </c:pt>
                <c:pt idx="29">
                  <c:v>7.3987495593773697E-2</c:v>
                </c:pt>
              </c:numCache>
            </c:numRef>
          </c:xVal>
          <c:yVal>
            <c:numRef>
              <c:f>'Default Dataset'!$B$12:$B$41</c:f>
              <c:numCache>
                <c:formatCode>General</c:formatCode>
                <c:ptCount val="30"/>
                <c:pt idx="0">
                  <c:v>0</c:v>
                </c:pt>
                <c:pt idx="1">
                  <c:v>0.184365781710914</c:v>
                </c:pt>
                <c:pt idx="2">
                  <c:v>0.25811209439527999</c:v>
                </c:pt>
                <c:pt idx="3">
                  <c:v>0.36135693215339199</c:v>
                </c:pt>
                <c:pt idx="4">
                  <c:v>0.48672566371681403</c:v>
                </c:pt>
                <c:pt idx="5">
                  <c:v>0.62684365781710905</c:v>
                </c:pt>
                <c:pt idx="6">
                  <c:v>0.73008849557522104</c:v>
                </c:pt>
                <c:pt idx="7">
                  <c:v>0.90707964601769897</c:v>
                </c:pt>
                <c:pt idx="8">
                  <c:v>1.02507374631268</c:v>
                </c:pt>
                <c:pt idx="9">
                  <c:v>1.1283185840707901</c:v>
                </c:pt>
                <c:pt idx="10">
                  <c:v>1.2168141592920301</c:v>
                </c:pt>
                <c:pt idx="11">
                  <c:v>1.34955752212389</c:v>
                </c:pt>
                <c:pt idx="12">
                  <c:v>1.4454277286135599</c:v>
                </c:pt>
                <c:pt idx="13">
                  <c:v>1.5339233038347999</c:v>
                </c:pt>
                <c:pt idx="14">
                  <c:v>1.6297935103244801</c:v>
                </c:pt>
                <c:pt idx="15">
                  <c:v>1.7035398230088401</c:v>
                </c:pt>
                <c:pt idx="16">
                  <c:v>1.7772861356932099</c:v>
                </c:pt>
                <c:pt idx="17">
                  <c:v>1.8289085545722701</c:v>
                </c:pt>
                <c:pt idx="18">
                  <c:v>1.88053097345132</c:v>
                </c:pt>
                <c:pt idx="19">
                  <c:v>1.9469026548672499</c:v>
                </c:pt>
                <c:pt idx="20">
                  <c:v>2.01327433628318</c:v>
                </c:pt>
                <c:pt idx="21">
                  <c:v>2.0648967551622399</c:v>
                </c:pt>
                <c:pt idx="22">
                  <c:v>2.1386430678466</c:v>
                </c:pt>
                <c:pt idx="23">
                  <c:v>2.1607669616519098</c:v>
                </c:pt>
                <c:pt idx="24">
                  <c:v>2.1828908554572202</c:v>
                </c:pt>
                <c:pt idx="25">
                  <c:v>2.1976401179941001</c:v>
                </c:pt>
                <c:pt idx="26">
                  <c:v>2.1976401179941001</c:v>
                </c:pt>
                <c:pt idx="27">
                  <c:v>2.1755162241887902</c:v>
                </c:pt>
                <c:pt idx="28">
                  <c:v>2.1460176991150401</c:v>
                </c:pt>
                <c:pt idx="29">
                  <c:v>2.1238938053097298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A86-0446-9DC8-E1E253ECA8A7}"/>
            </c:ext>
          </c:extLst>
        </c:ser>
        <c:ser>
          <c:idx val="2"/>
          <c:order val="2"/>
          <c:spPr>
            <a:ln w="3175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ptCount val="0"/>
            </c:numLit>
          </c:xVal>
          <c:yVal>
            <c:numLit>
              <c:ptCount val="0"/>
            </c:numLit>
          </c:yVal>
          <c:smooth val="0"/>
          <c:extLst>
            <c:ext xmlns:c16="http://schemas.microsoft.com/office/drawing/2014/chart" uri="{C3380CC4-5D6E-409C-BE32-E72D297353CC}">
              <c16:uniqueId val="{00000002-5A86-0446-9DC8-E1E253ECA8A7}"/>
            </c:ext>
          </c:extLst>
        </c:ser>
        <c:ser>
          <c:idx val="3"/>
          <c:order val="3"/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Lit>
              <c:ptCount val="0"/>
            </c:numLit>
          </c:xVal>
          <c:yVal>
            <c:numLit>
              <c:ptCount val="0"/>
            </c:numLit>
          </c:yVal>
          <c:smooth val="0"/>
          <c:extLst>
            <c:ext xmlns:c16="http://schemas.microsoft.com/office/drawing/2014/chart" uri="{C3380CC4-5D6E-409C-BE32-E72D297353CC}">
              <c16:uniqueId val="{00000003-5A86-0446-9DC8-E1E253ECA8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8554415"/>
        <c:axId val="618556047"/>
      </c:scatterChart>
      <c:valAx>
        <c:axId val="618554415"/>
        <c:scaling>
          <c:orientation val="minMax"/>
          <c:max val="0.08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Strain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8556047"/>
        <c:crosses val="autoZero"/>
        <c:crossBetween val="midCat"/>
      </c:valAx>
      <c:valAx>
        <c:axId val="618556047"/>
        <c:scaling>
          <c:orientation val="minMax"/>
          <c:max val="2.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Tensile</a:t>
                </a:r>
                <a:r>
                  <a:rPr lang="en-GB" baseline="0"/>
                  <a:t> stress / GPa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8425196850393699E-3"/>
              <c:y val="0.141720570052710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8554415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CE1C4-E974-EF4D-B6F3-9C3263232B14}" type="datetimeFigureOut">
              <a:t>9/1/23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6B6D7-4985-2446-AF3E-1E117F5A82A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7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F9CF4-0F26-0A44-BF4C-D0A52206F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E5CF8-E8EE-AF42-B353-7B5CFBDDC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724B2-573B-9041-A79A-84AA1BDA7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BD1C-BAF2-4241-AB01-45D12941FBB8}" type="datetimeFigureOut"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EEC32-36E1-9B46-9DBF-A51090DB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7EBA5-82A2-0C40-9E8C-E03F9684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885B-A5E8-9F4E-BC69-56FA556500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0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994C-B313-894B-9BF2-B2D02ED3D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3034CE-DADD-B144-8BE9-2C6F8CF7E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74BF6-FEDA-8B44-9AC7-0FD6ECEE6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BD1C-BAF2-4241-AB01-45D12941FBB8}" type="datetimeFigureOut"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F24D5-4105-0B45-9B7E-1AABB2049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12B40-2016-6C49-BA2B-E2545D0D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885B-A5E8-9F4E-BC69-56FA556500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28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906F13-D5C6-D047-9B92-8E2377CC6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5EA6C-A629-1645-9D79-7D4E489FA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BAD6C-0037-E745-BAD7-B8785E28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BD1C-BAF2-4241-AB01-45D12941FBB8}" type="datetimeFigureOut"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97153-C681-F048-A571-C12FFCAE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5B3D3-430F-8242-BF3E-32FFC4B02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885B-A5E8-9F4E-BC69-56FA556500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8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3566B-BE96-7D4C-AD7C-5A2017049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541BD-F1E6-9D40-9C16-887402E03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4684E-9F33-3A4E-B154-B7A714DA5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BD1C-BAF2-4241-AB01-45D12941FBB8}" type="datetimeFigureOut"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07D84-326F-A545-AE00-73A4B7119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C40C9-B5E8-B746-8254-EE08C1D02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885B-A5E8-9F4E-BC69-56FA556500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96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AF165-FA10-464E-A7B9-4A2F2F1B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C3A1B-717C-C94E-BECF-2B93295EF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213C2-36DF-2745-A34B-3159C97E1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BD1C-BAF2-4241-AB01-45D12941FBB8}" type="datetimeFigureOut"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F11C6-AC4B-8D4E-A1D1-E770F7FA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F7DD6-CB4B-2943-885B-3FEF2625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885B-A5E8-9F4E-BC69-56FA556500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5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66810-80A7-F041-9E1A-9B5F1EB3A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BD30F-93A3-B542-9BFE-C44AFE4B5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9CFC8-40FC-AD4E-BD57-A56E69CF2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1CFD-C7FA-D448-BDAC-7FA10DEAF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BD1C-BAF2-4241-AB01-45D12941FBB8}" type="datetimeFigureOut">
              <a:t>9/1/23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8D423-84EA-CE4D-944A-455823475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5C8B8-F676-0F49-8B4A-3F19D179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885B-A5E8-9F4E-BC69-56FA556500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93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DEF3A-BEF1-1F48-BD50-082D4E7F4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8F4DC-8DD0-C841-8DCF-0EB841E72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01110-22E7-3940-892C-ECC337C70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D00A2-42A0-4648-9989-016D6749B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E2FE7-2547-7D41-965F-407AF33BC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8B502-AE7E-FF44-823F-66819202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BD1C-BAF2-4241-AB01-45D12941FBB8}" type="datetimeFigureOut">
              <a:t>9/1/23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9E9D94-3BF4-0D4E-9041-A0836B1FB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3EDDDA-F071-5342-89D6-05C284CA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885B-A5E8-9F4E-BC69-56FA556500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20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C5E6A-A7E5-5849-A215-A120CECCE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3E466-6BAB-E946-8DA0-B6DF1A855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BD1C-BAF2-4241-AB01-45D12941FBB8}" type="datetimeFigureOut">
              <a:t>9/1/23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6C2B1E-3DA8-6449-B15F-9C285745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3FB16-842B-B64F-A183-F4A8B52B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885B-A5E8-9F4E-BC69-56FA556500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3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1238B4-953F-BA44-AE43-BEF35D625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BD1C-BAF2-4241-AB01-45D12941FBB8}" type="datetimeFigureOut">
              <a:t>9/1/23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D2EAC-FA08-1743-B950-8B2D006A6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CDBF8-8C60-3146-A6EC-2EB226D54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885B-A5E8-9F4E-BC69-56FA556500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5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8B786-87CE-5B4D-8017-5837831BC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5919E-CD54-0D4C-97D5-11713E322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C61CF-7666-5E46-8A7C-A1D03BA17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6BACD-D259-0642-8B90-A58FFDC6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BD1C-BAF2-4241-AB01-45D12941FBB8}" type="datetimeFigureOut">
              <a:t>9/1/23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9889B-3742-3E4C-BF48-11580416D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B1C8B-DFDC-C44D-8DD5-FEC390D5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885B-A5E8-9F4E-BC69-56FA556500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4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D9D28-BD5F-2748-B5ED-21B9CF6ED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0C3612-D074-5A4A-B4FC-33D33BEB2F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9F3B8-0612-E745-A876-446FB1647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94C9A-D82F-6942-9B7B-923DDC434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BD1C-BAF2-4241-AB01-45D12941FBB8}" type="datetimeFigureOut">
              <a:t>9/1/23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35F4D-70E3-474F-AA13-30E54660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72D30-2287-264A-8D9F-F34E6EA3D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885B-A5E8-9F4E-BC69-56FA556500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5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12DAA-E307-7A45-9E41-794D3EAC2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8B487-68A3-5341-9B7A-B03C630BA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F083E-6253-6A47-842A-0B582E3D49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6BD1C-BAF2-4241-AB01-45D12941FBB8}" type="datetimeFigureOut"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126F-AE73-484D-BEE5-6B688BD68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A33CD-3FB8-F24F-A4E2-2531462C0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3885B-A5E8-9F4E-BC69-56FA556500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5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17E86-1842-AB42-AB08-7F54A16ED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1323" y="105455"/>
            <a:ext cx="10478887" cy="1801906"/>
          </a:xfrm>
        </p:spPr>
        <p:txBody>
          <a:bodyPr>
            <a:normAutofit fontScale="90000"/>
          </a:bodyPr>
          <a:lstStyle/>
          <a:p>
            <a:pPr algn="r"/>
            <a:r>
              <a:rPr lang="en-GB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Commercially viable strong steel with </a:t>
            </a:r>
            <a:r>
              <a:rPr lang="el-GR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γ-</a:t>
            </a:r>
            <a:r>
              <a:rPr lang="en-GB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grain size </a:t>
            </a:r>
            <a:r>
              <a:rPr lang="en-GB" dirty="0">
                <a:solidFill>
                  <a:srgbClr val="212121"/>
                </a:solidFill>
                <a:latin typeface="Arial" panose="020B0604020202020204" pitchFamily="34" charset="0"/>
              </a:rPr>
              <a:t>&lt;</a:t>
            </a:r>
            <a:r>
              <a:rPr lang="en-GB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 0.4 µm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BFB438-E3FF-7440-9B72-D3BD85D86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2422124" y="3352972"/>
            <a:ext cx="5864772" cy="686183"/>
          </a:xfrm>
        </p:spPr>
        <p:txBody>
          <a:bodyPr>
            <a:normAutofit/>
          </a:bodyPr>
          <a:lstStyle/>
          <a:p>
            <a:r>
              <a:rPr lang="en-US" sz="3200"/>
              <a:t>www.phase-trans.msm.cam.ac.uk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4CB4C6C-A69C-AFB6-83A2-D58BFBAFB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566" y="5351316"/>
            <a:ext cx="1603644" cy="49342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D30454C-6635-1AC6-92A0-6FCE9B8C4A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689" t="38562" r="44199" b="31033"/>
          <a:stretch/>
        </p:blipFill>
        <p:spPr>
          <a:xfrm>
            <a:off x="1351323" y="2416451"/>
            <a:ext cx="3924870" cy="378084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6AB0B77-7C53-1215-1EE6-93B103BA36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3876" t="4102" r="44990" b="62307"/>
          <a:stretch/>
        </p:blipFill>
        <p:spPr>
          <a:xfrm>
            <a:off x="6096000" y="2237736"/>
            <a:ext cx="2730519" cy="304557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6ACC3EE-1141-A60E-67A9-71A891C055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0562" y="5967397"/>
            <a:ext cx="4203700" cy="6477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9B38CF4-9056-95B0-9130-1C6C5DF8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255" y="5351316"/>
            <a:ext cx="1735150" cy="48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371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72" y="901495"/>
            <a:ext cx="8502017" cy="27321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BE9B67-64A1-0E4B-B65E-D25C01E8E583}"/>
              </a:ext>
            </a:extLst>
          </p:cNvPr>
          <p:cNvSpPr txBox="1"/>
          <p:nvPr/>
        </p:nvSpPr>
        <p:spPr>
          <a:xfrm>
            <a:off x="6096000" y="4213654"/>
            <a:ext cx="23114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avoid impurity</a:t>
            </a:r>
          </a:p>
          <a:p>
            <a:r>
              <a:rPr lang="en-US" sz="2800" dirty="0"/>
              <a:t>embrittlement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8030C54-1CFD-9F4A-99B3-A17BA69AE638}"/>
              </a:ext>
            </a:extLst>
          </p:cNvPr>
          <p:cNvCxnSpPr>
            <a:cxnSpLocks/>
          </p:cNvCxnSpPr>
          <p:nvPr/>
        </p:nvCxnSpPr>
        <p:spPr>
          <a:xfrm flipH="1" flipV="1">
            <a:off x="7142205" y="3336324"/>
            <a:ext cx="432488" cy="87733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ED724E1-59D4-404B-8A01-6432007BC7AF}"/>
              </a:ext>
            </a:extLst>
          </p:cNvPr>
          <p:cNvSpPr txBox="1"/>
          <p:nvPr/>
        </p:nvSpPr>
        <p:spPr>
          <a:xfrm>
            <a:off x="8612466" y="4015877"/>
            <a:ext cx="301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grain size control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4FDD7A-90C0-674A-AB97-FE31638A2566}"/>
              </a:ext>
            </a:extLst>
          </p:cNvPr>
          <p:cNvCxnSpPr>
            <a:cxnSpLocks/>
          </p:cNvCxnSpPr>
          <p:nvPr/>
        </p:nvCxnSpPr>
        <p:spPr>
          <a:xfrm flipH="1" flipV="1">
            <a:off x="8612659" y="3429000"/>
            <a:ext cx="621958" cy="1738761"/>
          </a:xfrm>
          <a:prstGeom prst="straightConnector1">
            <a:avLst/>
          </a:prstGeom>
          <a:ln w="34925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F39362-84B6-5D4A-AE1B-CC688BCEFE9C}"/>
              </a:ext>
            </a:extLst>
          </p:cNvPr>
          <p:cNvCxnSpPr>
            <a:cxnSpLocks/>
          </p:cNvCxnSpPr>
          <p:nvPr/>
        </p:nvCxnSpPr>
        <p:spPr>
          <a:xfrm flipH="1" flipV="1">
            <a:off x="8643175" y="3374713"/>
            <a:ext cx="149034" cy="505309"/>
          </a:xfrm>
          <a:prstGeom prst="straightConnector1">
            <a:avLst/>
          </a:prstGeom>
          <a:ln w="349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CCC2DF-7D2D-1344-AEFA-B5ADEFF5CB36}"/>
              </a:ext>
            </a:extLst>
          </p:cNvPr>
          <p:cNvCxnSpPr>
            <a:cxnSpLocks/>
          </p:cNvCxnSpPr>
          <p:nvPr/>
        </p:nvCxnSpPr>
        <p:spPr>
          <a:xfrm flipV="1">
            <a:off x="4736575" y="3429000"/>
            <a:ext cx="620079" cy="64845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5D8BDA-ECF4-AA4D-B0E0-1571ABC129E5}"/>
              </a:ext>
            </a:extLst>
          </p:cNvPr>
          <p:cNvSpPr txBox="1"/>
          <p:nvPr/>
        </p:nvSpPr>
        <p:spPr>
          <a:xfrm>
            <a:off x="3572409" y="4119716"/>
            <a:ext cx="231146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hardenability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8F8E856-AB1F-E073-70D1-AA3FE1CEED66}"/>
              </a:ext>
            </a:extLst>
          </p:cNvPr>
          <p:cNvCxnSpPr>
            <a:cxnSpLocks/>
          </p:cNvCxnSpPr>
          <p:nvPr/>
        </p:nvCxnSpPr>
        <p:spPr>
          <a:xfrm flipH="1" flipV="1">
            <a:off x="4295098" y="3336324"/>
            <a:ext cx="118517" cy="67960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221BC20-CFDB-FABC-C4BF-1650D7600263}"/>
              </a:ext>
            </a:extLst>
          </p:cNvPr>
          <p:cNvSpPr txBox="1"/>
          <p:nvPr/>
        </p:nvSpPr>
        <p:spPr>
          <a:xfrm rot="21172010">
            <a:off x="1272127" y="5479452"/>
            <a:ext cx="58264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normally, in quenched condition</a:t>
            </a:r>
          </a:p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Charpy &lt; 10 J at ambient temperature </a:t>
            </a:r>
          </a:p>
        </p:txBody>
      </p:sp>
    </p:spTree>
    <p:extLst>
      <p:ext uri="{BB962C8B-B14F-4D97-AF65-F5344CB8AC3E}">
        <p14:creationId xmlns:p14="http://schemas.microsoft.com/office/powerpoint/2010/main" val="180101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290" y="292586"/>
            <a:ext cx="5317397" cy="5670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9537" y="6165304"/>
            <a:ext cx="1994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+mj-lt"/>
              </a:rPr>
              <a:t>Pous</a:t>
            </a:r>
            <a:r>
              <a:rPr lang="en-US" sz="2000" dirty="0">
                <a:latin typeface="+mj-lt"/>
              </a:rPr>
              <a:t> et al. (2014)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66B86E-B914-E425-7315-39939670A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170" y="1607370"/>
            <a:ext cx="5082540" cy="30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93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0x T0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5" y="134634"/>
            <a:ext cx="10065416" cy="6588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CB74C5-4E58-6E4C-8C50-B36B258F8642}"/>
              </a:ext>
            </a:extLst>
          </p:cNvPr>
          <p:cNvSpPr txBox="1"/>
          <p:nvPr/>
        </p:nvSpPr>
        <p:spPr>
          <a:xfrm>
            <a:off x="6376086" y="271850"/>
            <a:ext cx="2466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Sourabh Kundu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93FF4C-59C6-DC45-8ADF-8CE65B42391A}"/>
              </a:ext>
            </a:extLst>
          </p:cNvPr>
          <p:cNvSpPr txBox="1"/>
          <p:nvPr/>
        </p:nvSpPr>
        <p:spPr>
          <a:xfrm rot="5400000">
            <a:off x="10048933" y="3477545"/>
            <a:ext cx="3000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Chintha</a:t>
            </a:r>
            <a:r>
              <a:rPr lang="en-US" dirty="0"/>
              <a:t> et al.</a:t>
            </a:r>
          </a:p>
          <a:p>
            <a:r>
              <a:rPr lang="en-US" dirty="0"/>
              <a:t>Wear 428-429 (2019) 430-437</a:t>
            </a:r>
          </a:p>
        </p:txBody>
      </p:sp>
    </p:spTree>
    <p:extLst>
      <p:ext uri="{BB962C8B-B14F-4D97-AF65-F5344CB8AC3E}">
        <p14:creationId xmlns:p14="http://schemas.microsoft.com/office/powerpoint/2010/main" val="2344659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315" y="484072"/>
            <a:ext cx="4470620" cy="4453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495" y="484072"/>
            <a:ext cx="3477768" cy="5785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3F5D66-DC6B-0C40-8C7E-01669FD64EF6}"/>
              </a:ext>
            </a:extLst>
          </p:cNvPr>
          <p:cNvSpPr txBox="1"/>
          <p:nvPr/>
        </p:nvSpPr>
        <p:spPr>
          <a:xfrm>
            <a:off x="6187554" y="713868"/>
            <a:ext cx="14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Mathew Peet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D742B-A3CB-6EE7-A0F6-0ADDC006C5EC}"/>
              </a:ext>
            </a:extLst>
          </p:cNvPr>
          <p:cNvSpPr txBox="1"/>
          <p:nvPr/>
        </p:nvSpPr>
        <p:spPr>
          <a:xfrm>
            <a:off x="6715116" y="5684401"/>
            <a:ext cx="5476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finish rolling at low temperature</a:t>
            </a:r>
          </a:p>
        </p:txBody>
      </p:sp>
    </p:spTree>
    <p:extLst>
      <p:ext uri="{BB962C8B-B14F-4D97-AF65-F5344CB8AC3E}">
        <p14:creationId xmlns:p14="http://schemas.microsoft.com/office/powerpoint/2010/main" val="314491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2BFB729-41DF-660E-3805-8EA9615791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4523177"/>
              </p:ext>
            </p:extLst>
          </p:nvPr>
        </p:nvGraphicFramePr>
        <p:xfrm>
          <a:off x="1008555" y="737474"/>
          <a:ext cx="8471776" cy="5589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2">
            <a:extLst>
              <a:ext uri="{FF2B5EF4-FFF2-40B4-BE49-F238E27FC236}">
                <a16:creationId xmlns:a16="http://schemas.microsoft.com/office/drawing/2014/main" id="{EBEAAF3A-00A5-7777-6683-05FB597AD127}"/>
              </a:ext>
            </a:extLst>
          </p:cNvPr>
          <p:cNvSpPr txBox="1"/>
          <p:nvPr/>
        </p:nvSpPr>
        <p:spPr>
          <a:xfrm>
            <a:off x="3408855" y="902575"/>
            <a:ext cx="4000330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pancaked austenite,</a:t>
            </a:r>
            <a:r>
              <a:rPr lang="en-GB" sz="2400" baseline="0" dirty="0"/>
              <a:t> </a:t>
            </a:r>
            <a:r>
              <a:rPr lang="en-GB" sz="2400" dirty="0"/>
              <a:t>cooled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1E92F51-99C4-F64F-8A81-7AA39A10D323}"/>
              </a:ext>
            </a:extLst>
          </p:cNvPr>
          <p:cNvSpPr txBox="1"/>
          <p:nvPr/>
        </p:nvSpPr>
        <p:spPr>
          <a:xfrm>
            <a:off x="2711669" y="3842844"/>
            <a:ext cx="4000330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rgbClr val="FF0000"/>
                </a:solidFill>
              </a:rPr>
              <a:t>undeformed austenite quenched</a:t>
            </a:r>
          </a:p>
        </p:txBody>
      </p:sp>
    </p:spTree>
    <p:extLst>
      <p:ext uri="{BB962C8B-B14F-4D97-AF65-F5344CB8AC3E}">
        <p14:creationId xmlns:p14="http://schemas.microsoft.com/office/powerpoint/2010/main" val="3033968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7C215-76F5-57EC-2A4B-8F2E8245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150" y="488660"/>
            <a:ext cx="8951699" cy="5880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69819-8F05-E651-7F73-37E6D5E5EBA8}"/>
              </a:ext>
            </a:extLst>
          </p:cNvPr>
          <p:cNvSpPr txBox="1"/>
          <p:nvPr/>
        </p:nvSpPr>
        <p:spPr>
          <a:xfrm rot="5400000">
            <a:off x="8624819" y="3075401"/>
            <a:ext cx="4568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quenched, equiaxed austenite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F2D57-0C49-E7FF-27FB-FC459F72D6A9}"/>
              </a:ext>
            </a:extLst>
          </p:cNvPr>
          <p:cNvSpPr txBox="1"/>
          <p:nvPr/>
        </p:nvSpPr>
        <p:spPr>
          <a:xfrm rot="16200000">
            <a:off x="-1407479" y="2906526"/>
            <a:ext cx="4857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cooled from pancaked austenite</a:t>
            </a:r>
          </a:p>
        </p:txBody>
      </p:sp>
    </p:spTree>
    <p:extLst>
      <p:ext uri="{BB962C8B-B14F-4D97-AF65-F5344CB8AC3E}">
        <p14:creationId xmlns:p14="http://schemas.microsoft.com/office/powerpoint/2010/main" val="3727274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colorful background&#10;&#10;Description automatically generated">
            <a:extLst>
              <a:ext uri="{FF2B5EF4-FFF2-40B4-BE49-F238E27FC236}">
                <a16:creationId xmlns:a16="http://schemas.microsoft.com/office/drawing/2014/main" id="{3BF6F8E9-8EB2-F354-55F3-B4483F5F7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099" y="2347784"/>
            <a:ext cx="5481393" cy="3880022"/>
          </a:xfrm>
          <a:prstGeom prst="rect">
            <a:avLst/>
          </a:prstGeom>
        </p:spPr>
      </p:pic>
      <p:pic>
        <p:nvPicPr>
          <p:cNvPr id="11" name="Picture 10" descr="A close-up of a colorful background&#10;&#10;Description automatically generated">
            <a:extLst>
              <a:ext uri="{FF2B5EF4-FFF2-40B4-BE49-F238E27FC236}">
                <a16:creationId xmlns:a16="http://schemas.microsoft.com/office/drawing/2014/main" id="{D42824D4-317E-D2D4-6924-C46326908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37" y="426852"/>
            <a:ext cx="5022789" cy="3576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961F47-E491-B6F4-A2F7-F18483D81EE2}"/>
              </a:ext>
            </a:extLst>
          </p:cNvPr>
          <p:cNvSpPr txBox="1"/>
          <p:nvPr/>
        </p:nvSpPr>
        <p:spPr>
          <a:xfrm>
            <a:off x="537957" y="4090087"/>
            <a:ext cx="34363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quenched from</a:t>
            </a:r>
          </a:p>
          <a:p>
            <a:r>
              <a:rPr lang="en-US" sz="3200" dirty="0"/>
              <a:t> equiaxed austenite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49D664-F924-8389-1012-0D3CF7B2E701}"/>
              </a:ext>
            </a:extLst>
          </p:cNvPr>
          <p:cNvSpPr txBox="1"/>
          <p:nvPr/>
        </p:nvSpPr>
        <p:spPr>
          <a:xfrm>
            <a:off x="7622083" y="1449860"/>
            <a:ext cx="3421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pancaked austenite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295B50-A6CE-718E-4618-61EE2B63E076}"/>
              </a:ext>
            </a:extLst>
          </p:cNvPr>
          <p:cNvSpPr txBox="1"/>
          <p:nvPr/>
        </p:nvSpPr>
        <p:spPr>
          <a:xfrm>
            <a:off x="506627" y="6104238"/>
            <a:ext cx="3109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(magnification markers 100 µm</a:t>
            </a:r>
          </a:p>
        </p:txBody>
      </p:sp>
    </p:spTree>
    <p:extLst>
      <p:ext uri="{BB962C8B-B14F-4D97-AF65-F5344CB8AC3E}">
        <p14:creationId xmlns:p14="http://schemas.microsoft.com/office/powerpoint/2010/main" val="1053720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F1DCD4-8E2E-6549-B580-58B86E5B76AA}"/>
              </a:ext>
            </a:extLst>
          </p:cNvPr>
          <p:cNvSpPr txBox="1"/>
          <p:nvPr/>
        </p:nvSpPr>
        <p:spPr>
          <a:xfrm>
            <a:off x="1433031" y="6227276"/>
            <a:ext cx="176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Saurabh Kundu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7EF64-39AF-3E41-BA2F-95467F772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962" y="988011"/>
            <a:ext cx="9982880" cy="5090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28C94B-D55B-2205-5587-2991D5B9E9FF}"/>
              </a:ext>
            </a:extLst>
          </p:cNvPr>
          <p:cNvSpPr txBox="1"/>
          <p:nvPr/>
        </p:nvSpPr>
        <p:spPr>
          <a:xfrm>
            <a:off x="2246811" y="209006"/>
            <a:ext cx="3346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thousands of orientations</a:t>
            </a:r>
          </a:p>
          <a:p>
            <a:r>
              <a:rPr lang="en-US" sz="2400" dirty="0">
                <a:latin typeface="+mj-lt"/>
              </a:rPr>
              <a:t>in single austenite grain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A087C2-DC7D-CBC9-3017-5AEA227D777E}"/>
              </a:ext>
            </a:extLst>
          </p:cNvPr>
          <p:cNvSpPr txBox="1"/>
          <p:nvPr/>
        </p:nvSpPr>
        <p:spPr>
          <a:xfrm>
            <a:off x="7350248" y="209006"/>
            <a:ext cx="3092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only 24 orientations</a:t>
            </a:r>
          </a:p>
          <a:p>
            <a:r>
              <a:rPr lang="en-US" sz="2400" dirty="0">
                <a:latin typeface="+mj-lt"/>
              </a:rPr>
              <a:t>in single austenite grain</a:t>
            </a:r>
          </a:p>
        </p:txBody>
      </p:sp>
    </p:spTree>
    <p:extLst>
      <p:ext uri="{BB962C8B-B14F-4D97-AF65-F5344CB8AC3E}">
        <p14:creationId xmlns:p14="http://schemas.microsoft.com/office/powerpoint/2010/main" val="3188963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ste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668"/>
            <a:ext cx="4905872" cy="5976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775042-D2CE-AC45-94B9-18E675366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116" y="1474691"/>
            <a:ext cx="5798382" cy="49426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4ED112-4E47-DE4C-9731-CA8283CA65D6}"/>
              </a:ext>
            </a:extLst>
          </p:cNvPr>
          <p:cNvSpPr txBox="1"/>
          <p:nvPr/>
        </p:nvSpPr>
        <p:spPr>
          <a:xfrm>
            <a:off x="10033926" y="179058"/>
            <a:ext cx="1587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+mj-lt"/>
              </a:rPr>
              <a:t>Tata Steel</a:t>
            </a:r>
          </a:p>
        </p:txBody>
      </p:sp>
    </p:spTree>
    <p:extLst>
      <p:ext uri="{BB962C8B-B14F-4D97-AF65-F5344CB8AC3E}">
        <p14:creationId xmlns:p14="http://schemas.microsoft.com/office/powerpoint/2010/main" val="671926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Screen Shot 2014-09-02 at 11.30.02.png">
            <a:extLst>
              <a:ext uri="{FF2B5EF4-FFF2-40B4-BE49-F238E27FC236}">
                <a16:creationId xmlns:a16="http://schemas.microsoft.com/office/drawing/2014/main" id="{84424E20-E4C8-EF46-A0E9-B1249E454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63119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Box 2">
            <a:extLst>
              <a:ext uri="{FF2B5EF4-FFF2-40B4-BE49-F238E27FC236}">
                <a16:creationId xmlns:a16="http://schemas.microsoft.com/office/drawing/2014/main" id="{B0FF5E9D-1196-A046-BC97-E208D337E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126" y="6426202"/>
            <a:ext cx="81270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Fang, Yang, Liu, Song, Fang, Bhadeshia, Materials and Design,  50 (2013) 38</a:t>
            </a:r>
          </a:p>
        </p:txBody>
      </p:sp>
      <p:sp>
        <p:nvSpPr>
          <p:cNvPr id="92163" name="TextBox 3">
            <a:extLst>
              <a:ext uri="{FF2B5EF4-FFF2-40B4-BE49-F238E27FC236}">
                <a16:creationId xmlns:a16="http://schemas.microsoft.com/office/drawing/2014/main" id="{7CB9C634-BA72-5948-BB98-8F562C206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339" y="5454651"/>
            <a:ext cx="5214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b="0">
                <a:latin typeface="Arial" panose="020B0604020202020204" pitchFamily="34" charset="0"/>
                <a:cs typeface="Arial" panose="020B0604020202020204" pitchFamily="34" charset="0"/>
              </a:rPr>
              <a:t>Cannot easily be welded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DEC400-8B1C-3C82-8AC9-92C365D709E7}"/>
              </a:ext>
            </a:extLst>
          </p:cNvPr>
          <p:cNvSpPr txBox="1"/>
          <p:nvPr/>
        </p:nvSpPr>
        <p:spPr>
          <a:xfrm rot="16200000">
            <a:off x="-998483" y="2335897"/>
            <a:ext cx="4482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nanostructured bainite</a:t>
            </a:r>
          </a:p>
        </p:txBody>
      </p:sp>
      <p:pic>
        <p:nvPicPr>
          <p:cNvPr id="7" name="Picture 6" descr="A close-up of a microscope&#10;&#10;Description automatically generated">
            <a:extLst>
              <a:ext uri="{FF2B5EF4-FFF2-40B4-BE49-F238E27FC236}">
                <a16:creationId xmlns:a16="http://schemas.microsoft.com/office/drawing/2014/main" id="{E223E567-7546-E7BE-B976-6BE2FB3D8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675" y="103005"/>
            <a:ext cx="4189193" cy="3325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55ADE1-B4D1-BCA4-5E9F-881E331583DA}"/>
              </a:ext>
            </a:extLst>
          </p:cNvPr>
          <p:cNvSpPr txBox="1"/>
          <p:nvPr/>
        </p:nvSpPr>
        <p:spPr>
          <a:xfrm>
            <a:off x="8336703" y="3586609"/>
            <a:ext cx="3401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Fe-1C-1.5Si-1.9Mn ... </a:t>
            </a:r>
            <a:r>
              <a:rPr lang="en-US" sz="2400" dirty="0" err="1"/>
              <a:t>wt</a:t>
            </a:r>
            <a:r>
              <a:rPr lang="en-US" sz="2400" dirty="0"/>
              <a:t>%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3"/>
          <p:cNvSpPr txBox="1">
            <a:spLocks noChangeArrowheads="1"/>
          </p:cNvSpPr>
          <p:nvPr/>
        </p:nvSpPr>
        <p:spPr bwMode="auto">
          <a:xfrm rot="5400000">
            <a:off x="10862177" y="5407315"/>
            <a:ext cx="22595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0" dirty="0">
                <a:latin typeface="+mj-lt"/>
                <a:cs typeface="Arial" charset="0"/>
              </a:rPr>
              <a:t>Solano, </a:t>
            </a:r>
            <a:r>
              <a:rPr lang="en-US" sz="2000" b="0" dirty="0" err="1">
                <a:latin typeface="+mj-lt"/>
                <a:cs typeface="Arial" charset="0"/>
              </a:rPr>
              <a:t>Bhadeshia</a:t>
            </a:r>
            <a:endParaRPr lang="en-US" sz="2000" b="0" dirty="0">
              <a:latin typeface="+mj-lt"/>
              <a:cs typeface="Arial" charset="0"/>
            </a:endParaRP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6276735" y="-9139"/>
            <a:ext cx="42630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400" b="0" dirty="0">
                <a:latin typeface="+mj-lt"/>
                <a:cs typeface="Arial" charset="0"/>
              </a:rPr>
              <a:t>1C 1.5Cr </a:t>
            </a:r>
            <a:r>
              <a:rPr lang="en-US" sz="4400" b="0" dirty="0" err="1">
                <a:latin typeface="+mj-lt"/>
                <a:cs typeface="Arial" charset="0"/>
              </a:rPr>
              <a:t>wt</a:t>
            </a:r>
            <a:r>
              <a:rPr lang="en-US" sz="4400" b="0" dirty="0">
                <a:latin typeface="+mj-lt"/>
                <a:cs typeface="Arial" charset="0"/>
              </a:rPr>
              <a:t>%</a:t>
            </a:r>
          </a:p>
        </p:txBody>
      </p:sp>
      <p:pic>
        <p:nvPicPr>
          <p:cNvPr id="5" name="Picture 4" descr="A picture containing text, brick, stone&#10;&#10;Description automatically generated">
            <a:extLst>
              <a:ext uri="{FF2B5EF4-FFF2-40B4-BE49-F238E27FC236}">
                <a16:creationId xmlns:a16="http://schemas.microsoft.com/office/drawing/2014/main" id="{218CFD13-DFA2-3902-FAD7-3C3EB1E17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89" r="5861" b="2766"/>
          <a:stretch/>
        </p:blipFill>
        <p:spPr>
          <a:xfrm>
            <a:off x="3559248" y="760302"/>
            <a:ext cx="8232641" cy="5719891"/>
          </a:xfrm>
          <a:prstGeom prst="rect">
            <a:avLst/>
          </a:prstGeom>
        </p:spPr>
      </p:pic>
      <p:pic>
        <p:nvPicPr>
          <p:cNvPr id="3" name="Picture 2" descr="A picture containing text, outdoor, tree, plant&#10;&#10;Description automatically generated">
            <a:extLst>
              <a:ext uri="{FF2B5EF4-FFF2-40B4-BE49-F238E27FC236}">
                <a16:creationId xmlns:a16="http://schemas.microsoft.com/office/drawing/2014/main" id="{CA42AA05-EAC6-3E8F-4868-316434991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47" y="998483"/>
            <a:ext cx="2973862" cy="470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3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6-30 at 07.06.44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20" y="883457"/>
            <a:ext cx="9389692" cy="5091086"/>
          </a:xfrm>
          <a:prstGeom prst="rect">
            <a:avLst/>
          </a:prstGeom>
        </p:spPr>
      </p:pic>
      <p:sp>
        <p:nvSpPr>
          <p:cNvPr id="39941" name="Line 8"/>
          <p:cNvSpPr>
            <a:spLocks noChangeShapeType="1"/>
          </p:cNvSpPr>
          <p:nvPr/>
        </p:nvSpPr>
        <p:spPr bwMode="auto">
          <a:xfrm flipH="1">
            <a:off x="11463421" y="1335736"/>
            <a:ext cx="1998" cy="4539851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3200">
              <a:latin typeface="Arial"/>
              <a:cs typeface="Arial"/>
            </a:endParaRPr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 rot="5400000">
            <a:off x="11157161" y="3042681"/>
            <a:ext cx="148490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 sz="3200" dirty="0">
                <a:latin typeface="Arial"/>
                <a:cs typeface="Arial"/>
              </a:rPr>
              <a:t>12 mm</a:t>
            </a:r>
          </a:p>
        </p:txBody>
      </p:sp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6375639" y="4595059"/>
            <a:ext cx="28765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GB" sz="3200" dirty="0">
                <a:latin typeface="Arial"/>
                <a:cs typeface="Arial"/>
              </a:rPr>
              <a:t>Single pass</a:t>
            </a:r>
          </a:p>
        </p:txBody>
      </p:sp>
    </p:spTree>
    <p:extLst>
      <p:ext uri="{BB962C8B-B14F-4D97-AF65-F5344CB8AC3E}">
        <p14:creationId xmlns:p14="http://schemas.microsoft.com/office/powerpoint/2010/main" val="239667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328CE3-13EE-8F30-E828-30ED9D70E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39" y="616607"/>
            <a:ext cx="7779710" cy="3019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927E76-7F7F-5660-CEEC-2BDE9F9FE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435" y="3739931"/>
            <a:ext cx="4050643" cy="2863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F89E55-681B-5F02-6DA7-B5C9A0B7C299}"/>
              </a:ext>
            </a:extLst>
          </p:cNvPr>
          <p:cNvSpPr txBox="1"/>
          <p:nvPr/>
        </p:nvSpPr>
        <p:spPr>
          <a:xfrm>
            <a:off x="1166648" y="4648221"/>
            <a:ext cx="3847592" cy="1343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laser weld 1.2-2.7 kJ cm</a:t>
            </a:r>
            <a:r>
              <a:rPr lang="en-US" sz="2800" baseline="30000" dirty="0"/>
              <a:t>-1</a:t>
            </a:r>
          </a:p>
          <a:p>
            <a:endParaRPr lang="en-US" sz="4000" baseline="30000" dirty="0"/>
          </a:p>
          <a:p>
            <a:r>
              <a:rPr lang="en-US" sz="4000" baseline="30000" dirty="0"/>
              <a:t>no cracking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1039431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CE430A-56B7-D983-298B-F46352B20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473" y="1346419"/>
            <a:ext cx="4191000" cy="288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0EEFB2-232F-C272-C10B-8905492F7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90" y="4058525"/>
            <a:ext cx="5265402" cy="2624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21B93F-7FA6-A237-AF88-D00E12672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10" y="1752600"/>
            <a:ext cx="4267200" cy="16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60D264-0D87-DF14-53CE-D8866FE49A6D}"/>
              </a:ext>
            </a:extLst>
          </p:cNvPr>
          <p:cNvSpPr txBox="1"/>
          <p:nvPr/>
        </p:nvSpPr>
        <p:spPr>
          <a:xfrm>
            <a:off x="924910" y="174540"/>
            <a:ext cx="9698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gas tungsten arc &amp; shielded metal arc welding</a:t>
            </a:r>
          </a:p>
        </p:txBody>
      </p:sp>
    </p:spTree>
    <p:extLst>
      <p:ext uri="{BB962C8B-B14F-4D97-AF65-F5344CB8AC3E}">
        <p14:creationId xmlns:p14="http://schemas.microsoft.com/office/powerpoint/2010/main" val="4053534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C2CC-DFD2-5B86-651C-B4B3F464CD1A}"/>
              </a:ext>
            </a:extLst>
          </p:cNvPr>
          <p:cNvSpPr txBox="1"/>
          <p:nvPr/>
        </p:nvSpPr>
        <p:spPr>
          <a:xfrm>
            <a:off x="714703" y="367862"/>
            <a:ext cx="9392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Fracture toughness (</a:t>
            </a:r>
            <a:r>
              <a:rPr lang="en-US" sz="3200" i="1" dirty="0"/>
              <a:t>K</a:t>
            </a:r>
            <a:r>
              <a:rPr lang="en-US" sz="3200" baseline="-25000" dirty="0"/>
              <a:t>Q </a:t>
            </a:r>
            <a:r>
              <a:rPr lang="en-US" sz="3200" dirty="0"/>
              <a:t>/ MPa m</a:t>
            </a:r>
            <a:r>
              <a:rPr lang="en-US" sz="3200" baseline="30000" dirty="0"/>
              <a:t>1/2</a:t>
            </a:r>
            <a:r>
              <a:rPr lang="en-US" sz="3200" dirty="0"/>
              <a:t>) of welded samples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70B68-2778-6ABF-2975-5E365F077275}"/>
              </a:ext>
            </a:extLst>
          </p:cNvPr>
          <p:cNvSpPr txBox="1"/>
          <p:nvPr/>
        </p:nvSpPr>
        <p:spPr>
          <a:xfrm>
            <a:off x="1145628" y="1681655"/>
            <a:ext cx="39203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Base metal</a:t>
            </a:r>
          </a:p>
          <a:p>
            <a:endParaRPr lang="en-US" sz="3600" dirty="0"/>
          </a:p>
          <a:p>
            <a:r>
              <a:rPr lang="en-US" sz="3600" dirty="0"/>
              <a:t>Coarse grained HAZ</a:t>
            </a:r>
          </a:p>
          <a:p>
            <a:endParaRPr lang="en-US" sz="3600" dirty="0"/>
          </a:p>
          <a:p>
            <a:r>
              <a:rPr lang="en-US" sz="3600" dirty="0"/>
              <a:t>Fine grained HAZ</a:t>
            </a:r>
          </a:p>
          <a:p>
            <a:endParaRPr lang="en-US" sz="3600" dirty="0"/>
          </a:p>
          <a:p>
            <a:r>
              <a:rPr lang="en-US" sz="3600" dirty="0"/>
              <a:t>Tempered HAZ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48DF4-5258-7408-785C-A88E6D6A1E65}"/>
              </a:ext>
            </a:extLst>
          </p:cNvPr>
          <p:cNvSpPr txBox="1"/>
          <p:nvPr/>
        </p:nvSpPr>
        <p:spPr>
          <a:xfrm>
            <a:off x="5344213" y="1560786"/>
            <a:ext cx="39203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60</a:t>
            </a:r>
          </a:p>
          <a:p>
            <a:endParaRPr lang="en-US" sz="3600" dirty="0"/>
          </a:p>
          <a:p>
            <a:r>
              <a:rPr lang="en-US" sz="3600" dirty="0"/>
              <a:t>61</a:t>
            </a:r>
          </a:p>
          <a:p>
            <a:endParaRPr lang="en-US" sz="3600" dirty="0"/>
          </a:p>
          <a:p>
            <a:r>
              <a:rPr lang="en-US" sz="3600" dirty="0"/>
              <a:t>67</a:t>
            </a:r>
          </a:p>
          <a:p>
            <a:endParaRPr lang="en-US" sz="3600" dirty="0"/>
          </a:p>
          <a:p>
            <a:r>
              <a:rPr lang="en-US" sz="3600" dirty="0"/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011916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 idx="4294967295"/>
          </p:nvPr>
        </p:nvSpPr>
        <p:spPr>
          <a:xfrm>
            <a:off x="1981200" y="0"/>
            <a:ext cx="8229600" cy="757238"/>
          </a:xfrm>
        </p:spPr>
        <p:txBody>
          <a:bodyPr>
            <a:normAutofit/>
          </a:bodyPr>
          <a:lstStyle/>
          <a:p>
            <a:r>
              <a:rPr lang="en-GB" dirty="0"/>
              <a:t>Weld hardness profile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44" y="757238"/>
            <a:ext cx="7835984" cy="5861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EA7449-4371-B049-A9A7-A9ACADA864C8}"/>
              </a:ext>
            </a:extLst>
          </p:cNvPr>
          <p:cNvSpPr txBox="1"/>
          <p:nvPr/>
        </p:nvSpPr>
        <p:spPr>
          <a:xfrm>
            <a:off x="10210800" y="6249408"/>
            <a:ext cx="14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Mathew Peet</a:t>
            </a:r>
          </a:p>
        </p:txBody>
      </p:sp>
    </p:spTree>
    <p:extLst>
      <p:ext uri="{BB962C8B-B14F-4D97-AF65-F5344CB8AC3E}">
        <p14:creationId xmlns:p14="http://schemas.microsoft.com/office/powerpoint/2010/main" val="296466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9969" y="365127"/>
            <a:ext cx="7886700" cy="67990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/>
                <a:cs typeface="Arial"/>
              </a:rPr>
              <a:t>High speed video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0406" y="1166979"/>
            <a:ext cx="2457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/>
                <a:cs typeface="Arial"/>
              </a:rPr>
              <a:t>V</a:t>
            </a:r>
            <a:r>
              <a:rPr lang="en-GB" sz="2800" baseline="-25000" dirty="0">
                <a:latin typeface="Arial"/>
                <a:cs typeface="Arial"/>
              </a:rPr>
              <a:t>0</a:t>
            </a:r>
            <a:r>
              <a:rPr lang="en-GB" sz="2800" dirty="0">
                <a:latin typeface="Arial"/>
                <a:cs typeface="Arial"/>
              </a:rPr>
              <a:t> = 445 m s</a:t>
            </a:r>
            <a:r>
              <a:rPr lang="en-GB" sz="2800" baseline="30000" dirty="0">
                <a:latin typeface="Arial"/>
                <a:cs typeface="Arial"/>
              </a:rPr>
              <a:t>-1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01039" y="793501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/>
                </a:solidFill>
                <a:latin typeface="Arial"/>
                <a:cs typeface="Arial"/>
              </a:rPr>
              <a:t>Survival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2880" y="6093296"/>
            <a:ext cx="379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Vikram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Deshpande</a:t>
            </a:r>
            <a:r>
              <a:rPr lang="en-US" dirty="0">
                <a:latin typeface="Arial"/>
                <a:cs typeface="Arial"/>
              </a:rPr>
              <a:t>,  Mathew </a:t>
            </a:r>
            <a:r>
              <a:rPr lang="en-US" dirty="0" err="1">
                <a:latin typeface="Arial"/>
                <a:cs typeface="Arial"/>
              </a:rPr>
              <a:t>Peet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ASTEELV440" descr="ASTEELV440">
            <a:hlinkClick r:id="" action="ppaction://media"/>
            <a:extLst>
              <a:ext uri="{FF2B5EF4-FFF2-40B4-BE49-F238E27FC236}">
                <a16:creationId xmlns:a16="http://schemas.microsoft.com/office/drawing/2014/main" id="{8C6A89FE-6D5B-C845-BE72-56345E745E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7333" y="2195511"/>
            <a:ext cx="9329996" cy="335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696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peller tumb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705" y="768382"/>
            <a:ext cx="6096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705" y="29073"/>
            <a:ext cx="42216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Impact tumbler testing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F67864-BD94-FD4B-BB69-E10423A49DCF}"/>
              </a:ext>
            </a:extLst>
          </p:cNvPr>
          <p:cNvSpPr txBox="1"/>
          <p:nvPr/>
        </p:nvSpPr>
        <p:spPr>
          <a:xfrm>
            <a:off x="808989" y="5552950"/>
            <a:ext cx="4367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Movie courtesy of K. </a:t>
            </a:r>
            <a:r>
              <a:rPr lang="en-GB" dirty="0" err="1"/>
              <a:t>Valtonen</a:t>
            </a:r>
            <a:r>
              <a:rPr lang="en-GB" dirty="0"/>
              <a:t>, V.-T. </a:t>
            </a:r>
            <a:r>
              <a:rPr lang="en-GB" dirty="0" err="1"/>
              <a:t>Kuokkala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EA54B-B9DA-AD74-12CD-15653341F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50701">
            <a:off x="6731934" y="2592412"/>
            <a:ext cx="5290035" cy="196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7739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111" y="311745"/>
            <a:ext cx="6725042" cy="623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82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a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26" y="0"/>
            <a:ext cx="10151251" cy="675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18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n out plat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8" r="23029"/>
          <a:stretch/>
        </p:blipFill>
        <p:spPr>
          <a:xfrm rot="5400000">
            <a:off x="839539" y="860858"/>
            <a:ext cx="4793664" cy="4901553"/>
          </a:xfrm>
          <a:prstGeom prst="rect">
            <a:avLst/>
          </a:prstGeom>
        </p:spPr>
      </p:pic>
      <p:pic>
        <p:nvPicPr>
          <p:cNvPr id="5" name="Picture 4" descr="BF Material handling area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912" y="761824"/>
            <a:ext cx="4137924" cy="5517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11F303-FD05-57C5-2B8A-66626B348AD3}"/>
              </a:ext>
            </a:extLst>
          </p:cNvPr>
          <p:cNvSpPr txBox="1"/>
          <p:nvPr/>
        </p:nvSpPr>
        <p:spPr>
          <a:xfrm rot="16200000">
            <a:off x="-1144902" y="2913017"/>
            <a:ext cx="3337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3-4 months of service</a:t>
            </a:r>
          </a:p>
        </p:txBody>
      </p:sp>
    </p:spTree>
    <p:extLst>
      <p:ext uri="{BB962C8B-B14F-4D97-AF65-F5344CB8AC3E}">
        <p14:creationId xmlns:p14="http://schemas.microsoft.com/office/powerpoint/2010/main" val="4125909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F9C43F4D-C577-6EC4-09A9-3D17EA8BC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75532">
            <a:off x="384968" y="1364772"/>
            <a:ext cx="11422063" cy="4128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B2547B-4E96-BFBF-F2B8-33EE298686DF}"/>
              </a:ext>
            </a:extLst>
          </p:cNvPr>
          <p:cNvSpPr/>
          <p:nvPr/>
        </p:nvSpPr>
        <p:spPr>
          <a:xfrm rot="21151592">
            <a:off x="5392070" y="4355296"/>
            <a:ext cx="873706" cy="4099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7D3A9C-6269-8042-203C-E9836EB730CC}"/>
              </a:ext>
            </a:extLst>
          </p:cNvPr>
          <p:cNvSpPr/>
          <p:nvPr/>
        </p:nvSpPr>
        <p:spPr>
          <a:xfrm rot="21151592">
            <a:off x="10442290" y="3656357"/>
            <a:ext cx="873706" cy="4099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4A59DD-530C-AC22-1698-B48F7AFDD373}"/>
              </a:ext>
            </a:extLst>
          </p:cNvPr>
          <p:cNvSpPr/>
          <p:nvPr/>
        </p:nvSpPr>
        <p:spPr>
          <a:xfrm rot="21151592">
            <a:off x="4007881" y="5306206"/>
            <a:ext cx="1362787" cy="4099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05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17 at 17.21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54" y="683772"/>
            <a:ext cx="8256632" cy="52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A9024A-2FB3-1F50-6206-53B636AD52C5}"/>
              </a:ext>
            </a:extLst>
          </p:cNvPr>
          <p:cNvSpPr txBox="1"/>
          <p:nvPr/>
        </p:nvSpPr>
        <p:spPr>
          <a:xfrm rot="16200000">
            <a:off x="548640" y="2442754"/>
            <a:ext cx="2536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 year in service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01074E-087C-79FC-FFC5-AF972A404966}"/>
              </a:ext>
            </a:extLst>
          </p:cNvPr>
          <p:cNvSpPr txBox="1"/>
          <p:nvPr/>
        </p:nvSpPr>
        <p:spPr>
          <a:xfrm>
            <a:off x="391886" y="5956663"/>
            <a:ext cx="1811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96FF"/>
                </a:solidFill>
              </a:rPr>
              <a:t>6 mm thick</a:t>
            </a:r>
          </a:p>
        </p:txBody>
      </p:sp>
    </p:spTree>
    <p:extLst>
      <p:ext uri="{BB962C8B-B14F-4D97-AF65-F5344CB8AC3E}">
        <p14:creationId xmlns:p14="http://schemas.microsoft.com/office/powerpoint/2010/main" val="939327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42BCD409-64C6-CE31-8A5B-A7ACD8D16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3625" y="1176444"/>
            <a:ext cx="5571066" cy="41782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374619-0000-FBB4-E808-CE357F8B884C}"/>
              </a:ext>
            </a:extLst>
          </p:cNvPr>
          <p:cNvSpPr txBox="1"/>
          <p:nvPr/>
        </p:nvSpPr>
        <p:spPr>
          <a:xfrm>
            <a:off x="4708635" y="5405889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/>
              <a:t>04-05-2023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FDFD5C-FBFA-C29E-B0E9-348958FF79BA}"/>
              </a:ext>
            </a:extLst>
          </p:cNvPr>
          <p:cNvSpPr txBox="1"/>
          <p:nvPr/>
        </p:nvSpPr>
        <p:spPr>
          <a:xfrm>
            <a:off x="7987863" y="696908"/>
            <a:ext cx="36155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Installed May 2019.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Armour grade,  sinter-fine return area of blast furnace.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 Running successfully for 4 years without visible damage.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 Previous, hard-faced steel lasted only 4 months before replacement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C9A8A-AA4C-B9A8-1232-A6E2ED09AFE6}"/>
              </a:ext>
            </a:extLst>
          </p:cNvPr>
          <p:cNvSpPr txBox="1"/>
          <p:nvPr/>
        </p:nvSpPr>
        <p:spPr>
          <a:xfrm>
            <a:off x="588579" y="717631"/>
            <a:ext cx="2827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wear plate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0110120-BDA7-AE3D-8DCE-A98508135501}"/>
              </a:ext>
            </a:extLst>
          </p:cNvPr>
          <p:cNvCxnSpPr>
            <a:cxnSpLocks/>
          </p:cNvCxnSpPr>
          <p:nvPr/>
        </p:nvCxnSpPr>
        <p:spPr>
          <a:xfrm flipV="1">
            <a:off x="3283318" y="4669972"/>
            <a:ext cx="1310453" cy="4767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75920C4-B631-FF7F-A6CB-B75444AEF6A4}"/>
              </a:ext>
            </a:extLst>
          </p:cNvPr>
          <p:cNvSpPr txBox="1"/>
          <p:nvPr/>
        </p:nvSpPr>
        <p:spPr>
          <a:xfrm>
            <a:off x="1106097" y="4608155"/>
            <a:ext cx="2177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>
                <a:latin typeface="Arial" panose="020B0604020202020204" pitchFamily="34" charset="0"/>
                <a:cs typeface="Arial" panose="020B0604020202020204" pitchFamily="34" charset="0"/>
              </a:rPr>
              <a:t>Dust deposit</a:t>
            </a:r>
          </a:p>
        </p:txBody>
      </p:sp>
    </p:spTree>
    <p:extLst>
      <p:ext uri="{BB962C8B-B14F-4D97-AF65-F5344CB8AC3E}">
        <p14:creationId xmlns:p14="http://schemas.microsoft.com/office/powerpoint/2010/main" val="3801472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F64DD36A-AF2A-CDD6-0CD6-41D554D3C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pic>
        <p:nvPicPr>
          <p:cNvPr id="2" name="Picture 1" descr="A close 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3638AF40-FA63-B563-FD8E-F34998FF1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3D2E9A3-C19C-063E-DFAC-070DB65CBC4E}"/>
              </a:ext>
            </a:extLst>
          </p:cNvPr>
          <p:cNvCxnSpPr/>
          <p:nvPr/>
        </p:nvCxnSpPr>
        <p:spPr>
          <a:xfrm flipV="1">
            <a:off x="2188254" y="3247697"/>
            <a:ext cx="336331" cy="1813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D7A489E-6931-25B4-2C47-036EC1A4F6A9}"/>
              </a:ext>
            </a:extLst>
          </p:cNvPr>
          <p:cNvCxnSpPr/>
          <p:nvPr/>
        </p:nvCxnSpPr>
        <p:spPr>
          <a:xfrm flipV="1">
            <a:off x="9493294" y="4294177"/>
            <a:ext cx="336331" cy="1813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07647A-01C1-0A8D-C5AF-51FA15970F21}"/>
              </a:ext>
            </a:extLst>
          </p:cNvPr>
          <p:cNvCxnSpPr/>
          <p:nvPr/>
        </p:nvCxnSpPr>
        <p:spPr>
          <a:xfrm flipV="1">
            <a:off x="7694974" y="2749857"/>
            <a:ext cx="336331" cy="1813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7BAE62-F7FC-8513-A9EC-CF931C1917AB}"/>
              </a:ext>
            </a:extLst>
          </p:cNvPr>
          <p:cNvCxnSpPr/>
          <p:nvPr/>
        </p:nvCxnSpPr>
        <p:spPr>
          <a:xfrm flipV="1">
            <a:off x="888461" y="4954577"/>
            <a:ext cx="336331" cy="1813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F49DAED-C44A-CF98-6359-D79254E91A50}"/>
              </a:ext>
            </a:extLst>
          </p:cNvPr>
          <p:cNvSpPr txBox="1"/>
          <p:nvPr/>
        </p:nvSpPr>
        <p:spPr>
          <a:xfrm>
            <a:off x="1117601" y="5715000"/>
            <a:ext cx="439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Some microscopic cracks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60DF08-08F1-760D-835A-9E2F2EB2102D}"/>
              </a:ext>
            </a:extLst>
          </p:cNvPr>
          <p:cNvSpPr txBox="1"/>
          <p:nvPr/>
        </p:nvSpPr>
        <p:spPr>
          <a:xfrm>
            <a:off x="595571" y="177734"/>
            <a:ext cx="4921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04-05-2023 </a:t>
            </a:r>
          </a:p>
          <a:p>
            <a:r>
              <a:rPr lang="en-IN" sz="3600" dirty="0"/>
              <a:t>(4 years in service)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D90DB1D-36E8-82E0-7614-1BC32A21FADD}"/>
              </a:ext>
            </a:extLst>
          </p:cNvPr>
          <p:cNvCxnSpPr/>
          <p:nvPr/>
        </p:nvCxnSpPr>
        <p:spPr>
          <a:xfrm flipV="1">
            <a:off x="3529374" y="2289754"/>
            <a:ext cx="336331" cy="1813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EB49F-C0F5-431A-2ADD-FD816507D21B}"/>
              </a:ext>
            </a:extLst>
          </p:cNvPr>
          <p:cNvCxnSpPr/>
          <p:nvPr/>
        </p:nvCxnSpPr>
        <p:spPr>
          <a:xfrm flipV="1">
            <a:off x="904977" y="4948044"/>
            <a:ext cx="336331" cy="1813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55A3AB-4004-975F-0F2B-62FA575B22D1}"/>
              </a:ext>
            </a:extLst>
          </p:cNvPr>
          <p:cNvCxnSpPr/>
          <p:nvPr/>
        </p:nvCxnSpPr>
        <p:spPr>
          <a:xfrm flipV="1">
            <a:off x="7694973" y="2750663"/>
            <a:ext cx="336331" cy="1813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C18D7F1-5156-ADE9-CAC4-F95305727754}"/>
              </a:ext>
            </a:extLst>
          </p:cNvPr>
          <p:cNvCxnSpPr/>
          <p:nvPr/>
        </p:nvCxnSpPr>
        <p:spPr>
          <a:xfrm flipV="1">
            <a:off x="9493293" y="4294176"/>
            <a:ext cx="336331" cy="1813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294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BDAE-7AE9-9EF5-26E1-D3DD0659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119"/>
            <a:ext cx="10515600" cy="1325563"/>
          </a:xfrm>
        </p:spPr>
        <p:txBody>
          <a:bodyPr/>
          <a:lstStyle/>
          <a:p>
            <a:r>
              <a:rPr lang="en-US" dirty="0"/>
              <a:t>700 m s</a:t>
            </a:r>
            <a:r>
              <a:rPr lang="en-US" baseline="30000" dirty="0"/>
              <a:t>-1</a:t>
            </a:r>
            <a:r>
              <a:rPr lang="en-US" dirty="0"/>
              <a:t> , 2.5 mm thick, body-</a:t>
            </a:r>
            <a:r>
              <a:rPr lang="en-US" dirty="0" err="1"/>
              <a:t>armour</a:t>
            </a:r>
            <a:endParaRPr lang="en-US" dirty="0"/>
          </a:p>
        </p:txBody>
      </p:sp>
      <p:pic>
        <p:nvPicPr>
          <p:cNvPr id="5" name="Picture 4" descr="A red square with writing on it&#10;&#10;Description automatically generated">
            <a:extLst>
              <a:ext uri="{FF2B5EF4-FFF2-40B4-BE49-F238E27FC236}">
                <a16:creationId xmlns:a16="http://schemas.microsoft.com/office/drawing/2014/main" id="{BC0F3B80-BE0F-EE40-D499-D5D15D074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344405"/>
            <a:ext cx="6858000" cy="514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34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D0650D-2BA0-0C42-9C48-7993C9015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29" y="506627"/>
            <a:ext cx="8799197" cy="58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85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72" y="901495"/>
            <a:ext cx="8502017" cy="273212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4FDD7A-90C0-674A-AB97-FE31638A2566}"/>
              </a:ext>
            </a:extLst>
          </p:cNvPr>
          <p:cNvCxnSpPr>
            <a:cxnSpLocks/>
          </p:cNvCxnSpPr>
          <p:nvPr/>
        </p:nvCxnSpPr>
        <p:spPr>
          <a:xfrm flipH="1" flipV="1">
            <a:off x="8612659" y="3429000"/>
            <a:ext cx="621958" cy="1738761"/>
          </a:xfrm>
          <a:prstGeom prst="straightConnector1">
            <a:avLst/>
          </a:prstGeom>
          <a:ln w="34925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5D8BDA-ECF4-AA4D-B0E0-1571ABC129E5}"/>
              </a:ext>
            </a:extLst>
          </p:cNvPr>
          <p:cNvSpPr txBox="1"/>
          <p:nvPr/>
        </p:nvSpPr>
        <p:spPr>
          <a:xfrm>
            <a:off x="1016620" y="4416278"/>
            <a:ext cx="1057401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96FF"/>
                </a:solidFill>
              </a:rPr>
              <a:t>Desire fully martensitic structure following hot-rolling</a:t>
            </a:r>
          </a:p>
        </p:txBody>
      </p:sp>
    </p:spTree>
    <p:extLst>
      <p:ext uri="{BB962C8B-B14F-4D97-AF65-F5344CB8AC3E}">
        <p14:creationId xmlns:p14="http://schemas.microsoft.com/office/powerpoint/2010/main" val="3872654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B65A4B-64BB-3832-171B-CD034F38AB49}"/>
              </a:ext>
            </a:extLst>
          </p:cNvPr>
          <p:cNvSpPr txBox="1"/>
          <p:nvPr/>
        </p:nvSpPr>
        <p:spPr>
          <a:xfrm>
            <a:off x="828347" y="173789"/>
            <a:ext cx="7692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+mj-lt"/>
              </a:rPr>
              <a:t>Mechanical </a:t>
            </a:r>
            <a:r>
              <a:rPr lang="en-US" sz="6000" dirty="0" err="1">
                <a:latin typeface="+mj-lt"/>
              </a:rPr>
              <a:t>stabilisation</a:t>
            </a:r>
            <a:endParaRPr lang="en-US" sz="60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EE2289-B65A-1464-5413-66DAC41B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41" y="1821371"/>
            <a:ext cx="9220518" cy="1428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E41BC6-9A39-4B70-A1BB-37EE75F4C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230" y="4230414"/>
            <a:ext cx="3619500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AEF9D-8F18-E070-AD83-70D43C323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059" y="4230414"/>
            <a:ext cx="3632200" cy="482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66BB18-4D08-1C0A-4AE2-DE97680B1925}"/>
              </a:ext>
            </a:extLst>
          </p:cNvPr>
          <p:cNvSpPr txBox="1"/>
          <p:nvPr/>
        </p:nvSpPr>
        <p:spPr>
          <a:xfrm>
            <a:off x="367862" y="5743364"/>
            <a:ext cx="1024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Chatterjee S, Wang HS, Yang JR, </a:t>
            </a:r>
            <a:r>
              <a:rPr lang="en-GB" dirty="0" err="1"/>
              <a:t>Bhadeshia</a:t>
            </a:r>
            <a:r>
              <a:rPr lang="en-GB" dirty="0"/>
              <a:t> HKDH </a:t>
            </a:r>
          </a:p>
          <a:p>
            <a:r>
              <a:rPr lang="en-GB" dirty="0"/>
              <a:t>Mechanical stabilisation of austenite</a:t>
            </a:r>
          </a:p>
          <a:p>
            <a:r>
              <a:rPr lang="en-GB" dirty="0"/>
              <a:t> Materials Science and Technology 22 (2006) 641-644</a:t>
            </a:r>
          </a:p>
        </p:txBody>
      </p:sp>
    </p:spTree>
    <p:extLst>
      <p:ext uri="{BB962C8B-B14F-4D97-AF65-F5344CB8AC3E}">
        <p14:creationId xmlns:p14="http://schemas.microsoft.com/office/powerpoint/2010/main" val="363195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D66D37-B0C6-7880-2E02-9C88818BB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33" y="176427"/>
            <a:ext cx="7985127" cy="1726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7BF9F2-7416-18A1-A568-36311084C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48002"/>
            <a:ext cx="5612628" cy="3992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0FAF2A-48C8-6AE6-11AC-1C0D398BB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3882">
            <a:off x="397455" y="2836037"/>
            <a:ext cx="4934186" cy="293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15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B65A4B-64BB-3832-171B-CD034F38AB49}"/>
              </a:ext>
            </a:extLst>
          </p:cNvPr>
          <p:cNvSpPr txBox="1"/>
          <p:nvPr/>
        </p:nvSpPr>
        <p:spPr>
          <a:xfrm>
            <a:off x="828347" y="173789"/>
            <a:ext cx="7692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+mj-lt"/>
              </a:rPr>
              <a:t>Mechanical </a:t>
            </a:r>
            <a:r>
              <a:rPr lang="en-US" sz="6000" dirty="0" err="1">
                <a:latin typeface="+mj-lt"/>
              </a:rPr>
              <a:t>stabilisation</a:t>
            </a:r>
            <a:endParaRPr lang="en-US" sz="60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EE2289-B65A-1464-5413-66DAC41B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41" y="1821371"/>
            <a:ext cx="9220518" cy="1428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E41BC6-9A39-4B70-A1BB-37EE75F4C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230" y="4230414"/>
            <a:ext cx="3619500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AEF9D-8F18-E070-AD83-70D43C323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059" y="4230414"/>
            <a:ext cx="3632200" cy="482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66BB18-4D08-1C0A-4AE2-DE97680B1925}"/>
              </a:ext>
            </a:extLst>
          </p:cNvPr>
          <p:cNvSpPr txBox="1"/>
          <p:nvPr/>
        </p:nvSpPr>
        <p:spPr>
          <a:xfrm>
            <a:off x="367862" y="5743364"/>
            <a:ext cx="1024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Chatterjee S, Wang HS, Yang JR, </a:t>
            </a:r>
            <a:r>
              <a:rPr lang="en-GB" dirty="0" err="1"/>
              <a:t>Bhadeshia</a:t>
            </a:r>
            <a:r>
              <a:rPr lang="en-GB" dirty="0"/>
              <a:t> HKDH </a:t>
            </a:r>
          </a:p>
          <a:p>
            <a:r>
              <a:rPr lang="en-GB" dirty="0"/>
              <a:t>Mechanical stabilisation of austenite</a:t>
            </a:r>
          </a:p>
          <a:p>
            <a:r>
              <a:rPr lang="en-GB" dirty="0"/>
              <a:t> Materials Science and Technology 22 (2006) 641-644</a:t>
            </a:r>
          </a:p>
        </p:txBody>
      </p:sp>
    </p:spTree>
    <p:extLst>
      <p:ext uri="{BB962C8B-B14F-4D97-AF65-F5344CB8AC3E}">
        <p14:creationId xmlns:p14="http://schemas.microsoft.com/office/powerpoint/2010/main" val="1987721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5" descr="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890" y="1900504"/>
            <a:ext cx="496135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42" y="1483026"/>
            <a:ext cx="3587802" cy="465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C4B106-7860-A9FF-171B-20D62FD68258}"/>
              </a:ext>
            </a:extLst>
          </p:cNvPr>
          <p:cNvSpPr txBox="1"/>
          <p:nvPr/>
        </p:nvSpPr>
        <p:spPr>
          <a:xfrm>
            <a:off x="2994454" y="120350"/>
            <a:ext cx="883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Austenitise</a:t>
            </a:r>
            <a:r>
              <a:rPr lang="en-US" sz="2800" dirty="0"/>
              <a:t>, cool to generate bainite in deformed austenite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9DB50D4A-C5D5-A925-F6F7-3F8DCFA9C272}"/>
              </a:ext>
            </a:extLst>
          </p:cNvPr>
          <p:cNvSpPr/>
          <p:nvPr/>
        </p:nvSpPr>
        <p:spPr>
          <a:xfrm>
            <a:off x="2070538" y="937860"/>
            <a:ext cx="484632" cy="4551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381847B8-6ECC-C863-292B-E6574C069C3A}"/>
              </a:ext>
            </a:extLst>
          </p:cNvPr>
          <p:cNvSpPr/>
          <p:nvPr/>
        </p:nvSpPr>
        <p:spPr>
          <a:xfrm rot="10800000">
            <a:off x="2070538" y="6134406"/>
            <a:ext cx="484632" cy="4551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1DFD6E-16F4-C8B2-AB17-CE7859B01266}"/>
              </a:ext>
            </a:extLst>
          </p:cNvPr>
          <p:cNvCxnSpPr>
            <a:cxnSpLocks/>
          </p:cNvCxnSpPr>
          <p:nvPr/>
        </p:nvCxnSpPr>
        <p:spPr>
          <a:xfrm>
            <a:off x="4627483" y="3703612"/>
            <a:ext cx="1145628" cy="2102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Box 2"/>
          <p:cNvSpPr txBox="1">
            <a:spLocks noChangeArrowheads="1"/>
          </p:cNvSpPr>
          <p:nvPr/>
        </p:nvSpPr>
        <p:spPr bwMode="auto">
          <a:xfrm rot="5400000">
            <a:off x="9415471" y="3371108"/>
            <a:ext cx="41016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0" dirty="0">
                <a:latin typeface="+mj-lt"/>
                <a:cs typeface="Arial" charset="0"/>
              </a:rPr>
              <a:t>Fang, Yang, Liu, Song, Fang, </a:t>
            </a:r>
            <a:r>
              <a:rPr lang="en-US" sz="2000" b="0" dirty="0" err="1">
                <a:latin typeface="+mj-lt"/>
                <a:cs typeface="Arial" charset="0"/>
              </a:rPr>
              <a:t>Bhadeshia</a:t>
            </a:r>
            <a:endParaRPr lang="en-US" sz="2000" b="0" dirty="0">
              <a:latin typeface="+mj-lt"/>
              <a:cs typeface="Arial" charset="0"/>
            </a:endParaRPr>
          </a:p>
        </p:txBody>
      </p:sp>
      <p:sp>
        <p:nvSpPr>
          <p:cNvPr id="92163" name="TextBox 3"/>
          <p:cNvSpPr txBox="1">
            <a:spLocks noChangeArrowheads="1"/>
          </p:cNvSpPr>
          <p:nvPr/>
        </p:nvSpPr>
        <p:spPr bwMode="auto">
          <a:xfrm>
            <a:off x="261380" y="162475"/>
            <a:ext cx="46926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 b="0" dirty="0">
                <a:latin typeface="+mj-lt"/>
                <a:cs typeface="Arial" charset="0"/>
              </a:rPr>
              <a:t>Cannot easily be welded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4431A9-E434-6E4D-9C9D-35B5251BEF55}"/>
              </a:ext>
            </a:extLst>
          </p:cNvPr>
          <p:cNvSpPr txBox="1"/>
          <p:nvPr/>
        </p:nvSpPr>
        <p:spPr>
          <a:xfrm rot="16200000">
            <a:off x="294" y="3917091"/>
            <a:ext cx="260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0.76 C </a:t>
            </a:r>
            <a:r>
              <a:rPr lang="en-US" sz="3600" dirty="0" err="1">
                <a:latin typeface="+mj-lt"/>
              </a:rPr>
              <a:t>wt</a:t>
            </a:r>
            <a:r>
              <a:rPr lang="en-US" sz="3600" dirty="0">
                <a:latin typeface="+mj-lt"/>
              </a:rPr>
              <a:t>% +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927A9E7-596C-DE2A-79C4-F9DA94E3F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3" t="2065"/>
          <a:stretch/>
        </p:blipFill>
        <p:spPr>
          <a:xfrm>
            <a:off x="1754715" y="923028"/>
            <a:ext cx="8809975" cy="57433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4D3FEB-DCE4-5F93-97EE-DC58CD0E8E1A}"/>
              </a:ext>
            </a:extLst>
          </p:cNvPr>
          <p:cNvSpPr/>
          <p:nvPr/>
        </p:nvSpPr>
        <p:spPr>
          <a:xfrm>
            <a:off x="7475836" y="5747309"/>
            <a:ext cx="3088853" cy="919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41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91" y="1429320"/>
            <a:ext cx="3824288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367930" y="2924746"/>
            <a:ext cx="2530475" cy="2130425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258392" y="937196"/>
            <a:ext cx="2640013" cy="1216025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060" name="Picture 1" descr="q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04" y="114871"/>
            <a:ext cx="4203700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3" descr="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501008"/>
            <a:ext cx="417353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9F39EA-94CD-AF48-9043-68C21E3BE024}"/>
              </a:ext>
            </a:extLst>
          </p:cNvPr>
          <p:cNvSpPr txBox="1"/>
          <p:nvPr/>
        </p:nvSpPr>
        <p:spPr>
          <a:xfrm>
            <a:off x="193853" y="6381328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>
                <a:latin typeface="Arial" panose="020B0604020202020204" pitchFamily="34" charset="0"/>
                <a:cs typeface="Arial" panose="020B0604020202020204" pitchFamily="34" charset="0"/>
              </a:rPr>
              <a:t>Shipway &amp; Bhadeshia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72DC11-7C30-93D3-6100-A6111F79CA9F}"/>
              </a:ext>
            </a:extLst>
          </p:cNvPr>
          <p:cNvSpPr txBox="1"/>
          <p:nvPr/>
        </p:nvSpPr>
        <p:spPr>
          <a:xfrm>
            <a:off x="9971903" y="2305601"/>
            <a:ext cx="19877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Mechanical </a:t>
            </a:r>
            <a:r>
              <a:rPr lang="en-US" sz="2800" dirty="0" err="1"/>
              <a:t>stabilisation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B6F85-5408-059D-E01B-A115E68C9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5361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Useful at high-temperatures?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166767-D20A-2C56-67B5-730916BE5B4B}"/>
              </a:ext>
            </a:extLst>
          </p:cNvPr>
          <p:cNvSpPr txBox="1"/>
          <p:nvPr/>
        </p:nvSpPr>
        <p:spPr>
          <a:xfrm>
            <a:off x="1405582" y="1990723"/>
            <a:ext cx="83315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Can 17-7PH steel be treated similarly to improve toughness?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1CA814-FBAA-D650-0FF3-2310011342E5}"/>
              </a:ext>
            </a:extLst>
          </p:cNvPr>
          <p:cNvSpPr txBox="1"/>
          <p:nvPr/>
        </p:nvSpPr>
        <p:spPr>
          <a:xfrm>
            <a:off x="776253" y="3478104"/>
            <a:ext cx="83315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What about rolling load?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D27ADA0-FDA1-7B90-9768-175B8F4AF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89" t="38562" r="44199" b="31033"/>
          <a:stretch/>
        </p:blipFill>
        <p:spPr>
          <a:xfrm>
            <a:off x="505467" y="4349932"/>
            <a:ext cx="2364755" cy="2277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E0EF3-44FB-4D52-CBA5-06EB258E2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825" y="3082834"/>
            <a:ext cx="4833035" cy="354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26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in an office chair&#10;&#10;Description automatically generated">
            <a:extLst>
              <a:ext uri="{FF2B5EF4-FFF2-40B4-BE49-F238E27FC236}">
                <a16:creationId xmlns:a16="http://schemas.microsoft.com/office/drawing/2014/main" id="{3E39EA8C-D6DC-26A0-82C2-7B95F0FF1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998" y="1323428"/>
            <a:ext cx="6235700" cy="467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1C418-D571-FAC2-BB4D-92CA13A1C097}"/>
              </a:ext>
            </a:extLst>
          </p:cNvPr>
          <p:cNvSpPr txBox="1"/>
          <p:nvPr/>
        </p:nvSpPr>
        <p:spPr>
          <a:xfrm rot="5400000">
            <a:off x="11427215" y="508700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2004</a:t>
            </a:r>
          </a:p>
        </p:txBody>
      </p:sp>
      <p:pic>
        <p:nvPicPr>
          <p:cNvPr id="8" name="Picture 7" descr="A group of men wearing white helmets&#10;&#10;Description automatically generated">
            <a:extLst>
              <a:ext uri="{FF2B5EF4-FFF2-40B4-BE49-F238E27FC236}">
                <a16:creationId xmlns:a16="http://schemas.microsoft.com/office/drawing/2014/main" id="{0BBF0E88-EB3E-89D1-9B7C-932423480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5631">
            <a:off x="241519" y="4320628"/>
            <a:ext cx="3111500" cy="2336800"/>
          </a:xfrm>
          <a:prstGeom prst="rect">
            <a:avLst/>
          </a:prstGeom>
        </p:spPr>
      </p:pic>
      <p:pic>
        <p:nvPicPr>
          <p:cNvPr id="10" name="Picture 9" descr="A group of people in a car&#10;&#10;Description automatically generated">
            <a:extLst>
              <a:ext uri="{FF2B5EF4-FFF2-40B4-BE49-F238E27FC236}">
                <a16:creationId xmlns:a16="http://schemas.microsoft.com/office/drawing/2014/main" id="{DA5BC4FC-1DFA-ED0E-56C6-8E3503960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8837">
            <a:off x="3667303" y="4645518"/>
            <a:ext cx="2470058" cy="1855064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F0A162E-2AB8-751B-B240-03CC026BCA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31" b="6465"/>
          <a:stretch/>
        </p:blipFill>
        <p:spPr>
          <a:xfrm rot="21381963">
            <a:off x="241974" y="203740"/>
            <a:ext cx="6235700" cy="3711028"/>
          </a:xfrm>
          <a:prstGeom prst="rect">
            <a:avLst/>
          </a:prstGeom>
        </p:spPr>
      </p:pic>
      <p:pic>
        <p:nvPicPr>
          <p:cNvPr id="14" name="Picture 13" descr="A person wearing sunglasses and sitting in a car&#10;&#10;Description automatically generated">
            <a:extLst>
              <a:ext uri="{FF2B5EF4-FFF2-40B4-BE49-F238E27FC236}">
                <a16:creationId xmlns:a16="http://schemas.microsoft.com/office/drawing/2014/main" id="{439658EA-5BAA-7175-7A56-12FF25E6A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0970">
            <a:off x="6803852" y="339231"/>
            <a:ext cx="2153479" cy="2867404"/>
          </a:xfrm>
          <a:prstGeom prst="rect">
            <a:avLst/>
          </a:prstGeom>
        </p:spPr>
      </p:pic>
      <p:pic>
        <p:nvPicPr>
          <p:cNvPr id="16" name="Picture 15" descr="A close-up of a stone carving&#10;&#10;Description automatically generated">
            <a:extLst>
              <a:ext uri="{FF2B5EF4-FFF2-40B4-BE49-F238E27FC236}">
                <a16:creationId xmlns:a16="http://schemas.microsoft.com/office/drawing/2014/main" id="{39DD0B41-896D-2823-5A70-41F5417232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57" t="17856" r="5197" b="28888"/>
          <a:stretch/>
        </p:blipFill>
        <p:spPr>
          <a:xfrm rot="482894">
            <a:off x="9627763" y="361006"/>
            <a:ext cx="2368723" cy="10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44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BDB8F7A-D448-429B-A1D1-D227F7F01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26" y="414774"/>
            <a:ext cx="8818181" cy="53033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EA7657-B7B6-AE75-AD41-641FB684568E}"/>
              </a:ext>
            </a:extLst>
          </p:cNvPr>
          <p:cNvSpPr txBox="1"/>
          <p:nvPr/>
        </p:nvSpPr>
        <p:spPr>
          <a:xfrm rot="5400000">
            <a:off x="9345399" y="4084798"/>
            <a:ext cx="41220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+mj-lt"/>
              </a:rPr>
              <a:t>adapted from </a:t>
            </a:r>
            <a:r>
              <a:rPr lang="en-US" dirty="0" err="1">
                <a:latin typeface="+mj-lt"/>
              </a:rPr>
              <a:t>Materkowski</a:t>
            </a:r>
            <a:r>
              <a:rPr lang="en-US" dirty="0">
                <a:latin typeface="+mj-lt"/>
              </a:rPr>
              <a:t>, Krauss</a:t>
            </a:r>
          </a:p>
          <a:p>
            <a:pPr algn="r"/>
            <a:r>
              <a:rPr lang="en-US" dirty="0">
                <a:latin typeface="+mj-lt"/>
              </a:rPr>
              <a:t>Metall. Trans. A 10 (1979) 1643,</a:t>
            </a:r>
          </a:p>
          <a:p>
            <a:pPr algn="r"/>
            <a:r>
              <a:rPr lang="en-US" dirty="0">
                <a:latin typeface="+mj-lt"/>
              </a:rPr>
              <a:t>Kula, </a:t>
            </a:r>
            <a:r>
              <a:rPr lang="en-US" dirty="0" err="1">
                <a:latin typeface="+mj-lt"/>
              </a:rPr>
              <a:t>Anctil</a:t>
            </a:r>
            <a:endParaRPr lang="en-US" dirty="0">
              <a:latin typeface="+mj-lt"/>
            </a:endParaRPr>
          </a:p>
          <a:p>
            <a:pPr algn="r"/>
            <a:r>
              <a:rPr lang="en-US" dirty="0">
                <a:latin typeface="+mj-lt"/>
              </a:rPr>
              <a:t>Watertown Arsenal report AMRA TR 67-03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B283F-8F0B-A76E-777E-3A16B1E5908A}"/>
              </a:ext>
            </a:extLst>
          </p:cNvPr>
          <p:cNvSpPr txBox="1"/>
          <p:nvPr/>
        </p:nvSpPr>
        <p:spPr>
          <a:xfrm>
            <a:off x="315310" y="6348248"/>
            <a:ext cx="651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Fe-0.4C-0.73Mn-0.27Si-0.75Cr-0.25Mo-1.83Ni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wt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D3028-E01A-BAD0-6DDA-B8E792E8E48E}"/>
              </a:ext>
            </a:extLst>
          </p:cNvPr>
          <p:cNvSpPr txBox="1"/>
          <p:nvPr/>
        </p:nvSpPr>
        <p:spPr>
          <a:xfrm rot="20441192">
            <a:off x="524286" y="3399588"/>
            <a:ext cx="1049941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after tempering 200°C, &lt; 3 J at -40°C</a:t>
            </a:r>
          </a:p>
        </p:txBody>
      </p:sp>
    </p:spTree>
    <p:extLst>
      <p:ext uri="{BB962C8B-B14F-4D97-AF65-F5344CB8AC3E}">
        <p14:creationId xmlns:p14="http://schemas.microsoft.com/office/powerpoint/2010/main" val="38588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51538" y="188995"/>
            <a:ext cx="10904321" cy="6531340"/>
            <a:chOff x="323528" y="908720"/>
            <a:chExt cx="10904416" cy="6529594"/>
          </a:xfrm>
        </p:grpSpPr>
        <p:sp>
          <p:nvSpPr>
            <p:cNvPr id="93188" name="TextBox 6"/>
            <p:cNvSpPr txBox="1">
              <a:spLocks noChangeArrowheads="1"/>
            </p:cNvSpPr>
            <p:nvPr/>
          </p:nvSpPr>
          <p:spPr bwMode="auto">
            <a:xfrm>
              <a:off x="323528" y="908720"/>
              <a:ext cx="10200074" cy="707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4000" dirty="0">
                  <a:latin typeface="+mj-lt"/>
                  <a:cs typeface="Arial" charset="0"/>
                </a:rPr>
                <a:t>Steel with difficult combination of properties</a:t>
              </a:r>
            </a:p>
          </p:txBody>
        </p:sp>
        <p:sp>
          <p:nvSpPr>
            <p:cNvPr id="93189" name="TextBox 1"/>
            <p:cNvSpPr txBox="1">
              <a:spLocks noChangeArrowheads="1"/>
            </p:cNvSpPr>
            <p:nvPr/>
          </p:nvSpPr>
          <p:spPr bwMode="auto">
            <a:xfrm>
              <a:off x="2849990" y="1616417"/>
              <a:ext cx="8377954" cy="582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r">
                <a:lnSpc>
                  <a:spcPct val="150000"/>
                </a:lnSpc>
              </a:pPr>
              <a:r>
                <a:rPr lang="en-US" sz="3600" b="0" dirty="0">
                  <a:latin typeface="+mj-lt"/>
                  <a:cs typeface="Arial" charset="0"/>
                </a:rPr>
                <a:t>&gt;2 </a:t>
              </a:r>
              <a:r>
                <a:rPr lang="en-US" sz="3600" b="0" dirty="0" err="1">
                  <a:latin typeface="+mj-lt"/>
                  <a:cs typeface="Arial" charset="0"/>
                </a:rPr>
                <a:t>GPa</a:t>
              </a:r>
              <a:endParaRPr lang="en-US" sz="3600" b="0" dirty="0">
                <a:latin typeface="+mj-lt"/>
                <a:cs typeface="Arial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en-US" sz="3600" b="0" dirty="0">
                  <a:solidFill>
                    <a:srgbClr val="0000FF"/>
                  </a:solidFill>
                  <a:latin typeface="+mj-lt"/>
                  <a:cs typeface="Arial" charset="0"/>
                </a:rPr>
                <a:t>30% ductility at conventional strain rates</a:t>
              </a:r>
            </a:p>
            <a:p>
              <a:pPr algn="r">
                <a:lnSpc>
                  <a:spcPct val="150000"/>
                </a:lnSpc>
              </a:pPr>
              <a:r>
                <a:rPr lang="en-US" sz="3600" b="0" dirty="0">
                  <a:solidFill>
                    <a:srgbClr val="0000FF"/>
                  </a:solidFill>
                  <a:latin typeface="+mj-lt"/>
                  <a:cs typeface="Arial" charset="0"/>
                </a:rPr>
                <a:t>ductility at very high strain rate</a:t>
              </a:r>
            </a:p>
            <a:p>
              <a:pPr algn="r">
                <a:lnSpc>
                  <a:spcPct val="150000"/>
                </a:lnSpc>
              </a:pPr>
              <a:r>
                <a:rPr lang="en-US" sz="3600" b="0" dirty="0">
                  <a:latin typeface="+mj-lt"/>
                  <a:cs typeface="Arial" charset="0"/>
                </a:rPr>
                <a:t>toughness and Charpy impact at -40°C</a:t>
              </a:r>
            </a:p>
            <a:p>
              <a:pPr algn="r">
                <a:lnSpc>
                  <a:spcPct val="150000"/>
                </a:lnSpc>
              </a:pPr>
              <a:r>
                <a:rPr lang="en-US" sz="3600" b="0" dirty="0">
                  <a:solidFill>
                    <a:srgbClr val="0000FF"/>
                  </a:solidFill>
                  <a:latin typeface="+mj-lt"/>
                  <a:cs typeface="Arial" charset="0"/>
                </a:rPr>
                <a:t>weldable</a:t>
              </a:r>
            </a:p>
            <a:p>
              <a:pPr algn="r">
                <a:lnSpc>
                  <a:spcPct val="150000"/>
                </a:lnSpc>
              </a:pPr>
              <a:r>
                <a:rPr lang="en-US" sz="3600" b="0" dirty="0">
                  <a:latin typeface="+mj-lt"/>
                  <a:cs typeface="Arial" charset="0"/>
                </a:rPr>
                <a:t>cheap, large in all dimensions</a:t>
              </a:r>
            </a:p>
            <a:p>
              <a:pPr algn="r">
                <a:lnSpc>
                  <a:spcPct val="150000"/>
                </a:lnSpc>
              </a:pPr>
              <a:r>
                <a:rPr lang="en-US" sz="3600" b="0" dirty="0">
                  <a:solidFill>
                    <a:srgbClr val="0000FF"/>
                  </a:solidFill>
                  <a:latin typeface="+mj-lt"/>
                  <a:cs typeface="Arial" charset="0"/>
                </a:rPr>
                <a:t>mass production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EBFF3C7-F30B-BC11-FB24-1CBDDC52E348}"/>
              </a:ext>
            </a:extLst>
          </p:cNvPr>
          <p:cNvSpPr txBox="1"/>
          <p:nvPr/>
        </p:nvSpPr>
        <p:spPr>
          <a:xfrm rot="16715826">
            <a:off x="-758784" y="3454665"/>
            <a:ext cx="5127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halkduster" panose="03050602040202020205" pitchFamily="66" charset="77"/>
              </a:rPr>
              <a:t>bank of </a:t>
            </a:r>
            <a:r>
              <a:rPr lang="en-US" sz="4000" dirty="0">
                <a:latin typeface="Chalkduster" panose="03050602040202020205" pitchFamily="66" charset="77"/>
              </a:rPr>
              <a:t>properties</a:t>
            </a:r>
            <a:endParaRPr lang="en-US" sz="3200" dirty="0"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16646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83CE05C-DEEC-3F5F-763B-51119FC13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892" y="62591"/>
            <a:ext cx="10194324" cy="67954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763486-BBFA-55E0-5068-B3C17EF3BA91}"/>
              </a:ext>
            </a:extLst>
          </p:cNvPr>
          <p:cNvSpPr/>
          <p:nvPr/>
        </p:nvSpPr>
        <p:spPr>
          <a:xfrm>
            <a:off x="366584" y="62591"/>
            <a:ext cx="2401330" cy="49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F32B0C-D006-07F3-2DCC-9D620CA7B802}"/>
              </a:ext>
            </a:extLst>
          </p:cNvPr>
          <p:cNvSpPr txBox="1"/>
          <p:nvPr/>
        </p:nvSpPr>
        <p:spPr>
          <a:xfrm>
            <a:off x="682872" y="47712"/>
            <a:ext cx="1768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martensite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70B8D-F97D-274D-97FF-FF69EA8391D1}"/>
              </a:ext>
            </a:extLst>
          </p:cNvPr>
          <p:cNvSpPr txBox="1"/>
          <p:nvPr/>
        </p:nvSpPr>
        <p:spPr>
          <a:xfrm rot="5400000">
            <a:off x="10565027" y="5375190"/>
            <a:ext cx="240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Chatterjee &amp; </a:t>
            </a:r>
            <a:r>
              <a:rPr lang="en-US" dirty="0" err="1"/>
              <a:t>Bhadeshia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752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161493" y="476251"/>
            <a:ext cx="8856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600" b="0" dirty="0">
                <a:latin typeface="+mj-lt"/>
                <a:cs typeface="Arial" charset="0"/>
              </a:rPr>
              <a:t>Cracking of high-carbon martensite plates</a:t>
            </a:r>
          </a:p>
        </p:txBody>
      </p:sp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7962048" y="5110151"/>
            <a:ext cx="390395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sz="2000" b="0" dirty="0">
                <a:latin typeface="+mj-lt"/>
                <a:cs typeface="Arial" charset="0"/>
              </a:rPr>
              <a:t>Fe-1C-1.5Si-2Mn-1.3Cr-0.25Mo </a:t>
            </a:r>
            <a:r>
              <a:rPr lang="en-US" sz="2000" b="0" dirty="0" err="1">
                <a:latin typeface="+mj-lt"/>
                <a:cs typeface="Arial" charset="0"/>
              </a:rPr>
              <a:t>wt</a:t>
            </a:r>
            <a:r>
              <a:rPr lang="en-US" sz="2000" b="0" dirty="0">
                <a:latin typeface="+mj-lt"/>
                <a:cs typeface="Arial" charset="0"/>
              </a:rPr>
              <a:t>%</a:t>
            </a:r>
          </a:p>
          <a:p>
            <a:pPr algn="r"/>
            <a:endParaRPr lang="en-US" sz="2000" b="0" dirty="0">
              <a:latin typeface="+mj-lt"/>
              <a:cs typeface="Arial" charset="0"/>
            </a:endParaRPr>
          </a:p>
          <a:p>
            <a:pPr algn="r"/>
            <a:r>
              <a:rPr lang="en-US" sz="2000" b="0" dirty="0" err="1">
                <a:latin typeface="+mj-lt"/>
                <a:cs typeface="Arial" charset="0"/>
              </a:rPr>
              <a:t>Chatterjee</a:t>
            </a:r>
            <a:r>
              <a:rPr lang="en-US" sz="2000" b="0" dirty="0">
                <a:latin typeface="+mj-lt"/>
                <a:cs typeface="Arial" charset="0"/>
              </a:rPr>
              <a:t> &amp; </a:t>
            </a:r>
            <a:r>
              <a:rPr lang="en-US" sz="2000" b="0" dirty="0" err="1">
                <a:latin typeface="+mj-lt"/>
                <a:cs typeface="Arial" charset="0"/>
              </a:rPr>
              <a:t>Bhadeshia</a:t>
            </a:r>
            <a:endParaRPr lang="en-US" sz="2000" b="0" dirty="0">
              <a:latin typeface="+mj-lt"/>
              <a:cs typeface="Arial" charset="0"/>
            </a:endParaRPr>
          </a:p>
          <a:p>
            <a:pPr algn="r"/>
            <a:r>
              <a:rPr lang="en-US" sz="2000" b="0" dirty="0">
                <a:latin typeface="+mj-lt"/>
                <a:cs typeface="Arial" charset="0"/>
              </a:rPr>
              <a:t>Mat. Sci. </a:t>
            </a:r>
            <a:r>
              <a:rPr lang="en-US" sz="2000" b="0" dirty="0" err="1">
                <a:latin typeface="+mj-lt"/>
                <a:cs typeface="Arial" charset="0"/>
              </a:rPr>
              <a:t>Techn</a:t>
            </a:r>
            <a:r>
              <a:rPr lang="en-US" sz="2000" b="0" dirty="0">
                <a:latin typeface="+mj-lt"/>
                <a:cs typeface="Arial" charset="0"/>
              </a:rPr>
              <a:t>. 22 (2006) 645</a:t>
            </a:r>
          </a:p>
          <a:p>
            <a:pPr algn="r"/>
            <a:endParaRPr lang="en-US" sz="2000" dirty="0">
              <a:latin typeface="+mj-lt"/>
            </a:endParaRPr>
          </a:p>
        </p:txBody>
      </p:sp>
      <p:pic>
        <p:nvPicPr>
          <p:cNvPr id="5" name="Picture 4" descr="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0" y="1164545"/>
            <a:ext cx="8600256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809118" y="4005064"/>
            <a:ext cx="7560840" cy="288032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700">
              <a:solidFill>
                <a:srgbClr val="000080"/>
              </a:solidFill>
            </a:endParaRPr>
          </a:p>
        </p:txBody>
      </p:sp>
      <p:cxnSp>
        <p:nvCxnSpPr>
          <p:cNvPr id="6" name="Straight Connector 5"/>
          <p:cNvCxnSpPr>
            <a:stCxn id="2" idx="1"/>
            <a:endCxn id="2" idx="3"/>
          </p:cNvCxnSpPr>
          <p:nvPr/>
        </p:nvCxnSpPr>
        <p:spPr bwMode="auto">
          <a:xfrm>
            <a:off x="1916377" y="4047245"/>
            <a:ext cx="0" cy="2036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2969358" y="4005064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977470" y="4005064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4985582" y="4005064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5993694" y="4005064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7073814" y="4005064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Oval 16"/>
          <p:cNvSpPr/>
          <p:nvPr/>
        </p:nvSpPr>
        <p:spPr bwMode="auto">
          <a:xfrm>
            <a:off x="665102" y="4725144"/>
            <a:ext cx="1448544" cy="152400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70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01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DED09C0-01D9-C6AB-5CFF-E99B18547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537" y="160643"/>
            <a:ext cx="9614263" cy="644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58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529</Words>
  <Application>Microsoft Macintosh PowerPoint</Application>
  <PresentationFormat>Widescreen</PresentationFormat>
  <Paragraphs>122</Paragraphs>
  <Slides>42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Chalkduster</vt:lpstr>
      <vt:lpstr>Wingdings</vt:lpstr>
      <vt:lpstr>Office Theme</vt:lpstr>
      <vt:lpstr>Commercially viable strong steel with γ-grain size &lt; 0.4 µm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Weld hardness profile</vt:lpstr>
      <vt:lpstr>High speed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700 m s-1 , 2.5 mm thick, body-armour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Useful at high-temperatures?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H.K.D.H. Bhadeshia</dc:creator>
  <cp:lastModifiedBy>Harry Bhadeshia</cp:lastModifiedBy>
  <cp:revision>160</cp:revision>
  <cp:lastPrinted>2021-02-15T20:24:30Z</cp:lastPrinted>
  <dcterms:created xsi:type="dcterms:W3CDTF">2020-10-31T16:45:28Z</dcterms:created>
  <dcterms:modified xsi:type="dcterms:W3CDTF">2023-09-01T07:23:36Z</dcterms:modified>
</cp:coreProperties>
</file>