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798" r:id="rId3"/>
    <p:sldId id="816" r:id="rId4"/>
    <p:sldId id="257" r:id="rId5"/>
    <p:sldId id="799" r:id="rId6"/>
    <p:sldId id="258" r:id="rId7"/>
    <p:sldId id="311" r:id="rId8"/>
    <p:sldId id="756" r:id="rId9"/>
    <p:sldId id="800" r:id="rId10"/>
    <p:sldId id="801" r:id="rId11"/>
    <p:sldId id="802" r:id="rId12"/>
    <p:sldId id="803" r:id="rId13"/>
    <p:sldId id="804" r:id="rId14"/>
    <p:sldId id="810" r:id="rId15"/>
    <p:sldId id="827" r:id="rId16"/>
    <p:sldId id="823" r:id="rId17"/>
    <p:sldId id="807" r:id="rId18"/>
    <p:sldId id="808" r:id="rId19"/>
    <p:sldId id="805" r:id="rId20"/>
    <p:sldId id="809" r:id="rId21"/>
    <p:sldId id="818" r:id="rId22"/>
    <p:sldId id="817" r:id="rId23"/>
    <p:sldId id="824" r:id="rId24"/>
    <p:sldId id="819" r:id="rId25"/>
    <p:sldId id="820" r:id="rId26"/>
    <p:sldId id="825" r:id="rId27"/>
    <p:sldId id="815" r:id="rId28"/>
    <p:sldId id="811" r:id="rId29"/>
    <p:sldId id="812" r:id="rId30"/>
    <p:sldId id="813" r:id="rId31"/>
    <p:sldId id="814" r:id="rId32"/>
    <p:sldId id="821" r:id="rId33"/>
    <p:sldId id="283" r:id="rId34"/>
    <p:sldId id="264" r:id="rId35"/>
    <p:sldId id="269" r:id="rId36"/>
    <p:sldId id="308" r:id="rId37"/>
    <p:sldId id="331" r:id="rId38"/>
    <p:sldId id="741" r:id="rId39"/>
    <p:sldId id="290" r:id="rId40"/>
    <p:sldId id="356" r:id="rId41"/>
    <p:sldId id="338" r:id="rId42"/>
    <p:sldId id="339" r:id="rId43"/>
    <p:sldId id="341" r:id="rId44"/>
    <p:sldId id="345" r:id="rId45"/>
    <p:sldId id="347" r:id="rId46"/>
    <p:sldId id="822" r:id="rId47"/>
    <p:sldId id="259" r:id="rId48"/>
    <p:sldId id="260" r:id="rId49"/>
    <p:sldId id="261" r:id="rId50"/>
    <p:sldId id="779" r:id="rId51"/>
    <p:sldId id="82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94014"/>
  </p:normalViewPr>
  <p:slideViewPr>
    <p:cSldViewPr snapToGrid="0">
      <p:cViewPr varScale="1">
        <p:scale>
          <a:sx n="109" d="100"/>
          <a:sy n="109" d="100"/>
        </p:scale>
        <p:origin x="21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1DBCB-4398-2140-9A62-F01518880369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F0EAA-AF8F-7944-A1F7-CCCD5B9A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23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52D9E24-936F-3748-93EE-3D08A00242C8}" type="slidenum">
              <a:rPr lang="en-GB" sz="1200" b="0"/>
              <a:pPr/>
              <a:t>28</a:t>
            </a:fld>
            <a:endParaRPr lang="en-GB" sz="1200" b="0"/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BBCD90-CBD4-B84C-AEA6-56188ECE636A}" type="slidenum">
              <a:rPr lang="en-GB" sz="1200" b="0"/>
              <a:pPr/>
              <a:t>29</a:t>
            </a:fld>
            <a:endParaRPr lang="en-GB" sz="1200" b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F8D410B-1F7A-584B-94A6-BECA22CE207F}" type="slidenum">
              <a:rPr lang="en-GB" sz="1200" b="0"/>
              <a:pPr/>
              <a:t>31</a:t>
            </a:fld>
            <a:endParaRPr lang="en-GB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B0F80CC-B337-6B49-9227-36553067525F}" type="slidenum">
              <a:rPr lang="en-GB" sz="1200">
                <a:latin typeface="Times New Roman" charset="0"/>
              </a:rPr>
              <a:pPr/>
              <a:t>34</a:t>
            </a:fld>
            <a:endParaRPr lang="en-GB" sz="12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32F096C-4D64-A54A-8871-EB253A7BF661}" type="slidenum">
              <a:rPr lang="en-GB" sz="1200" b="0"/>
              <a:pPr/>
              <a:t>35</a:t>
            </a:fld>
            <a:endParaRPr lang="en-GB" sz="1200" b="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F4F4194-F3DE-BE41-A1E8-E388DB4B0FD4}" type="slidenum">
              <a:rPr lang="en-GB" sz="1200" b="0"/>
              <a:pPr/>
              <a:t>36</a:t>
            </a:fld>
            <a:endParaRPr lang="en-GB" sz="1200" b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0E30E10-CF84-D544-A603-409E441208E0}" type="slidenum">
              <a:rPr lang="en-GB" sz="1200" b="0"/>
              <a:pPr/>
              <a:t>37</a:t>
            </a:fld>
            <a:endParaRPr lang="en-GB" sz="1200" b="0"/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F0EAA-AF8F-7944-A1F7-CCCD5B9A1A3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5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9550-0683-4237-D0D0-77EC47B71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AC80E-A914-A7AF-6C30-9692A97ED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D22C8-89CD-BDB5-6823-6847A8CA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E21-0E1E-5B4D-8659-88A5CE739D9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F6FD1-AEAB-143C-6F41-F45DE7C8C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E3DAE-CB27-BCA0-90FD-3455898B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F393-284A-044C-8FD3-2B33D326B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56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B8355-BE0C-D3DE-A4CB-84459A671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92718-632A-41DE-2760-8F34F529F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D1BE9-06A5-D5D4-A251-9D94E182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E21-0E1E-5B4D-8659-88A5CE739D9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8BD67-914F-A6EE-F70E-AC6263D5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C4060-12E4-A9DD-130F-C2B1FAA80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F393-284A-044C-8FD3-2B33D326B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4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2711BB-B60D-DFF3-16F2-D1B1633EA8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EA03CA-6B44-B2ED-3EAE-AE0FBC1B6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ACC50-E1CA-ED52-C2A4-CFEFCA50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E21-0E1E-5B4D-8659-88A5CE739D9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B8864-953D-6AF7-1570-64BF8E00E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2B2AE-273F-F291-537F-A1E8A342B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F393-284A-044C-8FD3-2B33D326B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75044-B105-5839-5820-8AECF3E79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0DF55-C1D1-C463-3B79-15EA036F0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F6CF2-CBD6-6829-F809-D3F16396C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E21-0E1E-5B4D-8659-88A5CE739D9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8C16-B7BE-5ACA-B43A-91446E67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D8E29-2003-18F0-9C41-933333C7F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F393-284A-044C-8FD3-2B33D326B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0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401D2-CCAF-D269-A7CD-5D71E9811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80C5E-F169-0F8B-C77F-27FDDBC8C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CF696-4287-A976-FCEF-98B36DBEE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E21-0E1E-5B4D-8659-88A5CE739D9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F73C0-1B71-6941-CAE6-7DDF03021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B4D57-BCF5-0CD7-0D2A-46E5BA72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F393-284A-044C-8FD3-2B33D326B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08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2408D-71AA-ACD3-684A-0619B499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9B167-D8CC-8ADD-3EF5-31245C876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7A54A-B67C-2C8D-0E2E-6F19E1D23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43E47-C864-01FD-7090-39AC4F785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E21-0E1E-5B4D-8659-88A5CE739D9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4FF20-72B9-1D1E-1719-E7F497A7C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7D9A5-19A5-99F2-B363-33BD6A94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F393-284A-044C-8FD3-2B33D326B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84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093B9-756F-24CA-D510-3737449A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FE4AF-9B94-3041-3C1E-8476B5E22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399A4-D3C8-36F8-42F1-20ACCCF8B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BF5AFF-FF0C-3DEA-6983-163F3F405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EFD863-4A00-6357-6175-E7B7E839D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6FAF59-AB03-1EC8-4273-49400EAF3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E21-0E1E-5B4D-8659-88A5CE739D9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6CB01-4084-0905-0ACB-3C82FE407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03D9FB-A4F1-DCE5-DE17-EF28CDF3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F393-284A-044C-8FD3-2B33D326B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59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AF768-E2F5-78F3-2986-F12E0126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DB1E3-FFE7-B0E0-D107-C78B3E3E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E21-0E1E-5B4D-8659-88A5CE739D9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E208C-6F50-1CA8-CE13-D2F1BD4C7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12527-9CA1-4BD0-5C52-37D52CEA0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F393-284A-044C-8FD3-2B33D326B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5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744809-0E1E-3F49-AEEE-3423E6045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E21-0E1E-5B4D-8659-88A5CE739D9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F7782C-3CFC-0626-6DCC-E187937B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AB595-7608-23FF-7DAA-9843A5489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F393-284A-044C-8FD3-2B33D326B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8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B2955-CCCB-5C6F-C342-8EA7CEEF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64152-6764-7BFF-8B03-B3EC246FD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F4145-2E57-0E00-2250-E54A09AB5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4612D-FF14-24A1-4161-376FDE9BA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E21-0E1E-5B4D-8659-88A5CE739D9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2B3C6-02DE-2E07-4EC8-F6E789B4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3309E-7B13-5019-FF61-AD887FF9D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F393-284A-044C-8FD3-2B33D326B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4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9D648-F0AD-B4CE-6624-0A59E813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FA109E-8C16-9F5B-C144-BABEDA1286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57C9C-2BF6-F859-F01C-918BAA345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81044-346D-D06C-DB75-791DCDBF7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E21-0E1E-5B4D-8659-88A5CE739D9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FCA1A-2F8B-EED5-D1EA-CF1B6C5CE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A557E-DEE8-7E12-53D7-AF06BC7AA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F393-284A-044C-8FD3-2B33D326B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3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AC2FD2-3E2A-FC77-27BB-C745EAB5B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A1BA6-1831-E838-73C9-8CD0F9395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EE2B5-EE4A-F471-22F6-6E571E654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3F4E21-0E1E-5B4D-8659-88A5CE739D9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C790-4ECA-356D-27EF-1AF514ABF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11BE1-B557-5B6B-BBE8-776FA8E5D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B3F393-284A-044C-8FD3-2B33D326B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5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10" Type="http://schemas.openxmlformats.org/officeDocument/2006/relationships/image" Target="../media/image40.png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40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8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6.emf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g"/><Relationship Id="rId4" Type="http://schemas.openxmlformats.org/officeDocument/2006/relationships/image" Target="../media/image9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emf"/><Relationship Id="rId4" Type="http://schemas.openxmlformats.org/officeDocument/2006/relationships/image" Target="../media/image9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emf"/><Relationship Id="rId5" Type="http://schemas.openxmlformats.org/officeDocument/2006/relationships/image" Target="../media/image117.jpg"/><Relationship Id="rId4" Type="http://schemas.openxmlformats.org/officeDocument/2006/relationships/image" Target="../media/image11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emf"/><Relationship Id="rId4" Type="http://schemas.openxmlformats.org/officeDocument/2006/relationships/image" Target="../media/image12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microsoft.com/office/2007/relationships/hdphoto" Target="../media/hdphoto3.wdp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9.jp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9E168-D733-647D-7B3C-FA050D145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72" y="270386"/>
            <a:ext cx="3615069" cy="1562987"/>
          </a:xfrm>
        </p:spPr>
        <p:txBody>
          <a:bodyPr>
            <a:normAutofit/>
          </a:bodyPr>
          <a:lstStyle/>
          <a:p>
            <a:r>
              <a:rPr lang="en-US" sz="9600" dirty="0"/>
              <a:t>Bainite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FCFF7-FE39-B172-CAFE-20ED9EA21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248" y="6033533"/>
            <a:ext cx="6594542" cy="66161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www.phase-trans.msm.cam.ac.uk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78FF4-302A-82AC-0964-C7246400F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304" y="824467"/>
            <a:ext cx="1299519" cy="866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E3A72B-8187-21A9-9E40-5E4500FA595F}"/>
              </a:ext>
            </a:extLst>
          </p:cNvPr>
          <p:cNvSpPr txBox="1"/>
          <p:nvPr/>
        </p:nvSpPr>
        <p:spPr>
          <a:xfrm>
            <a:off x="404037" y="1910875"/>
            <a:ext cx="64867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unanswered questions,</a:t>
            </a:r>
          </a:p>
          <a:p>
            <a:r>
              <a:rPr lang="en-US" sz="4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why they matter.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E9FBCB-C19B-5F39-8937-CE8218D39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76" y="4791876"/>
            <a:ext cx="6724214" cy="786606"/>
          </a:xfrm>
          <a:prstGeom prst="rect">
            <a:avLst/>
          </a:prstGeom>
        </p:spPr>
      </p:pic>
      <p:pic>
        <p:nvPicPr>
          <p:cNvPr id="11" name="Picture 10" descr="A close-up of a microscope&#10;&#10;Description automatically generated">
            <a:extLst>
              <a:ext uri="{FF2B5EF4-FFF2-40B4-BE49-F238E27FC236}">
                <a16:creationId xmlns:a16="http://schemas.microsoft.com/office/drawing/2014/main" id="{2B00C816-6A91-7C92-568D-AB2BE9E18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988" y="323405"/>
            <a:ext cx="4892725" cy="631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27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EF3E-3BEB-9BCB-9A25-3914D073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12" y="292216"/>
            <a:ext cx="10515600" cy="1325563"/>
          </a:xfrm>
        </p:spPr>
        <p:txBody>
          <a:bodyPr/>
          <a:lstStyle/>
          <a:p>
            <a:r>
              <a:rPr lang="en-US" dirty="0"/>
              <a:t>Nucleation – small sphere, homogeneous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FECB4-EE71-2EBE-C83C-D748B3911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12" y="2023118"/>
            <a:ext cx="10883537" cy="1158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729F27-8347-8216-C670-C9FBB0754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293" y="778113"/>
            <a:ext cx="1335731" cy="1406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F09E31-D974-C8B1-8D12-ABEE6DEAF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903" y="4148046"/>
            <a:ext cx="6149360" cy="1169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F374C0-D2E2-C83F-B85F-64EFAFAED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1213" y="5660061"/>
            <a:ext cx="7573075" cy="6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18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E7CC73-F1DE-6096-38C1-0864EF2A38C3}"/>
              </a:ext>
            </a:extLst>
          </p:cNvPr>
          <p:cNvSpPr txBox="1"/>
          <p:nvPr/>
        </p:nvSpPr>
        <p:spPr>
          <a:xfrm>
            <a:off x="411836" y="4494437"/>
            <a:ext cx="11442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effectLst/>
                <a:latin typeface="NimbusRomNo9L"/>
              </a:rPr>
              <a:t>Benrabah</a:t>
            </a:r>
            <a:r>
              <a:rPr lang="en-GB" sz="2800" dirty="0">
                <a:effectLst/>
                <a:latin typeface="NimbusRomNo9L"/>
              </a:rPr>
              <a:t>, </a:t>
            </a:r>
            <a:r>
              <a:rPr lang="en-GB" sz="2800" dirty="0" err="1">
                <a:effectLst/>
                <a:latin typeface="NimbusRomNo9L"/>
              </a:rPr>
              <a:t>Brechet</a:t>
            </a:r>
            <a:r>
              <a:rPr lang="en-GB" sz="2800" dirty="0">
                <a:effectLst/>
                <a:latin typeface="NimbusRomNo9L"/>
              </a:rPr>
              <a:t>, Hutchinson, </a:t>
            </a:r>
            <a:r>
              <a:rPr lang="en-GB" sz="2800" dirty="0" err="1">
                <a:effectLst/>
                <a:latin typeface="NimbusRomNo9L"/>
              </a:rPr>
              <a:t>Zurob</a:t>
            </a:r>
            <a:r>
              <a:rPr lang="en-GB" sz="2800" dirty="0">
                <a:effectLst/>
                <a:latin typeface="NimbusRomNo9L"/>
              </a:rPr>
              <a:t>: </a:t>
            </a:r>
            <a:r>
              <a:rPr lang="en-GB" sz="2800" i="1" dirty="0">
                <a:effectLst/>
                <a:latin typeface="NimbusRomNo9L"/>
              </a:rPr>
              <a:t>Scripta </a:t>
            </a:r>
            <a:r>
              <a:rPr lang="en-GB" sz="2800" i="1" dirty="0" err="1">
                <a:effectLst/>
                <a:latin typeface="NimbusRomNo9L"/>
              </a:rPr>
              <a:t>Materialia</a:t>
            </a:r>
            <a:r>
              <a:rPr lang="en-GB" sz="2800" dirty="0">
                <a:effectLst/>
                <a:latin typeface="NimbusRomNo9L"/>
              </a:rPr>
              <a:t> 250 (2024) 116182</a:t>
            </a:r>
            <a:endParaRPr lang="en-GB" sz="2800" dirty="0">
              <a:effectLst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DE7D47-6401-4EB3-5A3F-F510312FE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97" y="290699"/>
            <a:ext cx="10515600" cy="734142"/>
          </a:xfrm>
        </p:spPr>
        <p:txBody>
          <a:bodyPr>
            <a:normAutofit/>
          </a:bodyPr>
          <a:lstStyle/>
          <a:p>
            <a:r>
              <a:rPr lang="en-US" sz="3200" b="1" dirty="0"/>
              <a:t>Mistake</a:t>
            </a:r>
            <a:r>
              <a:rPr lang="en-US" sz="3200" dirty="0"/>
              <a:t>: acknowledge displacive but not consequences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798FCD-86C0-9E61-97B3-11448D2A5376}"/>
              </a:ext>
            </a:extLst>
          </p:cNvPr>
          <p:cNvSpPr txBox="1"/>
          <p:nvPr/>
        </p:nvSpPr>
        <p:spPr>
          <a:xfrm>
            <a:off x="411836" y="972870"/>
            <a:ext cx="980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 accounting for strain energy or why plate shape: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FB375-EBEA-32B3-4563-537C3F778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237" y="2531352"/>
            <a:ext cx="3866223" cy="1325562"/>
          </a:xfrm>
          <a:prstGeom prst="rect">
            <a:avLst/>
          </a:prstGeom>
        </p:spPr>
      </p:pic>
      <p:pic>
        <p:nvPicPr>
          <p:cNvPr id="11" name="Picture 10" descr="A diagram of a function&#10;&#10;Description automatically generated with medium confidence">
            <a:extLst>
              <a:ext uri="{FF2B5EF4-FFF2-40B4-BE49-F238E27FC236}">
                <a16:creationId xmlns:a16="http://schemas.microsoft.com/office/drawing/2014/main" id="{039DC0ED-8EAC-B3DD-141E-CBA9B634A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318" y="2094634"/>
            <a:ext cx="2349500" cy="21989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6F9D6D-374B-5F32-4A4F-DAF0C11D8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0349" y="2572581"/>
            <a:ext cx="975841" cy="11976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B45469-00F5-5C5F-9165-5FEB5399F6DE}"/>
              </a:ext>
            </a:extLst>
          </p:cNvPr>
          <p:cNvSpPr txBox="1"/>
          <p:nvPr/>
        </p:nvSpPr>
        <p:spPr>
          <a:xfrm rot="20728143">
            <a:off x="237150" y="5546942"/>
            <a:ext cx="5277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Fe-0.4C-1Si-1Mn </a:t>
            </a:r>
            <a:r>
              <a:rPr lang="en-US" sz="3200" dirty="0" err="1">
                <a:solidFill>
                  <a:srgbClr val="00B0F0"/>
                </a:solidFill>
              </a:rPr>
              <a:t>wt</a:t>
            </a:r>
            <a:r>
              <a:rPr lang="en-US" sz="3200" dirty="0">
                <a:solidFill>
                  <a:srgbClr val="00B0F0"/>
                </a:solidFill>
              </a:rPr>
              <a:t>%, 400°C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89FCF6-2554-E3B2-BBBB-42DB452F2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613" y="5980186"/>
            <a:ext cx="6388100" cy="622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A89833-A1AE-DB31-D3F0-BA46CD633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4092" y="5297325"/>
            <a:ext cx="58801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26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F1207A-13DB-0298-A998-1BF44E500041}"/>
              </a:ext>
            </a:extLst>
          </p:cNvPr>
          <p:cNvSpPr txBox="1"/>
          <p:nvPr/>
        </p:nvSpPr>
        <p:spPr>
          <a:xfrm>
            <a:off x="251638" y="113182"/>
            <a:ext cx="119403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0070C0"/>
                </a:solidFill>
                <a:effectLst/>
                <a:latin typeface="NimbusRomNo9L"/>
              </a:rPr>
              <a:t>Benrabah</a:t>
            </a:r>
            <a:r>
              <a:rPr lang="en-GB" sz="2800" dirty="0">
                <a:solidFill>
                  <a:srgbClr val="0070C0"/>
                </a:solidFill>
                <a:effectLst/>
                <a:latin typeface="NimbusRomNo9L"/>
              </a:rPr>
              <a:t>, </a:t>
            </a:r>
            <a:r>
              <a:rPr lang="en-GB" sz="2800" dirty="0" err="1">
                <a:solidFill>
                  <a:srgbClr val="0070C0"/>
                </a:solidFill>
                <a:effectLst/>
                <a:latin typeface="NimbusRomNo9L"/>
              </a:rPr>
              <a:t>Brechet</a:t>
            </a:r>
            <a:r>
              <a:rPr lang="en-GB" sz="2800" dirty="0">
                <a:solidFill>
                  <a:srgbClr val="0070C0"/>
                </a:solidFill>
                <a:effectLst/>
                <a:latin typeface="NimbusRomNo9L"/>
              </a:rPr>
              <a:t>, Hutchinson, </a:t>
            </a:r>
            <a:r>
              <a:rPr lang="en-GB" sz="2800" dirty="0" err="1">
                <a:solidFill>
                  <a:srgbClr val="0070C0"/>
                </a:solidFill>
                <a:effectLst/>
                <a:latin typeface="NimbusRomNo9L"/>
              </a:rPr>
              <a:t>Zurob</a:t>
            </a:r>
            <a:r>
              <a:rPr lang="en-GB" sz="2800" dirty="0">
                <a:solidFill>
                  <a:srgbClr val="0070C0"/>
                </a:solidFill>
                <a:effectLst/>
                <a:latin typeface="NimbusRomNo9L"/>
              </a:rPr>
              <a:t>: </a:t>
            </a:r>
            <a:r>
              <a:rPr lang="en-GB" sz="2800" i="1" dirty="0">
                <a:solidFill>
                  <a:srgbClr val="0070C0"/>
                </a:solidFill>
                <a:effectLst/>
                <a:latin typeface="NimbusRomNo9L"/>
              </a:rPr>
              <a:t>Scripta </a:t>
            </a:r>
            <a:r>
              <a:rPr lang="en-GB" sz="2800" i="1" dirty="0" err="1">
                <a:solidFill>
                  <a:srgbClr val="0070C0"/>
                </a:solidFill>
                <a:effectLst/>
                <a:latin typeface="NimbusRomNo9L"/>
              </a:rPr>
              <a:t>Materialia</a:t>
            </a:r>
            <a:r>
              <a:rPr lang="en-GB" sz="2800" dirty="0">
                <a:solidFill>
                  <a:srgbClr val="0070C0"/>
                </a:solidFill>
                <a:effectLst/>
                <a:latin typeface="NimbusRomNo9L"/>
              </a:rPr>
              <a:t> 250 (2024) 116182</a:t>
            </a:r>
          </a:p>
          <a:p>
            <a:r>
              <a:rPr lang="en-GB" sz="2800" dirty="0">
                <a:solidFill>
                  <a:srgbClr val="0070C0"/>
                </a:solidFill>
              </a:rPr>
              <a:t>As above + Purdy: </a:t>
            </a:r>
            <a:r>
              <a:rPr lang="en-GB" sz="2800" i="1" dirty="0">
                <a:solidFill>
                  <a:srgbClr val="0070C0"/>
                </a:solidFill>
              </a:rPr>
              <a:t>Scripta </a:t>
            </a:r>
            <a:r>
              <a:rPr lang="en-GB" sz="2800" i="1" dirty="0" err="1">
                <a:solidFill>
                  <a:srgbClr val="0070C0"/>
                </a:solidFill>
              </a:rPr>
              <a:t>Materialia</a:t>
            </a:r>
            <a:r>
              <a:rPr lang="en-GB" sz="2800" i="1" dirty="0">
                <a:solidFill>
                  <a:srgbClr val="0070C0"/>
                </a:solidFill>
              </a:rPr>
              <a:t> </a:t>
            </a:r>
            <a:r>
              <a:rPr lang="en-GB" sz="2800" dirty="0">
                <a:solidFill>
                  <a:srgbClr val="0070C0"/>
                </a:solidFill>
              </a:rPr>
              <a:t>223 (2023)115076</a:t>
            </a:r>
          </a:p>
          <a:p>
            <a:endParaRPr lang="en-GB" sz="28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EB83CC-29C9-DA61-F6F4-562709E1B54A}"/>
              </a:ext>
            </a:extLst>
          </p:cNvPr>
          <p:cNvSpPr txBox="1"/>
          <p:nvPr/>
        </p:nvSpPr>
        <p:spPr>
          <a:xfrm>
            <a:off x="683456" y="5223641"/>
            <a:ext cx="98471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i="1" dirty="0">
                <a:solidFill>
                  <a:srgbClr val="0070C0"/>
                </a:solidFill>
                <a:effectLst/>
                <a:latin typeface="CharisSIL"/>
              </a:rPr>
              <a:t>``Zener-</a:t>
            </a:r>
            <a:r>
              <a:rPr lang="en-GB" sz="3200" i="1" dirty="0" err="1">
                <a:solidFill>
                  <a:srgbClr val="0070C0"/>
                </a:solidFill>
                <a:effectLst/>
                <a:latin typeface="CharisSIL"/>
              </a:rPr>
              <a:t>Hillert</a:t>
            </a:r>
            <a:r>
              <a:rPr lang="en-GB" sz="3200" i="1" dirty="0">
                <a:solidFill>
                  <a:srgbClr val="0070C0"/>
                </a:solidFill>
                <a:effectLst/>
                <a:latin typeface="CharisSIL"/>
              </a:rPr>
              <a:t> model can predict carbon supersaturation’’ </a:t>
            </a:r>
            <a:endParaRPr lang="en-GB" sz="3200" i="1" dirty="0">
              <a:solidFill>
                <a:srgbClr val="0070C0"/>
              </a:solidFill>
            </a:endParaRPr>
          </a:p>
          <a:p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E50EEB-F15E-ED03-397D-46791597E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64" y="1559550"/>
            <a:ext cx="2997200" cy="57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60785A-162A-89EC-E917-A54C2C304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464" y="2586732"/>
            <a:ext cx="5372100" cy="342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02EC22-1769-C84E-0853-7850F61A7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155" y="1533237"/>
            <a:ext cx="2984500" cy="571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4EA84F-29BC-EFD0-53C8-6160D7B64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464" y="3257486"/>
            <a:ext cx="5994400" cy="546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30DBA4-3040-40E9-07B7-D6A64B20D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464" y="4035407"/>
            <a:ext cx="3911600" cy="355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C5EC24-FDDE-D3B1-D6A1-48B953364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1402" y="3959207"/>
            <a:ext cx="2844800" cy="50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0D337E-6479-10E8-9530-D9914C1CA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6055" y="2654455"/>
            <a:ext cx="2235200" cy="3429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47E7341-1B22-26E9-0304-718157B85B5E}"/>
              </a:ext>
            </a:extLst>
          </p:cNvPr>
          <p:cNvGrpSpPr/>
          <p:nvPr/>
        </p:nvGrpSpPr>
        <p:grpSpPr>
          <a:xfrm>
            <a:off x="1091739" y="6099552"/>
            <a:ext cx="7923614" cy="584866"/>
            <a:chOff x="1659778" y="6099552"/>
            <a:chExt cx="7923614" cy="5848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2559A0-9131-3CB7-69F8-3596C4C61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59778" y="6099552"/>
              <a:ext cx="2692400" cy="5207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A5C7F9D-DC3E-80B4-BEB2-4E5B20B40574}"/>
                </a:ext>
              </a:extLst>
            </p:cNvPr>
            <p:cNvSpPr txBox="1"/>
            <p:nvPr/>
          </p:nvSpPr>
          <p:spPr>
            <a:xfrm>
              <a:off x="5770682" y="6161198"/>
              <a:ext cx="38127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... but no strain energy!!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1A4FB5D-2ED8-F29B-043C-76607C643F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9558447" y="1575161"/>
            <a:ext cx="26924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9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826AF-8BD2-24B2-D77D-EBCE2689C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2" y="0"/>
            <a:ext cx="11448192" cy="773723"/>
          </a:xfrm>
        </p:spPr>
        <p:txBody>
          <a:bodyPr>
            <a:normAutofit/>
          </a:bodyPr>
          <a:lstStyle/>
          <a:p>
            <a:r>
              <a:rPr lang="en-US" sz="3600" dirty="0"/>
              <a:t>Errors in quoted equation for solid-solution strengthening</a:t>
            </a:r>
          </a:p>
        </p:txBody>
      </p:sp>
      <p:pic>
        <p:nvPicPr>
          <p:cNvPr id="11" name="Picture 10" descr="A math equations with numbers and symbols&#10;&#10;Description automatically generated">
            <a:extLst>
              <a:ext uri="{FF2B5EF4-FFF2-40B4-BE49-F238E27FC236}">
                <a16:creationId xmlns:a16="http://schemas.microsoft.com/office/drawing/2014/main" id="{974A730A-EB8D-73B0-A907-90D4BB9D2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98" y="3739674"/>
            <a:ext cx="7016231" cy="3118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565C95-BFED-D5EC-9C8A-DEBCBED3E40A}"/>
              </a:ext>
            </a:extLst>
          </p:cNvPr>
          <p:cNvSpPr txBox="1"/>
          <p:nvPr/>
        </p:nvSpPr>
        <p:spPr>
          <a:xfrm rot="16200000">
            <a:off x="-711717" y="4926694"/>
            <a:ext cx="2550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rgbClr val="0070C0"/>
                </a:solidFill>
                <a:effectLst/>
                <a:latin typeface="Noto Sans" panose="020B0604020202020204" pitchFamily="34" charset="0"/>
              </a:rPr>
              <a:t>Eres-Castellanos et al.</a:t>
            </a:r>
          </a:p>
          <a:p>
            <a:r>
              <a:rPr lang="en-GB" dirty="0">
                <a:solidFill>
                  <a:srgbClr val="0070C0"/>
                </a:solidFill>
                <a:latin typeface="Noto Sans" panose="020B0604020202020204" pitchFamily="34" charset="0"/>
              </a:rPr>
              <a:t>2020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D144-D282-589D-DE35-F71F19DD4E0D}"/>
              </a:ext>
            </a:extLst>
          </p:cNvPr>
          <p:cNvSpPr txBox="1"/>
          <p:nvPr/>
        </p:nvSpPr>
        <p:spPr>
          <a:xfrm>
            <a:off x="8263874" y="4715238"/>
            <a:ext cx="33982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0070C0"/>
                </a:solidFill>
                <a:effectLst/>
                <a:latin typeface="NimbusRomNo9L"/>
              </a:rPr>
              <a:t>Scripta Mat.</a:t>
            </a:r>
            <a:r>
              <a:rPr lang="en-GB" dirty="0">
                <a:solidFill>
                  <a:srgbClr val="0070C0"/>
                </a:solidFill>
                <a:effectLst/>
                <a:latin typeface="NimbusRomNo9L"/>
              </a:rPr>
              <a:t> 250 (2024) 116182</a:t>
            </a:r>
          </a:p>
          <a:p>
            <a:r>
              <a:rPr lang="en-GB" i="1" dirty="0">
                <a:solidFill>
                  <a:srgbClr val="0070C0"/>
                </a:solidFill>
              </a:rPr>
              <a:t>Scripta Mat. </a:t>
            </a:r>
            <a:r>
              <a:rPr lang="en-GB" dirty="0">
                <a:solidFill>
                  <a:srgbClr val="0070C0"/>
                </a:solidFill>
              </a:rPr>
              <a:t>223 (2023)115076</a:t>
            </a:r>
          </a:p>
          <a:p>
            <a:r>
              <a:rPr lang="en-GB" i="1" dirty="0">
                <a:solidFill>
                  <a:srgbClr val="0070C0"/>
                </a:solidFill>
              </a:rPr>
              <a:t>Acta Mat</a:t>
            </a:r>
            <a:r>
              <a:rPr lang="en-GB" dirty="0">
                <a:solidFill>
                  <a:srgbClr val="0070C0"/>
                </a:solidFill>
              </a:rPr>
              <a:t>. 268 (2024) 119791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BFE24C-7E4F-188D-A57A-AD616CB8E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98" y="1082167"/>
            <a:ext cx="9420007" cy="1421022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167D0DE9-8B85-45A8-CAD6-C69C2F1F81A0}"/>
              </a:ext>
            </a:extLst>
          </p:cNvPr>
          <p:cNvSpPr/>
          <p:nvPr/>
        </p:nvSpPr>
        <p:spPr>
          <a:xfrm>
            <a:off x="2434255" y="2010208"/>
            <a:ext cx="2231529" cy="580768"/>
          </a:xfrm>
          <a:prstGeom prst="frame">
            <a:avLst>
              <a:gd name="adj1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55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33D186-E31B-4B13-4C5C-985F2CAAD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10" y="1327726"/>
            <a:ext cx="5752845" cy="4559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AC2A8B-44D7-4D10-59E5-44620EF1F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614" y="1557621"/>
            <a:ext cx="1612578" cy="3127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0775A6-FA3A-5253-4EC6-8C8738BEB6B5}"/>
              </a:ext>
            </a:extLst>
          </p:cNvPr>
          <p:cNvSpPr txBox="1"/>
          <p:nvPr/>
        </p:nvSpPr>
        <p:spPr>
          <a:xfrm>
            <a:off x="443346" y="6126625"/>
            <a:ext cx="2159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Fe-0.7C wt%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3CEF13-48F8-AC3C-0BF6-E0CC89DD9C0E}"/>
              </a:ext>
            </a:extLst>
          </p:cNvPr>
          <p:cNvGrpSpPr/>
          <p:nvPr/>
        </p:nvGrpSpPr>
        <p:grpSpPr>
          <a:xfrm>
            <a:off x="6542091" y="247361"/>
            <a:ext cx="5649909" cy="4783673"/>
            <a:chOff x="6542091" y="247361"/>
            <a:chExt cx="5649909" cy="478367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4F042C0-03C8-7B2C-F39C-1CBA17F6FAEC}"/>
                </a:ext>
              </a:extLst>
            </p:cNvPr>
            <p:cNvGrpSpPr/>
            <p:nvPr/>
          </p:nvGrpSpPr>
          <p:grpSpPr>
            <a:xfrm>
              <a:off x="6913375" y="247361"/>
              <a:ext cx="5278625" cy="4783673"/>
              <a:chOff x="6913375" y="247361"/>
              <a:chExt cx="5278625" cy="478367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9DA6F3-27D4-2C47-99CD-A4A2D380FC52}"/>
                  </a:ext>
                </a:extLst>
              </p:cNvPr>
              <p:cNvSpPr txBox="1"/>
              <p:nvPr/>
            </p:nvSpPr>
            <p:spPr>
              <a:xfrm>
                <a:off x="6913375" y="4630924"/>
                <a:ext cx="52786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Grujicic, Zhou, Mat. Sci. Engng A 190 (1995) 87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837536-C836-59A8-0C1B-D3F10C39FA75}"/>
                  </a:ext>
                </a:extLst>
              </p:cNvPr>
              <p:cNvSpPr txBox="1"/>
              <p:nvPr/>
            </p:nvSpPr>
            <p:spPr>
              <a:xfrm>
                <a:off x="7114424" y="247361"/>
                <a:ext cx="49521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Peierls barrier for austenite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D0830E-EBFE-EA4F-748D-DDD15654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2091" y="832135"/>
              <a:ext cx="5411979" cy="3681807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8818DEA-82C3-AD51-9D01-083DB69D5855}"/>
              </a:ext>
            </a:extLst>
          </p:cNvPr>
          <p:cNvSpPr txBox="1"/>
          <p:nvPr/>
        </p:nvSpPr>
        <p:spPr>
          <a:xfrm>
            <a:off x="61454" y="118378"/>
            <a:ext cx="5871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70C0"/>
                </a:solidFill>
                <a:effectLst/>
                <a:latin typeface="NimbusRomNo9L"/>
              </a:rPr>
              <a:t>Benrabah</a:t>
            </a:r>
            <a:r>
              <a:rPr lang="en-GB" sz="2400" dirty="0">
                <a:solidFill>
                  <a:srgbClr val="0070C0"/>
                </a:solidFill>
                <a:effectLst/>
                <a:latin typeface="NimbusRomNo9L"/>
              </a:rPr>
              <a:t>, </a:t>
            </a:r>
            <a:r>
              <a:rPr lang="en-GB" sz="2400" dirty="0" err="1">
                <a:solidFill>
                  <a:srgbClr val="0070C0"/>
                </a:solidFill>
                <a:effectLst/>
                <a:latin typeface="NimbusRomNo9L"/>
              </a:rPr>
              <a:t>Brechet</a:t>
            </a:r>
            <a:r>
              <a:rPr lang="en-GB" sz="2400" dirty="0">
                <a:solidFill>
                  <a:srgbClr val="0070C0"/>
                </a:solidFill>
                <a:effectLst/>
                <a:latin typeface="NimbusRomNo9L"/>
              </a:rPr>
              <a:t>, Hutchinson, </a:t>
            </a:r>
            <a:r>
              <a:rPr lang="en-GB" sz="2400" dirty="0" err="1">
                <a:solidFill>
                  <a:srgbClr val="0070C0"/>
                </a:solidFill>
                <a:effectLst/>
                <a:latin typeface="NimbusRomNo9L"/>
              </a:rPr>
              <a:t>Zurob </a:t>
            </a:r>
            <a:r>
              <a:rPr lang="en-GB" sz="2400" dirty="0">
                <a:solidFill>
                  <a:srgbClr val="0070C0"/>
                </a:solidFill>
              </a:rPr>
              <a:t>Purdy</a:t>
            </a:r>
          </a:p>
          <a:p>
            <a:r>
              <a:rPr lang="en-GB" sz="2400" i="1" dirty="0">
                <a:solidFill>
                  <a:srgbClr val="0070C0"/>
                </a:solidFill>
              </a:rPr>
              <a:t>Scripta </a:t>
            </a:r>
            <a:r>
              <a:rPr lang="en-GB" sz="2400" i="1" dirty="0" err="1">
                <a:solidFill>
                  <a:srgbClr val="0070C0"/>
                </a:solidFill>
              </a:rPr>
              <a:t>Materialia</a:t>
            </a:r>
            <a:r>
              <a:rPr lang="en-GB" sz="2400" i="1" dirty="0">
                <a:solidFill>
                  <a:srgbClr val="0070C0"/>
                </a:solidFill>
              </a:rPr>
              <a:t> </a:t>
            </a:r>
            <a:r>
              <a:rPr lang="en-GB" sz="2400" dirty="0">
                <a:solidFill>
                  <a:srgbClr val="0070C0"/>
                </a:solidFill>
              </a:rPr>
              <a:t>223 (2023)115076</a:t>
            </a:r>
          </a:p>
          <a:p>
            <a:endParaRPr lang="en-GB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654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B2293-895F-D392-EE7C-27FBEFC4A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09"/>
          <a:stretch/>
        </p:blipFill>
        <p:spPr>
          <a:xfrm>
            <a:off x="4416356" y="2279650"/>
            <a:ext cx="2982689" cy="412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CF5D1E-9CFC-5F48-E2A2-34399200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927" y="282899"/>
            <a:ext cx="8640146" cy="1587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F76B30-5E70-8B56-2E01-96E7D08F5A9C}"/>
              </a:ext>
            </a:extLst>
          </p:cNvPr>
          <p:cNvSpPr txBox="1"/>
          <p:nvPr/>
        </p:nvSpPr>
        <p:spPr>
          <a:xfrm>
            <a:off x="142886" y="142222"/>
            <a:ext cx="1709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Olson, Cohen</a:t>
            </a:r>
          </a:p>
          <a:p>
            <a:r>
              <a:rPr lang="en-US" sz="2000" dirty="0">
                <a:solidFill>
                  <a:srgbClr val="0070C0"/>
                </a:solidFill>
              </a:rPr>
              <a:t>1979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691D2-9ADD-77DA-1BC8-FCBFEB6B7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29" y="1848120"/>
            <a:ext cx="4290527" cy="4990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8C95BE-9669-57BB-F3E2-78FB35123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468294" y="3152404"/>
            <a:ext cx="4384362" cy="2461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BF9705-9811-AD67-FE97-64F09BD66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475" y="5925976"/>
            <a:ext cx="743685" cy="91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58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CA229-D751-AD98-0252-427310153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73"/>
            <a:ext cx="10515600" cy="1325563"/>
          </a:xfrm>
        </p:spPr>
        <p:txBody>
          <a:bodyPr/>
          <a:lstStyle/>
          <a:p>
            <a:r>
              <a:rPr lang="en-US" dirty="0"/>
              <a:t>perturbations in diffusion field  leading to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171066-902E-AEAE-38E9-A570C4741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7499" y="365803"/>
            <a:ext cx="1083438" cy="662101"/>
          </a:xfrm>
        </p:spPr>
      </p:pic>
      <p:pic>
        <p:nvPicPr>
          <p:cNvPr id="7" name="Picture 6" descr="A diagram of mathematical equations&#10;&#10;Description automatically generated">
            <a:extLst>
              <a:ext uri="{FF2B5EF4-FFF2-40B4-BE49-F238E27FC236}">
                <a16:creationId xmlns:a16="http://schemas.microsoft.com/office/drawing/2014/main" id="{7821DE65-D2DA-AC71-86D8-406B6E04FF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2661"/>
          <a:stretch/>
        </p:blipFill>
        <p:spPr>
          <a:xfrm>
            <a:off x="1492192" y="1191923"/>
            <a:ext cx="9207616" cy="2753544"/>
          </a:xfrm>
          <a:prstGeom prst="rect">
            <a:avLst/>
          </a:prstGeom>
        </p:spPr>
      </p:pic>
      <p:pic>
        <p:nvPicPr>
          <p:cNvPr id="6" name="Picture 5" descr="A diagram of mathematical equations&#10;&#10;Description automatically generated">
            <a:extLst>
              <a:ext uri="{FF2B5EF4-FFF2-40B4-BE49-F238E27FC236}">
                <a16:creationId xmlns:a16="http://schemas.microsoft.com/office/drawing/2014/main" id="{D7AF6755-ADCB-45E2-F48B-C6898F89F3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155"/>
          <a:stretch/>
        </p:blipFill>
        <p:spPr>
          <a:xfrm>
            <a:off x="338668" y="1310334"/>
            <a:ext cx="11272269" cy="24143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4239A17-3E92-67AE-B885-1D03DD7DEBCE}"/>
              </a:ext>
            </a:extLst>
          </p:cNvPr>
          <p:cNvGrpSpPr/>
          <p:nvPr/>
        </p:nvGrpSpPr>
        <p:grpSpPr>
          <a:xfrm>
            <a:off x="927892" y="3945467"/>
            <a:ext cx="10141326" cy="2617348"/>
            <a:chOff x="1025337" y="4228593"/>
            <a:chExt cx="10141326" cy="26173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020B7A-9AC5-AC0C-258E-3D4F80873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5337" y="4228593"/>
              <a:ext cx="10141326" cy="174944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36CE95-A475-7BBF-05A2-3F90962E0BE7}"/>
                </a:ext>
              </a:extLst>
            </p:cNvPr>
            <p:cNvSpPr txBox="1"/>
            <p:nvPr/>
          </p:nvSpPr>
          <p:spPr>
            <a:xfrm>
              <a:off x="5147733" y="6261166"/>
              <a:ext cx="59522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Acta Metallurgica 29 (1981) 1117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72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33B69-B466-9390-0E9A-3343B8007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66" y="249512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orientation relationships</a:t>
            </a:r>
          </a:p>
        </p:txBody>
      </p:sp>
      <p:pic>
        <p:nvPicPr>
          <p:cNvPr id="13" name="Untitled">
            <a:hlinkHover r:id="" action="ppaction://ole?verb=0"/>
            <a:extLst>
              <a:ext uri="{FF2B5EF4-FFF2-40B4-BE49-F238E27FC236}">
                <a16:creationId xmlns:a16="http://schemas.microsoft.com/office/drawing/2014/main" id="{FCD8AD7A-737F-8828-682D-8B953666D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3618" y="2301766"/>
            <a:ext cx="4833844" cy="3648184"/>
          </a:xfrm>
          <a:prstGeom prst="rect">
            <a:avLst/>
          </a:prstGeom>
        </p:spPr>
      </p:pic>
      <p:pic>
        <p:nvPicPr>
          <p:cNvPr id="14" name="Picture 3" descr="Picture 3">
            <a:extLst>
              <a:ext uri="{FF2B5EF4-FFF2-40B4-BE49-F238E27FC236}">
                <a16:creationId xmlns:a16="http://schemas.microsoft.com/office/drawing/2014/main" id="{6CB84773-D71B-3EC0-627B-C9BE32B67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66" y="1418897"/>
            <a:ext cx="5367112" cy="364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A06471-560C-9CEC-1475-EEC20835300D}"/>
              </a:ext>
            </a:extLst>
          </p:cNvPr>
          <p:cNvSpPr txBox="1"/>
          <p:nvPr/>
        </p:nvSpPr>
        <p:spPr>
          <a:xfrm>
            <a:off x="361437" y="6051800"/>
            <a:ext cx="9379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fundamental condition for displacive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5275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534DB-8113-6201-7EE7-F12FEA5D1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CC642-8520-843A-87E0-3B9DE66F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66" y="249512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orientation relationships</a:t>
            </a:r>
          </a:p>
        </p:txBody>
      </p:sp>
      <p:pic>
        <p:nvPicPr>
          <p:cNvPr id="4" name="Picture 3" descr="A black and white image of a circle&#10;&#10;Description automatically generated">
            <a:extLst>
              <a:ext uri="{FF2B5EF4-FFF2-40B4-BE49-F238E27FC236}">
                <a16:creationId xmlns:a16="http://schemas.microsoft.com/office/drawing/2014/main" id="{FC05592A-CE2F-1991-1885-2E0F6F923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9710" y="1371597"/>
            <a:ext cx="3185128" cy="2867836"/>
          </a:xfrm>
          <a:prstGeom prst="rect">
            <a:avLst/>
          </a:prstGeom>
        </p:spPr>
      </p:pic>
      <p:pic>
        <p:nvPicPr>
          <p:cNvPr id="6" name="Picture 5" descr="A close-up of a colorful background&#10;&#10;Description automatically generated">
            <a:extLst>
              <a:ext uri="{FF2B5EF4-FFF2-40B4-BE49-F238E27FC236}">
                <a16:creationId xmlns:a16="http://schemas.microsoft.com/office/drawing/2014/main" id="{44D44BD8-D961-9667-F367-FD8C28DF48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634" r="19165"/>
          <a:stretch/>
        </p:blipFill>
        <p:spPr>
          <a:xfrm>
            <a:off x="321425" y="3276046"/>
            <a:ext cx="2155961" cy="3502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343E22-EFDB-5063-08A5-E338D6C13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66" y="1825735"/>
            <a:ext cx="7772400" cy="404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624A77-4C29-D974-E916-1C6D94C6B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2509290"/>
            <a:ext cx="6390924" cy="5492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D5326CF-6BC3-D73B-EDCF-6DDFB0404AAA}"/>
              </a:ext>
            </a:extLst>
          </p:cNvPr>
          <p:cNvGrpSpPr/>
          <p:nvPr/>
        </p:nvGrpSpPr>
        <p:grpSpPr>
          <a:xfrm>
            <a:off x="3195570" y="3877096"/>
            <a:ext cx="8569024" cy="2745410"/>
            <a:chOff x="3195570" y="3877096"/>
            <a:chExt cx="8569024" cy="27454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A9094F5-EA01-6DCC-4EA8-BD544A5AAA5D}"/>
                </a:ext>
              </a:extLst>
            </p:cNvPr>
            <p:cNvSpPr txBox="1"/>
            <p:nvPr/>
          </p:nvSpPr>
          <p:spPr>
            <a:xfrm>
              <a:off x="3195570" y="3877096"/>
              <a:ext cx="50659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real orientation relation is irrational</a:t>
              </a:r>
            </a:p>
          </p:txBody>
        </p:sp>
        <p:pic>
          <p:nvPicPr>
            <p:cNvPr id="7" name="Picture 6" descr="A number with numbers on it&#10;&#10;Description automatically generated with medium confidence">
              <a:extLst>
                <a:ext uri="{FF2B5EF4-FFF2-40B4-BE49-F238E27FC236}">
                  <a16:creationId xmlns:a16="http://schemas.microsoft.com/office/drawing/2014/main" id="{541115C7-6E4D-2F55-61CB-6047A8954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35486" y="5058019"/>
              <a:ext cx="7929108" cy="1564487"/>
            </a:xfrm>
            <a:prstGeom prst="rect">
              <a:avLst/>
            </a:prstGeom>
          </p:spPr>
        </p:pic>
      </p:grpSp>
      <p:sp>
        <p:nvSpPr>
          <p:cNvPr id="5" name="Frame 4">
            <a:extLst>
              <a:ext uri="{FF2B5EF4-FFF2-40B4-BE49-F238E27FC236}">
                <a16:creationId xmlns:a16="http://schemas.microsoft.com/office/drawing/2014/main" id="{6F7D441E-E543-E1CF-8E14-730A33E6E957}"/>
              </a:ext>
            </a:extLst>
          </p:cNvPr>
          <p:cNvSpPr/>
          <p:nvPr/>
        </p:nvSpPr>
        <p:spPr>
          <a:xfrm>
            <a:off x="321425" y="3276046"/>
            <a:ext cx="2155961" cy="3502045"/>
          </a:xfrm>
          <a:prstGeom prst="frame">
            <a:avLst>
              <a:gd name="adj1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7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arison of a color spectrum&#10;&#10;Description automatically generated with medium confidence">
            <a:extLst>
              <a:ext uri="{FF2B5EF4-FFF2-40B4-BE49-F238E27FC236}">
                <a16:creationId xmlns:a16="http://schemas.microsoft.com/office/drawing/2014/main" id="{886C2AF0-9E0D-3FD1-3CD8-4BE1309F9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98" y="170224"/>
            <a:ext cx="7620199" cy="6527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E832D2-1190-D5BB-470D-E1E8564C400B}"/>
              </a:ext>
            </a:extLst>
          </p:cNvPr>
          <p:cNvSpPr txBox="1"/>
          <p:nvPr/>
        </p:nvSpPr>
        <p:spPr>
          <a:xfrm>
            <a:off x="8102942" y="6174142"/>
            <a:ext cx="3611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54A8"/>
                </a:solidFill>
                <a:effectLst/>
                <a:latin typeface="Arial" panose="020B0604020202020204" pitchFamily="34" charset="0"/>
              </a:rPr>
              <a:t>Materials Science and Engineering: A </a:t>
            </a:r>
            <a:endParaRPr lang="en-GB" sz="1400" b="1" dirty="0"/>
          </a:p>
          <a:p>
            <a:r>
              <a:rPr lang="en-GB" sz="1400" dirty="0">
                <a:solidFill>
                  <a:srgbClr val="0054A8"/>
                </a:solidFill>
                <a:effectLst/>
                <a:latin typeface="ArialMT"/>
              </a:rPr>
              <a:t> 528, Issues 29-30</a:t>
            </a:r>
            <a:r>
              <a:rPr lang="en-GB" sz="1400" dirty="0">
                <a:effectLst/>
                <a:latin typeface="ArialMT"/>
              </a:rPr>
              <a:t>, 8492 </a:t>
            </a:r>
            <a:endParaRPr lang="en-GB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57746-FF9C-2F1A-C374-498B6EFA60BB}"/>
              </a:ext>
            </a:extLst>
          </p:cNvPr>
          <p:cNvSpPr txBox="1"/>
          <p:nvPr/>
        </p:nvSpPr>
        <p:spPr>
          <a:xfrm>
            <a:off x="8167816" y="4176584"/>
            <a:ext cx="3678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near induction weld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359DCF-14E6-2214-8A7C-67B28A17AA12}"/>
              </a:ext>
            </a:extLst>
          </p:cNvPr>
          <p:cNvSpPr txBox="1"/>
          <p:nvPr/>
        </p:nvSpPr>
        <p:spPr>
          <a:xfrm>
            <a:off x="8167816" y="1548713"/>
            <a:ext cx="2604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base material</a:t>
            </a:r>
          </a:p>
        </p:txBody>
      </p:sp>
    </p:spTree>
    <p:extLst>
      <p:ext uri="{BB962C8B-B14F-4D97-AF65-F5344CB8AC3E}">
        <p14:creationId xmlns:p14="http://schemas.microsoft.com/office/powerpoint/2010/main" val="2781715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24A2EB6-2664-B491-9BE8-94EBCD09B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56" y="140067"/>
            <a:ext cx="8070243" cy="3169190"/>
          </a:xfrm>
          <a:prstGeom prst="rect">
            <a:avLst/>
          </a:prstGeom>
        </p:spPr>
      </p:pic>
      <p:pic>
        <p:nvPicPr>
          <p:cNvPr id="4" name="Picture 3" descr="A close-up of a piece of fabric&#10;&#10;Description automatically generated">
            <a:extLst>
              <a:ext uri="{FF2B5EF4-FFF2-40B4-BE49-F238E27FC236}">
                <a16:creationId xmlns:a16="http://schemas.microsoft.com/office/drawing/2014/main" id="{A3DCC533-B1C8-5405-1CF2-6C08856D48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6580" b="10971"/>
          <a:stretch/>
        </p:blipFill>
        <p:spPr>
          <a:xfrm>
            <a:off x="232685" y="2744085"/>
            <a:ext cx="2889248" cy="3392989"/>
          </a:xfrm>
          <a:prstGeom prst="rect">
            <a:avLst/>
          </a:prstGeom>
        </p:spPr>
      </p:pic>
      <p:pic>
        <p:nvPicPr>
          <p:cNvPr id="7" name="Picture 6" descr="A close-up of a white surface&#10;&#10;Description automatically generated">
            <a:extLst>
              <a:ext uri="{FF2B5EF4-FFF2-40B4-BE49-F238E27FC236}">
                <a16:creationId xmlns:a16="http://schemas.microsoft.com/office/drawing/2014/main" id="{B4EC22BF-CE74-20F7-DF21-BB42ACCC1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808" y="2149692"/>
            <a:ext cx="4166507" cy="3780510"/>
          </a:xfrm>
          <a:prstGeom prst="rect">
            <a:avLst/>
          </a:prstGeom>
        </p:spPr>
      </p:pic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7B10319-0E3D-C32C-277D-A5A16C63445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" r="36271"/>
          <a:stretch/>
        </p:blipFill>
        <p:spPr>
          <a:xfrm>
            <a:off x="116571" y="6190426"/>
            <a:ext cx="2400052" cy="544672"/>
          </a:xfrm>
          <a:prstGeom prst="rect">
            <a:avLst/>
          </a:prstGeom>
        </p:spPr>
      </p:pic>
      <p:pic>
        <p:nvPicPr>
          <p:cNvPr id="14" name="Picture 13" descr="A close up of a word&#10;&#10;Description automatically generated">
            <a:extLst>
              <a:ext uri="{FF2B5EF4-FFF2-40B4-BE49-F238E27FC236}">
                <a16:creationId xmlns:a16="http://schemas.microsoft.com/office/drawing/2014/main" id="{DC524E92-F587-AF9E-3EB6-C9799FBEB9B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41675"/>
          <a:stretch/>
        </p:blipFill>
        <p:spPr>
          <a:xfrm>
            <a:off x="9548821" y="5962579"/>
            <a:ext cx="2297920" cy="772519"/>
          </a:xfrm>
          <a:prstGeom prst="rect">
            <a:avLst/>
          </a:prstGeom>
        </p:spPr>
      </p:pic>
      <p:pic>
        <p:nvPicPr>
          <p:cNvPr id="16" name="Picture 15" descr="A close-up of a grey surface&#10;&#10;Description automatically generated">
            <a:extLst>
              <a:ext uri="{FF2B5EF4-FFF2-40B4-BE49-F238E27FC236}">
                <a16:creationId xmlns:a16="http://schemas.microsoft.com/office/drawing/2014/main" id="{DF39EFDE-8864-7F90-2256-0981591CD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4436" y="3548744"/>
            <a:ext cx="3920165" cy="26245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39F1B4-5FD1-F53F-D3BF-4F0D328DFA06}"/>
              </a:ext>
            </a:extLst>
          </p:cNvPr>
          <p:cNvSpPr txBox="1"/>
          <p:nvPr/>
        </p:nvSpPr>
        <p:spPr>
          <a:xfrm>
            <a:off x="4380614" y="6273433"/>
            <a:ext cx="2477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Shibata &amp; Maki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4352B0-4BEB-8A3F-C931-26E5EF901ECE}"/>
              </a:ext>
            </a:extLst>
          </p:cNvPr>
          <p:cNvSpPr txBox="1"/>
          <p:nvPr/>
        </p:nvSpPr>
        <p:spPr>
          <a:xfrm>
            <a:off x="3723735" y="5745536"/>
            <a:ext cx="22454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transformation twins</a:t>
            </a:r>
          </a:p>
        </p:txBody>
      </p:sp>
    </p:spTree>
    <p:extLst>
      <p:ext uri="{BB962C8B-B14F-4D97-AF65-F5344CB8AC3E}">
        <p14:creationId xmlns:p14="http://schemas.microsoft.com/office/powerpoint/2010/main" val="3420520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489F1-9429-8C14-9C83-48FE6CE08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8" y="0"/>
            <a:ext cx="7773361" cy="1325563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Continuity (of growth)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A28091-7ABA-EFE1-6C7A-A82103403556}"/>
              </a:ext>
            </a:extLst>
          </p:cNvPr>
          <p:cNvGrpSpPr/>
          <p:nvPr/>
        </p:nvGrpSpPr>
        <p:grpSpPr>
          <a:xfrm>
            <a:off x="285794" y="3166536"/>
            <a:ext cx="4107513" cy="1702210"/>
            <a:chOff x="387388" y="2978017"/>
            <a:chExt cx="4107513" cy="17022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AC6B47A-5932-3903-06B3-36D47CBEA613}"/>
                </a:ext>
              </a:extLst>
            </p:cNvPr>
            <p:cNvSpPr txBox="1"/>
            <p:nvPr/>
          </p:nvSpPr>
          <p:spPr>
            <a:xfrm>
              <a:off x="387388" y="2978017"/>
              <a:ext cx="36206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e.g., </a:t>
              </a:r>
              <a:r>
                <a:rPr lang="en-US" sz="2400" dirty="0" err="1">
                  <a:solidFill>
                    <a:srgbClr val="0070C0"/>
                  </a:solidFill>
                </a:rPr>
                <a:t>Hillert</a:t>
              </a:r>
              <a:r>
                <a:rPr lang="en-US" sz="2400" dirty="0">
                  <a:solidFill>
                    <a:srgbClr val="0070C0"/>
                  </a:solidFill>
                </a:rPr>
                <a:t>, Purdy</a:t>
              </a:r>
            </a:p>
            <a:p>
              <a:r>
                <a:rPr lang="en-US" sz="2400" dirty="0">
                  <a:solidFill>
                    <a:srgbClr val="0070C0"/>
                  </a:solidFill>
                </a:rPr>
                <a:t>Acta Metall. 32 (1984) 823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74FA35-CA8E-D925-751B-ECDE0F9B1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4084"/>
            <a:stretch/>
          </p:blipFill>
          <p:spPr>
            <a:xfrm>
              <a:off x="455941" y="3768797"/>
              <a:ext cx="3568767" cy="3912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BFC42B-FD2A-66BB-07D8-4B5A6B3D0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7153"/>
            <a:stretch/>
          </p:blipFill>
          <p:spPr>
            <a:xfrm>
              <a:off x="387388" y="4288964"/>
              <a:ext cx="4107513" cy="39126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F67C579-6F57-5B4A-34CF-E1A53B6C2385}"/>
              </a:ext>
            </a:extLst>
          </p:cNvPr>
          <p:cNvSpPr txBox="1"/>
          <p:nvPr/>
        </p:nvSpPr>
        <p:spPr>
          <a:xfrm>
            <a:off x="285794" y="1658781"/>
            <a:ext cx="3749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Hillert</a:t>
            </a:r>
            <a:r>
              <a:rPr lang="en-US" sz="2400" dirty="0">
                <a:solidFill>
                  <a:srgbClr val="0070C0"/>
                </a:solidFill>
              </a:rPr>
              <a:t>: Swedish Institute for Metals Research, 1960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D9CE89-0150-1309-5D54-5F16BA14BFD6}"/>
              </a:ext>
            </a:extLst>
          </p:cNvPr>
          <p:cNvSpPr txBox="1"/>
          <p:nvPr/>
        </p:nvSpPr>
        <p:spPr>
          <a:xfrm>
            <a:off x="1399309" y="6040582"/>
            <a:ext cx="162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strain energy</a:t>
            </a:r>
          </a:p>
        </p:txBody>
      </p:sp>
      <p:pic>
        <p:nvPicPr>
          <p:cNvPr id="17" name="Picture 16" descr="A close-up of several images&#10;&#10;Description automatically generated">
            <a:extLst>
              <a:ext uri="{FF2B5EF4-FFF2-40B4-BE49-F238E27FC236}">
                <a16:creationId xmlns:a16="http://schemas.microsoft.com/office/drawing/2014/main" id="{AC9B2C8E-E501-6DAB-0415-E895D8D98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041" y="1630534"/>
            <a:ext cx="7449704" cy="472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42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C5989-DC61-4A61-0C05-7A9662175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Continuity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AAC6D-B173-41D1-DC22-AAE9D8E13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43" y="2078316"/>
            <a:ext cx="5720358" cy="547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D3CB62-D2A9-2E7D-43D0-72CC0D5EB790}"/>
              </a:ext>
            </a:extLst>
          </p:cNvPr>
          <p:cNvSpPr txBox="1"/>
          <p:nvPr/>
        </p:nvSpPr>
        <p:spPr>
          <a:xfrm>
            <a:off x="185954" y="3051742"/>
            <a:ext cx="6785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strain energy should not be neglected</a:t>
            </a:r>
          </a:p>
        </p:txBody>
      </p:sp>
      <p:pic>
        <p:nvPicPr>
          <p:cNvPr id="8" name="Picture 7" descr="A diagram of a plane&#10;&#10;Description automatically generated">
            <a:extLst>
              <a:ext uri="{FF2B5EF4-FFF2-40B4-BE49-F238E27FC236}">
                <a16:creationId xmlns:a16="http://schemas.microsoft.com/office/drawing/2014/main" id="{668BB4B3-B88F-F3C6-A585-E2C698432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145" y="1185717"/>
            <a:ext cx="5078378" cy="43097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226B03-F35F-E191-916C-078F835A3655}"/>
              </a:ext>
            </a:extLst>
          </p:cNvPr>
          <p:cNvSpPr txBox="1"/>
          <p:nvPr/>
        </p:nvSpPr>
        <p:spPr>
          <a:xfrm>
            <a:off x="280798" y="4053010"/>
            <a:ext cx="45549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growth rate measured at </a:t>
            </a:r>
          </a:p>
          <a:p>
            <a:r>
              <a:rPr lang="en-US" sz="3200" dirty="0"/>
              <a:t>appropriate resolution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8EA614-17C1-64C1-4D69-29433EE16AD0}"/>
              </a:ext>
            </a:extLst>
          </p:cNvPr>
          <p:cNvSpPr txBox="1"/>
          <p:nvPr/>
        </p:nvSpPr>
        <p:spPr>
          <a:xfrm>
            <a:off x="375643" y="5419703"/>
            <a:ext cx="71370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X/Fe ratio constant at atomic resolution</a:t>
            </a:r>
          </a:p>
          <a:p>
            <a:r>
              <a:rPr lang="en-US" sz="3200" dirty="0"/>
              <a:t>no possibility of “solute drag”</a:t>
            </a:r>
          </a:p>
        </p:txBody>
      </p:sp>
    </p:spTree>
    <p:extLst>
      <p:ext uri="{BB962C8B-B14F-4D97-AF65-F5344CB8AC3E}">
        <p14:creationId xmlns:p14="http://schemas.microsoft.com/office/powerpoint/2010/main" val="1003766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3C58F7-B875-0210-B822-0A9DD8A1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493" y="2142423"/>
            <a:ext cx="5334000" cy="393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3B0F1-9DA9-EF20-6995-6ADA9C722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nucleation function</a:t>
            </a:r>
          </a:p>
        </p:txBody>
      </p:sp>
      <p:pic>
        <p:nvPicPr>
          <p:cNvPr id="5" name="Picture 4" descr="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AC74B0DB-BCE1-80E8-062B-C7BEDC349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09" y="2138219"/>
            <a:ext cx="5537200" cy="421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8EFA1D-4089-AAA4-638D-9DE42906F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776" y="4416714"/>
            <a:ext cx="461434" cy="5663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CA1DCD-CF01-BEA9-6A05-1119B19E0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3149" y="4243503"/>
            <a:ext cx="702541" cy="73951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6D9F14A-2BC1-6BC8-2580-94F81EDD843C}"/>
              </a:ext>
            </a:extLst>
          </p:cNvPr>
          <p:cNvCxnSpPr/>
          <p:nvPr/>
        </p:nvCxnSpPr>
        <p:spPr>
          <a:xfrm flipV="1">
            <a:off x="8063345" y="2770909"/>
            <a:ext cx="3290455" cy="22121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191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FA27E-E6EE-F5B3-391C-9C712BD7D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66" y="426548"/>
            <a:ext cx="6362700" cy="147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C8E51A-A979-7C16-8C93-2BC507BD7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85" y="2636349"/>
            <a:ext cx="4104584" cy="11708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EF2849-10AB-D1A7-A79A-FCF662F6D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23" y="4225917"/>
            <a:ext cx="3668887" cy="6356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266FF-073C-854A-2CBA-421D78561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56" y="190500"/>
            <a:ext cx="3953577" cy="276967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9EB50B8-5EF6-422A-68EC-BB01ED0122FD}"/>
              </a:ext>
            </a:extLst>
          </p:cNvPr>
          <p:cNvGrpSpPr/>
          <p:nvPr/>
        </p:nvGrpSpPr>
        <p:grpSpPr>
          <a:xfrm>
            <a:off x="373723" y="3807165"/>
            <a:ext cx="11444554" cy="2583137"/>
            <a:chOff x="373723" y="3807165"/>
            <a:chExt cx="11444554" cy="25831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C29C2D9-7384-41B8-ACD5-C11AA4A4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59866" y="3807165"/>
              <a:ext cx="4758411" cy="258313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B9635F6-5D89-1D7C-5C64-4B9912F1F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723" y="5530917"/>
              <a:ext cx="6378941" cy="773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98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temperature&#10;&#10;Description automatically generated with medium confidence">
            <a:extLst>
              <a:ext uri="{FF2B5EF4-FFF2-40B4-BE49-F238E27FC236}">
                <a16:creationId xmlns:a16="http://schemas.microsoft.com/office/drawing/2014/main" id="{ECDC47C3-EB75-45E8-2D4F-AC165E3AC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218" y="508907"/>
            <a:ext cx="8623782" cy="5650987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619C48DC-8B3D-D782-39A2-0276296D6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783" y="319708"/>
            <a:ext cx="8552689" cy="5840186"/>
          </a:xfrm>
          <a:prstGeom prst="rect">
            <a:avLst/>
          </a:prstGeom>
        </p:spPr>
      </p:pic>
      <p:pic>
        <p:nvPicPr>
          <p:cNvPr id="9" name="Picture 8" descr="A diagram of a graph&#10;&#10;Description automatically generated">
            <a:extLst>
              <a:ext uri="{FF2B5EF4-FFF2-40B4-BE49-F238E27FC236}">
                <a16:creationId xmlns:a16="http://schemas.microsoft.com/office/drawing/2014/main" id="{6DE9B83F-E32B-69FB-118C-98531D9F9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783" y="357808"/>
            <a:ext cx="8460668" cy="58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 of a graph showing the temperature and steel&#10;&#10;Description automatically generated with medium confidence">
            <a:extLst>
              <a:ext uri="{FF2B5EF4-FFF2-40B4-BE49-F238E27FC236}">
                <a16:creationId xmlns:a16="http://schemas.microsoft.com/office/drawing/2014/main" id="{FF982F02-D434-D379-A425-169A0325F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16" y="520700"/>
            <a:ext cx="8944184" cy="6109624"/>
          </a:xfrm>
          <a:prstGeom prst="rect">
            <a:avLst/>
          </a:prstGeom>
        </p:spPr>
      </p:pic>
      <p:pic>
        <p:nvPicPr>
          <p:cNvPr id="7" name="Picture 6" descr="Diagram of a graph showing the temperature and steel&#10;&#10;Description automatically generated with medium confidence">
            <a:extLst>
              <a:ext uri="{FF2B5EF4-FFF2-40B4-BE49-F238E27FC236}">
                <a16:creationId xmlns:a16="http://schemas.microsoft.com/office/drawing/2014/main" id="{EE6E26D9-3C4C-D0A3-6A5D-DF69722DE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40" y="191424"/>
            <a:ext cx="9395950" cy="6438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E6B47-9553-A728-3FA9-09EA7E1AC176}"/>
              </a:ext>
            </a:extLst>
          </p:cNvPr>
          <p:cNvSpPr txBox="1"/>
          <p:nvPr/>
        </p:nvSpPr>
        <p:spPr>
          <a:xfrm rot="3163109">
            <a:off x="8958273" y="3140047"/>
            <a:ext cx="35164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MUCG46</a:t>
            </a:r>
          </a:p>
        </p:txBody>
      </p:sp>
    </p:spTree>
    <p:extLst>
      <p:ext uri="{BB962C8B-B14F-4D97-AF65-F5344CB8AC3E}">
        <p14:creationId xmlns:p14="http://schemas.microsoft.com/office/powerpoint/2010/main" val="54134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4F74-5735-CDD3-5838-75D51CA04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34" y="97622"/>
            <a:ext cx="10515600" cy="1325563"/>
          </a:xfrm>
        </p:spPr>
        <p:txBody>
          <a:bodyPr/>
          <a:lstStyle/>
          <a:p>
            <a:r>
              <a:rPr lang="en-US"/>
              <a:t>Bainite nucleates predominantly at</a:t>
            </a:r>
            <a:br>
              <a:rPr lang="en-US"/>
            </a:br>
            <a:r>
              <a:rPr lang="en-US"/>
              <a:t>austenite grain faces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DD4BCE-9F9D-3EAE-0B54-AB106EEAFA73}"/>
              </a:ext>
            </a:extLst>
          </p:cNvPr>
          <p:cNvSpPr txBox="1"/>
          <p:nvPr/>
        </p:nvSpPr>
        <p:spPr>
          <a:xfrm>
            <a:off x="232045" y="1423185"/>
            <a:ext cx="7928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Jimbo &amp; Nambu: Metals 13 (2023) 355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6DB84-1A27-1752-610F-BF2FC087E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34" y="3713867"/>
            <a:ext cx="5006384" cy="2717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8193B5-90E5-8477-1570-2096D4655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5885" y="2037398"/>
            <a:ext cx="6241081" cy="472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D3663-BBEF-A0B7-9C4D-75BA523B5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CE2851E-7620-2974-74B9-8A65DCC53B66}"/>
              </a:ext>
            </a:extLst>
          </p:cNvPr>
          <p:cNvSpPr txBox="1"/>
          <p:nvPr/>
        </p:nvSpPr>
        <p:spPr>
          <a:xfrm>
            <a:off x="5725543" y="5375189"/>
            <a:ext cx="6083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Controversy resolved?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4CB56B-6321-0ECF-112B-1A6F2F57AF6F}"/>
              </a:ext>
            </a:extLst>
          </p:cNvPr>
          <p:cNvSpPr txBox="1"/>
          <p:nvPr/>
        </p:nvSpPr>
        <p:spPr>
          <a:xfrm>
            <a:off x="2113005" y="4547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63638D2-2231-B2E3-E528-5EEDEEA60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60" y="141842"/>
            <a:ext cx="4297326" cy="1325563"/>
          </a:xfrm>
        </p:spPr>
        <p:txBody>
          <a:bodyPr>
            <a:normAutofit/>
          </a:bodyPr>
          <a:lstStyle/>
          <a:p>
            <a:r>
              <a:rPr lang="en-US" sz="6600" dirty="0"/>
              <a:t>Solute drag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3C985C-66D8-2427-C592-F5D064817246}"/>
              </a:ext>
            </a:extLst>
          </p:cNvPr>
          <p:cNvSpPr txBox="1"/>
          <p:nvPr/>
        </p:nvSpPr>
        <p:spPr>
          <a:xfrm>
            <a:off x="5257800" y="327569"/>
            <a:ext cx="61137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0070C0"/>
                </a:solidFill>
              </a:rPr>
              <a:t>Benrabah</a:t>
            </a:r>
            <a:r>
              <a:rPr lang="en-GB" sz="2800" dirty="0">
                <a:solidFill>
                  <a:srgbClr val="0070C0"/>
                </a:solidFill>
              </a:rPr>
              <a:t>, </a:t>
            </a:r>
            <a:r>
              <a:rPr lang="en-GB" sz="2800" dirty="0" err="1">
                <a:solidFill>
                  <a:srgbClr val="0070C0"/>
                </a:solidFill>
              </a:rPr>
              <a:t>Brechet</a:t>
            </a:r>
            <a:r>
              <a:rPr lang="en-GB" sz="2800" dirty="0">
                <a:solidFill>
                  <a:srgbClr val="0070C0"/>
                </a:solidFill>
              </a:rPr>
              <a:t>, Hutchinson, </a:t>
            </a:r>
            <a:r>
              <a:rPr lang="en-GB" sz="2800" dirty="0" err="1">
                <a:solidFill>
                  <a:srgbClr val="0070C0"/>
                </a:solidFill>
              </a:rPr>
              <a:t>Zurob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</a:p>
          <a:p>
            <a:r>
              <a:rPr lang="en-GB" sz="2800" dirty="0">
                <a:solidFill>
                  <a:srgbClr val="0070C0"/>
                </a:solidFill>
              </a:rPr>
              <a:t> Scripta </a:t>
            </a:r>
            <a:r>
              <a:rPr lang="en-GB" sz="2800" dirty="0" err="1">
                <a:solidFill>
                  <a:srgbClr val="0070C0"/>
                </a:solidFill>
              </a:rPr>
              <a:t>Materialia</a:t>
            </a:r>
            <a:r>
              <a:rPr lang="en-GB" sz="2800" dirty="0">
                <a:solidFill>
                  <a:srgbClr val="0070C0"/>
                </a:solidFill>
              </a:rPr>
              <a:t> 250 (2024) 116182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A8BEA6-08BA-CF43-CD8E-C66942E3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13" y="2477033"/>
            <a:ext cx="9483660" cy="47418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1FBE90D-16DA-FAA6-219E-DBC96925D5FB}"/>
              </a:ext>
            </a:extLst>
          </p:cNvPr>
          <p:cNvGrpSpPr/>
          <p:nvPr/>
        </p:nvGrpSpPr>
        <p:grpSpPr>
          <a:xfrm>
            <a:off x="8112642" y="2275367"/>
            <a:ext cx="2477386" cy="935666"/>
            <a:chOff x="8112642" y="2275367"/>
            <a:chExt cx="2477386" cy="93566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4412178-E6E6-F4ED-5CBD-FB9EA39062A7}"/>
                </a:ext>
              </a:extLst>
            </p:cNvPr>
            <p:cNvCxnSpPr/>
            <p:nvPr/>
          </p:nvCxnSpPr>
          <p:spPr>
            <a:xfrm flipV="1">
              <a:off x="8112642" y="2275367"/>
              <a:ext cx="2477386" cy="85060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86E5285-ABE8-90ED-97A0-C0EECCC85D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31619" y="2275367"/>
              <a:ext cx="1722474" cy="93566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0BE678F-B22F-D186-CAC8-E88C6F80B7EA}"/>
              </a:ext>
            </a:extLst>
          </p:cNvPr>
          <p:cNvSpPr txBox="1"/>
          <p:nvPr/>
        </p:nvSpPr>
        <p:spPr>
          <a:xfrm>
            <a:off x="1028304" y="4021112"/>
            <a:ext cx="10536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“drag neglected due to high velocities for bainite”</a:t>
            </a:r>
          </a:p>
        </p:txBody>
      </p:sp>
    </p:spTree>
    <p:extLst>
      <p:ext uri="{BB962C8B-B14F-4D97-AF65-F5344CB8AC3E}">
        <p14:creationId xmlns:p14="http://schemas.microsoft.com/office/powerpoint/2010/main" val="666193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IM_Atoms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68" y="95250"/>
            <a:ext cx="6858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7859946" y="5100490"/>
            <a:ext cx="38048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600" b="0">
                <a:latin typeface="+mj-lt"/>
              </a:rPr>
              <a:t>Bhadeshia HKDH, Waugh AR. Bainite: An atom-probe study of the incomplete reaction phenomenon. Acta Metallurgica. 1982;30:775-84.</a:t>
            </a:r>
            <a:endParaRPr lang="en-US" sz="1050" b="0">
              <a:solidFill>
                <a:srgbClr val="0000FF"/>
              </a:solidFill>
              <a:latin typeface="+mj-lt"/>
              <a:cs typeface="Arial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8407A5-31AD-1A4E-A7AD-A330DF9B09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2059" t="14095" r="41173" b="58000"/>
          <a:stretch/>
        </p:blipFill>
        <p:spPr>
          <a:xfrm>
            <a:off x="8177348" y="1306000"/>
            <a:ext cx="3385595" cy="3542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F14A54B2-B78F-0FDF-91CF-05F4011B1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75" y="803876"/>
            <a:ext cx="5824328" cy="570340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DC6EDAD-AB2B-B348-BF53-2C1898F5EF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27" t="7350" r="34281" b="49585"/>
          <a:stretch/>
        </p:blipFill>
        <p:spPr>
          <a:xfrm>
            <a:off x="5456161" y="1313166"/>
            <a:ext cx="6272764" cy="3206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048BC-098B-9621-CCFA-93635EC1F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63" y="378617"/>
            <a:ext cx="10515600" cy="1325563"/>
          </a:xfrm>
        </p:spPr>
        <p:txBody>
          <a:bodyPr/>
          <a:lstStyle/>
          <a:p>
            <a:r>
              <a:rPr lang="en-US" dirty="0"/>
              <a:t>1972, 40 years after Davenport &amp; Bain</a:t>
            </a:r>
            <a:br>
              <a:rPr lang="en-US" dirty="0"/>
            </a:br>
            <a:r>
              <a:rPr lang="en-US" sz="3600" dirty="0"/>
              <a:t>Metall. Trans. 3, p.1077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1BC5E2-7FB8-922E-592E-56902FBA23A2}"/>
              </a:ext>
            </a:extLst>
          </p:cNvPr>
          <p:cNvSpPr txBox="1"/>
          <p:nvPr/>
        </p:nvSpPr>
        <p:spPr>
          <a:xfrm>
            <a:off x="754912" y="2052084"/>
            <a:ext cx="104821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Hehemann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  <a:r>
              <a:rPr lang="en-US" sz="3200" dirty="0"/>
              <a:t>shear transformation, </a:t>
            </a:r>
          </a:p>
          <a:p>
            <a:r>
              <a:rPr lang="en-US" sz="3200" dirty="0"/>
              <a:t>			growth rapid, carbon trapped in </a:t>
            </a:r>
            <a:r>
              <a:rPr lang="el-GR" sz="3200" dirty="0"/>
              <a:t>α</a:t>
            </a:r>
            <a:r>
              <a:rPr lang="en-GB" sz="3200" baseline="-25000" dirty="0"/>
              <a:t>b</a:t>
            </a:r>
            <a:r>
              <a:rPr lang="en-US" sz="3200" dirty="0"/>
              <a:t>, </a:t>
            </a:r>
          </a:p>
          <a:p>
            <a:r>
              <a:rPr lang="en-US" sz="3200" dirty="0"/>
              <a:t>				strain energy, carbide secondary .....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B4F9F6-BD3F-9AED-D44E-677A46E3CE59}"/>
              </a:ext>
            </a:extLst>
          </p:cNvPr>
          <p:cNvSpPr txBox="1"/>
          <p:nvPr/>
        </p:nvSpPr>
        <p:spPr>
          <a:xfrm>
            <a:off x="754912" y="4043916"/>
            <a:ext cx="1111131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Kinsman, Aaronson: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		</a:t>
            </a:r>
            <a:r>
              <a:rPr lang="en-US" sz="3200" dirty="0"/>
              <a:t>non-lamellar eutectoid (carbide essential), </a:t>
            </a:r>
          </a:p>
          <a:p>
            <a:r>
              <a:rPr lang="en-US" sz="3200" dirty="0"/>
              <a:t>			diffusion controlled,</a:t>
            </a:r>
          </a:p>
          <a:p>
            <a:r>
              <a:rPr lang="en-US" sz="3200" dirty="0"/>
              <a:t>				ledge mechanism </a:t>
            </a:r>
          </a:p>
          <a:p>
            <a:r>
              <a:rPr lang="en-US" sz="3200" dirty="0"/>
              <a:t>					“without participation of shear” ..... </a:t>
            </a:r>
          </a:p>
        </p:txBody>
      </p:sp>
      <p:pic>
        <p:nvPicPr>
          <p:cNvPr id="6" name="Picture 5" descr="A cartoon of two people&#10;&#10;Description automatically generated">
            <a:extLst>
              <a:ext uri="{FF2B5EF4-FFF2-40B4-BE49-F238E27FC236}">
                <a16:creationId xmlns:a16="http://schemas.microsoft.com/office/drawing/2014/main" id="{EA8AD8D9-9AB6-0D34-D9DD-326543A69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43" y="208303"/>
            <a:ext cx="3094038" cy="218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74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" descr="Untitled">
            <a:hlinkHover r:id="" action="ppaction://ole?verb=0"/>
            <a:extLst>
              <a:ext uri="{FF2B5EF4-FFF2-40B4-BE49-F238E27FC236}">
                <a16:creationId xmlns:a16="http://schemas.microsoft.com/office/drawing/2014/main" id="{1B73BEBB-ADA3-8044-836E-1055964F5A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555" t="9087" r="32655" b="11715"/>
          <a:stretch/>
        </p:blipFill>
        <p:spPr>
          <a:xfrm>
            <a:off x="6096000" y="713342"/>
            <a:ext cx="6070294" cy="5431316"/>
          </a:xfrm>
          <a:prstGeom prst="rect">
            <a:avLst/>
          </a:prstGeom>
        </p:spPr>
      </p:pic>
      <p:pic>
        <p:nvPicPr>
          <p:cNvPr id="5" name="Picture 204">
            <a:extLst>
              <a:ext uri="{FF2B5EF4-FFF2-40B4-BE49-F238E27FC236}">
                <a16:creationId xmlns:a16="http://schemas.microsoft.com/office/drawing/2014/main" id="{55D9BDC8-DEFB-844F-9180-ECAC7B2F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26" b="507"/>
          <a:stretch>
            <a:fillRect/>
          </a:stretch>
        </p:blipFill>
        <p:spPr bwMode="auto">
          <a:xfrm>
            <a:off x="304800" y="217790"/>
            <a:ext cx="5550568" cy="664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54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D13E206-8DB5-8C46-A1E5-DEEDFBB622E9}"/>
              </a:ext>
            </a:extLst>
          </p:cNvPr>
          <p:cNvSpPr txBox="1"/>
          <p:nvPr/>
        </p:nvSpPr>
        <p:spPr>
          <a:xfrm>
            <a:off x="6922168" y="197017"/>
            <a:ext cx="5165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Growth is </a:t>
            </a:r>
            <a:r>
              <a:rPr lang="en-US" sz="4000" dirty="0" err="1">
                <a:latin typeface="+mj-lt"/>
              </a:rPr>
              <a:t>diffusionless</a:t>
            </a:r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but plate </a:t>
            </a:r>
            <a:r>
              <a:rPr lang="en-US" sz="4000" dirty="0" err="1">
                <a:latin typeface="+mj-lt"/>
              </a:rPr>
              <a:t>decarburised</a:t>
            </a:r>
            <a:r>
              <a:rPr lang="en-US" sz="4000" dirty="0">
                <a:latin typeface="+mj-lt"/>
              </a:rPr>
              <a:t> shortly afterwards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C5699C-C2AD-314E-5874-653ACD62E8D9}"/>
              </a:ext>
            </a:extLst>
          </p:cNvPr>
          <p:cNvGrpSpPr/>
          <p:nvPr/>
        </p:nvGrpSpPr>
        <p:grpSpPr>
          <a:xfrm>
            <a:off x="6478078" y="2136009"/>
            <a:ext cx="5609648" cy="4665173"/>
            <a:chOff x="6478078" y="2136009"/>
            <a:chExt cx="5609648" cy="4665173"/>
          </a:xfrm>
        </p:grpSpPr>
        <p:pic>
          <p:nvPicPr>
            <p:cNvPr id="3" name="Picture 2" descr="Chart, line chart&#10;&#10;Description automatically generated">
              <a:extLst>
                <a:ext uri="{FF2B5EF4-FFF2-40B4-BE49-F238E27FC236}">
                  <a16:creationId xmlns:a16="http://schemas.microsoft.com/office/drawing/2014/main" id="{51182871-7536-7C1A-B390-78E878295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8078" y="2136009"/>
              <a:ext cx="5609648" cy="369628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BF5894D-E968-9C67-B1FF-7D9C0E0FE0F8}"/>
                </a:ext>
              </a:extLst>
            </p:cNvPr>
            <p:cNvSpPr txBox="1"/>
            <p:nvPr/>
          </p:nvSpPr>
          <p:spPr>
            <a:xfrm>
              <a:off x="6478078" y="6093296"/>
              <a:ext cx="53080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Lin, </a:t>
              </a:r>
              <a:r>
                <a:rPr lang="en-GB" sz="2000" b="0" dirty="0" err="1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Borgenstam</a:t>
              </a:r>
              <a:r>
                <a:rPr lang="en-GB" sz="2000" b="0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Stark, </a:t>
              </a:r>
              <a:r>
                <a:rPr lang="en-GB" sz="2000" b="0" dirty="0" err="1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Hedström</a:t>
              </a:r>
              <a:r>
                <a:rPr lang="en-GB" sz="2000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  <a:p>
              <a:r>
                <a:rPr lang="en-GB" sz="2000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GB" sz="2000" b="0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Materials Characterization  185 (</a:t>
              </a:r>
              <a:r>
                <a:rPr lang="en-GB" sz="2000" b="1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2022</a:t>
              </a:r>
              <a:r>
                <a:rPr lang="en-GB" sz="2000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  <a:r>
                <a:rPr lang="en-GB" sz="2000" b="0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111774</a:t>
              </a:r>
              <a:endParaRPr lang="en-US" sz="2000" b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6" name="My Movie 41">
            <a:hlinkHover r:id="" action="ppaction://ole?verb=0"/>
            <a:extLst>
              <a:ext uri="{FF2B5EF4-FFF2-40B4-BE49-F238E27FC236}">
                <a16:creationId xmlns:a16="http://schemas.microsoft.com/office/drawing/2014/main" id="{B73FCA1B-CED4-E355-20E0-B9FCB34B96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856" t="14956" r="24332" b="6041"/>
          <a:stretch/>
        </p:blipFill>
        <p:spPr>
          <a:xfrm>
            <a:off x="104274" y="532468"/>
            <a:ext cx="5829300" cy="5417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carbon in and out of carbon&#10;&#10;Description automatically generated with medium confidence">
            <a:extLst>
              <a:ext uri="{FF2B5EF4-FFF2-40B4-BE49-F238E27FC236}">
                <a16:creationId xmlns:a16="http://schemas.microsoft.com/office/drawing/2014/main" id="{4A8F6AE3-248F-712F-3A25-5A51BBBEF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725" y="1485899"/>
            <a:ext cx="7194550" cy="51254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7C8E0F-DCBB-EA53-56D9-54BC7057FEBE}"/>
              </a:ext>
            </a:extLst>
          </p:cNvPr>
          <p:cNvSpPr txBox="1"/>
          <p:nvPr/>
        </p:nvSpPr>
        <p:spPr>
          <a:xfrm>
            <a:off x="1181100" y="175892"/>
            <a:ext cx="5131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Liu, Miyamoto, Yang, Zhang, </a:t>
            </a:r>
            <a:r>
              <a:rPr lang="en-US" sz="2400" dirty="0" err="1">
                <a:solidFill>
                  <a:srgbClr val="0070C0"/>
                </a:solidFill>
              </a:rPr>
              <a:t>Furuhara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Metall. Mat. Trans. A 46 (2015) 1544 </a:t>
            </a:r>
          </a:p>
        </p:txBody>
      </p:sp>
    </p:spTree>
    <p:extLst>
      <p:ext uri="{BB962C8B-B14F-4D97-AF65-F5344CB8AC3E}">
        <p14:creationId xmlns:p14="http://schemas.microsoft.com/office/powerpoint/2010/main" val="1784646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Line 4"/>
          <p:cNvSpPr>
            <a:spLocks noChangeShapeType="1"/>
          </p:cNvSpPr>
          <p:nvPr/>
        </p:nvSpPr>
        <p:spPr bwMode="auto">
          <a:xfrm flipH="1" flipV="1">
            <a:off x="-3678238" y="-6429375"/>
            <a:ext cx="20638" cy="2063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" name="Line 5"/>
          <p:cNvSpPr>
            <a:spLocks noChangeShapeType="1"/>
          </p:cNvSpPr>
          <p:nvPr/>
        </p:nvSpPr>
        <p:spPr bwMode="auto">
          <a:xfrm flipH="1" flipV="1">
            <a:off x="-3678238" y="-6429375"/>
            <a:ext cx="20638" cy="2063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2571751" y="565150"/>
            <a:ext cx="4225925" cy="3830638"/>
          </a:xfrm>
          <a:prstGeom prst="rect">
            <a:avLst/>
          </a:prstGeom>
          <a:noFill/>
          <a:ln w="206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Freeform 10"/>
          <p:cNvSpPr>
            <a:spLocks/>
          </p:cNvSpPr>
          <p:nvPr/>
        </p:nvSpPr>
        <p:spPr bwMode="auto">
          <a:xfrm>
            <a:off x="2592388" y="1211264"/>
            <a:ext cx="3808412" cy="3163887"/>
          </a:xfrm>
          <a:custGeom>
            <a:avLst/>
            <a:gdLst>
              <a:gd name="T0" fmla="*/ 41275 w 2399"/>
              <a:gd name="T1" fmla="*/ 0 h 1993"/>
              <a:gd name="T2" fmla="*/ 146050 w 2399"/>
              <a:gd name="T3" fmla="*/ 41275 h 1993"/>
              <a:gd name="T4" fmla="*/ 269875 w 2399"/>
              <a:gd name="T5" fmla="*/ 104775 h 1993"/>
              <a:gd name="T6" fmla="*/ 415925 w 2399"/>
              <a:gd name="T7" fmla="*/ 187325 h 1993"/>
              <a:gd name="T8" fmla="*/ 561975 w 2399"/>
              <a:gd name="T9" fmla="*/ 269875 h 1993"/>
              <a:gd name="T10" fmla="*/ 644525 w 2399"/>
              <a:gd name="T11" fmla="*/ 333375 h 1993"/>
              <a:gd name="T12" fmla="*/ 728662 w 2399"/>
              <a:gd name="T13" fmla="*/ 395287 h 1993"/>
              <a:gd name="T14" fmla="*/ 811212 w 2399"/>
              <a:gd name="T15" fmla="*/ 436562 h 1993"/>
              <a:gd name="T16" fmla="*/ 895350 w 2399"/>
              <a:gd name="T17" fmla="*/ 500062 h 1993"/>
              <a:gd name="T18" fmla="*/ 977900 w 2399"/>
              <a:gd name="T19" fmla="*/ 561975 h 1993"/>
              <a:gd name="T20" fmla="*/ 1082675 w 2399"/>
              <a:gd name="T21" fmla="*/ 646112 h 1993"/>
              <a:gd name="T22" fmla="*/ 1165225 w 2399"/>
              <a:gd name="T23" fmla="*/ 708025 h 1993"/>
              <a:gd name="T24" fmla="*/ 1270000 w 2399"/>
              <a:gd name="T25" fmla="*/ 790575 h 1993"/>
              <a:gd name="T26" fmla="*/ 1373187 w 2399"/>
              <a:gd name="T27" fmla="*/ 854075 h 1993"/>
              <a:gd name="T28" fmla="*/ 1457325 w 2399"/>
              <a:gd name="T29" fmla="*/ 936625 h 1993"/>
              <a:gd name="T30" fmla="*/ 1560512 w 2399"/>
              <a:gd name="T31" fmla="*/ 1020762 h 1993"/>
              <a:gd name="T32" fmla="*/ 1665287 w 2399"/>
              <a:gd name="T33" fmla="*/ 1082675 h 1993"/>
              <a:gd name="T34" fmla="*/ 1768475 w 2399"/>
              <a:gd name="T35" fmla="*/ 1165225 h 1993"/>
              <a:gd name="T36" fmla="*/ 1852612 w 2399"/>
              <a:gd name="T37" fmla="*/ 1249362 h 1993"/>
              <a:gd name="T38" fmla="*/ 1955800 w 2399"/>
              <a:gd name="T39" fmla="*/ 1331912 h 1993"/>
              <a:gd name="T40" fmla="*/ 2060575 w 2399"/>
              <a:gd name="T41" fmla="*/ 1416050 h 1993"/>
              <a:gd name="T42" fmla="*/ 2165350 w 2399"/>
              <a:gd name="T43" fmla="*/ 1519237 h 1993"/>
              <a:gd name="T44" fmla="*/ 2247900 w 2399"/>
              <a:gd name="T45" fmla="*/ 1603375 h 1993"/>
              <a:gd name="T46" fmla="*/ 2352675 w 2399"/>
              <a:gd name="T47" fmla="*/ 1685925 h 1993"/>
              <a:gd name="T48" fmla="*/ 2455862 w 2399"/>
              <a:gd name="T49" fmla="*/ 1770062 h 1993"/>
              <a:gd name="T50" fmla="*/ 2540000 w 2399"/>
              <a:gd name="T51" fmla="*/ 1852612 h 1993"/>
              <a:gd name="T52" fmla="*/ 2643187 w 2399"/>
              <a:gd name="T53" fmla="*/ 1936750 h 1993"/>
              <a:gd name="T54" fmla="*/ 2727325 w 2399"/>
              <a:gd name="T55" fmla="*/ 2019300 h 1993"/>
              <a:gd name="T56" fmla="*/ 2830512 w 2399"/>
              <a:gd name="T57" fmla="*/ 2101850 h 1993"/>
              <a:gd name="T58" fmla="*/ 2914650 w 2399"/>
              <a:gd name="T59" fmla="*/ 2185987 h 1993"/>
              <a:gd name="T60" fmla="*/ 2997200 w 2399"/>
              <a:gd name="T61" fmla="*/ 2268537 h 1993"/>
              <a:gd name="T62" fmla="*/ 3081337 w 2399"/>
              <a:gd name="T63" fmla="*/ 2352675 h 1993"/>
              <a:gd name="T64" fmla="*/ 3246437 w 2399"/>
              <a:gd name="T65" fmla="*/ 2519362 h 1993"/>
              <a:gd name="T66" fmla="*/ 3392487 w 2399"/>
              <a:gd name="T67" fmla="*/ 2665412 h 1993"/>
              <a:gd name="T68" fmla="*/ 3517900 w 2399"/>
              <a:gd name="T69" fmla="*/ 2809875 h 1993"/>
              <a:gd name="T70" fmla="*/ 3643312 w 2399"/>
              <a:gd name="T71" fmla="*/ 2935287 h 1993"/>
              <a:gd name="T72" fmla="*/ 3725862 w 2399"/>
              <a:gd name="T73" fmla="*/ 3060700 h 1993"/>
              <a:gd name="T74" fmla="*/ 3808412 w 2399"/>
              <a:gd name="T75" fmla="*/ 3163887 h 19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399" h="1993">
                <a:moveTo>
                  <a:pt x="0" y="0"/>
                </a:moveTo>
                <a:lnTo>
                  <a:pt x="26" y="0"/>
                </a:lnTo>
                <a:lnTo>
                  <a:pt x="52" y="13"/>
                </a:lnTo>
                <a:lnTo>
                  <a:pt x="92" y="26"/>
                </a:lnTo>
                <a:lnTo>
                  <a:pt x="131" y="52"/>
                </a:lnTo>
                <a:lnTo>
                  <a:pt x="170" y="66"/>
                </a:lnTo>
                <a:lnTo>
                  <a:pt x="210" y="92"/>
                </a:lnTo>
                <a:lnTo>
                  <a:pt x="262" y="118"/>
                </a:lnTo>
                <a:lnTo>
                  <a:pt x="302" y="144"/>
                </a:lnTo>
                <a:lnTo>
                  <a:pt x="354" y="170"/>
                </a:lnTo>
                <a:lnTo>
                  <a:pt x="380" y="197"/>
                </a:lnTo>
                <a:lnTo>
                  <a:pt x="406" y="210"/>
                </a:lnTo>
                <a:lnTo>
                  <a:pt x="433" y="223"/>
                </a:lnTo>
                <a:lnTo>
                  <a:pt x="459" y="249"/>
                </a:lnTo>
                <a:lnTo>
                  <a:pt x="485" y="262"/>
                </a:lnTo>
                <a:lnTo>
                  <a:pt x="511" y="275"/>
                </a:lnTo>
                <a:lnTo>
                  <a:pt x="538" y="302"/>
                </a:lnTo>
                <a:lnTo>
                  <a:pt x="564" y="315"/>
                </a:lnTo>
                <a:lnTo>
                  <a:pt x="590" y="341"/>
                </a:lnTo>
                <a:lnTo>
                  <a:pt x="616" y="354"/>
                </a:lnTo>
                <a:lnTo>
                  <a:pt x="656" y="380"/>
                </a:lnTo>
                <a:lnTo>
                  <a:pt x="682" y="407"/>
                </a:lnTo>
                <a:lnTo>
                  <a:pt x="708" y="420"/>
                </a:lnTo>
                <a:lnTo>
                  <a:pt x="734" y="446"/>
                </a:lnTo>
                <a:lnTo>
                  <a:pt x="774" y="472"/>
                </a:lnTo>
                <a:lnTo>
                  <a:pt x="800" y="498"/>
                </a:lnTo>
                <a:lnTo>
                  <a:pt x="826" y="511"/>
                </a:lnTo>
                <a:lnTo>
                  <a:pt x="865" y="538"/>
                </a:lnTo>
                <a:lnTo>
                  <a:pt x="892" y="564"/>
                </a:lnTo>
                <a:lnTo>
                  <a:pt x="918" y="590"/>
                </a:lnTo>
                <a:lnTo>
                  <a:pt x="957" y="616"/>
                </a:lnTo>
                <a:lnTo>
                  <a:pt x="983" y="643"/>
                </a:lnTo>
                <a:lnTo>
                  <a:pt x="1010" y="669"/>
                </a:lnTo>
                <a:lnTo>
                  <a:pt x="1049" y="682"/>
                </a:lnTo>
                <a:lnTo>
                  <a:pt x="1075" y="708"/>
                </a:lnTo>
                <a:lnTo>
                  <a:pt x="1114" y="734"/>
                </a:lnTo>
                <a:lnTo>
                  <a:pt x="1141" y="761"/>
                </a:lnTo>
                <a:lnTo>
                  <a:pt x="1167" y="787"/>
                </a:lnTo>
                <a:lnTo>
                  <a:pt x="1206" y="813"/>
                </a:lnTo>
                <a:lnTo>
                  <a:pt x="1232" y="839"/>
                </a:lnTo>
                <a:lnTo>
                  <a:pt x="1272" y="865"/>
                </a:lnTo>
                <a:lnTo>
                  <a:pt x="1298" y="892"/>
                </a:lnTo>
                <a:lnTo>
                  <a:pt x="1324" y="918"/>
                </a:lnTo>
                <a:lnTo>
                  <a:pt x="1364" y="957"/>
                </a:lnTo>
                <a:lnTo>
                  <a:pt x="1390" y="983"/>
                </a:lnTo>
                <a:lnTo>
                  <a:pt x="1416" y="1010"/>
                </a:lnTo>
                <a:lnTo>
                  <a:pt x="1455" y="1036"/>
                </a:lnTo>
                <a:lnTo>
                  <a:pt x="1482" y="1062"/>
                </a:lnTo>
                <a:lnTo>
                  <a:pt x="1508" y="1088"/>
                </a:lnTo>
                <a:lnTo>
                  <a:pt x="1547" y="1115"/>
                </a:lnTo>
                <a:lnTo>
                  <a:pt x="1573" y="1141"/>
                </a:lnTo>
                <a:lnTo>
                  <a:pt x="1600" y="1167"/>
                </a:lnTo>
                <a:lnTo>
                  <a:pt x="1639" y="1193"/>
                </a:lnTo>
                <a:lnTo>
                  <a:pt x="1665" y="1220"/>
                </a:lnTo>
                <a:lnTo>
                  <a:pt x="1691" y="1246"/>
                </a:lnTo>
                <a:lnTo>
                  <a:pt x="1718" y="1272"/>
                </a:lnTo>
                <a:lnTo>
                  <a:pt x="1757" y="1298"/>
                </a:lnTo>
                <a:lnTo>
                  <a:pt x="1783" y="1324"/>
                </a:lnTo>
                <a:lnTo>
                  <a:pt x="1809" y="1351"/>
                </a:lnTo>
                <a:lnTo>
                  <a:pt x="1836" y="1377"/>
                </a:lnTo>
                <a:lnTo>
                  <a:pt x="1862" y="1403"/>
                </a:lnTo>
                <a:lnTo>
                  <a:pt x="1888" y="1429"/>
                </a:lnTo>
                <a:lnTo>
                  <a:pt x="1914" y="1456"/>
                </a:lnTo>
                <a:lnTo>
                  <a:pt x="1941" y="1482"/>
                </a:lnTo>
                <a:lnTo>
                  <a:pt x="1993" y="1534"/>
                </a:lnTo>
                <a:lnTo>
                  <a:pt x="2045" y="1587"/>
                </a:lnTo>
                <a:lnTo>
                  <a:pt x="2085" y="1626"/>
                </a:lnTo>
                <a:lnTo>
                  <a:pt x="2137" y="1679"/>
                </a:lnTo>
                <a:lnTo>
                  <a:pt x="2177" y="1731"/>
                </a:lnTo>
                <a:lnTo>
                  <a:pt x="2216" y="1770"/>
                </a:lnTo>
                <a:lnTo>
                  <a:pt x="2255" y="1810"/>
                </a:lnTo>
                <a:lnTo>
                  <a:pt x="2295" y="1849"/>
                </a:lnTo>
                <a:lnTo>
                  <a:pt x="2321" y="1888"/>
                </a:lnTo>
                <a:lnTo>
                  <a:pt x="2347" y="1928"/>
                </a:lnTo>
                <a:lnTo>
                  <a:pt x="2373" y="1967"/>
                </a:lnTo>
                <a:lnTo>
                  <a:pt x="2399" y="1993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Freeform 11"/>
          <p:cNvSpPr>
            <a:spLocks/>
          </p:cNvSpPr>
          <p:nvPr/>
        </p:nvSpPr>
        <p:spPr bwMode="auto">
          <a:xfrm>
            <a:off x="2571751" y="2085976"/>
            <a:ext cx="936625" cy="2289175"/>
          </a:xfrm>
          <a:custGeom>
            <a:avLst/>
            <a:gdLst>
              <a:gd name="T0" fmla="*/ 0 w 590"/>
              <a:gd name="T1" fmla="*/ 0 h 1442"/>
              <a:gd name="T2" fmla="*/ 20638 w 590"/>
              <a:gd name="T3" fmla="*/ 41275 h 1442"/>
              <a:gd name="T4" fmla="*/ 41275 w 590"/>
              <a:gd name="T5" fmla="*/ 82550 h 1442"/>
              <a:gd name="T6" fmla="*/ 61913 w 590"/>
              <a:gd name="T7" fmla="*/ 146050 h 1442"/>
              <a:gd name="T8" fmla="*/ 103188 w 590"/>
              <a:gd name="T9" fmla="*/ 187325 h 1442"/>
              <a:gd name="T10" fmla="*/ 123825 w 590"/>
              <a:gd name="T11" fmla="*/ 228600 h 1442"/>
              <a:gd name="T12" fmla="*/ 146050 w 590"/>
              <a:gd name="T13" fmla="*/ 269875 h 1442"/>
              <a:gd name="T14" fmla="*/ 166688 w 590"/>
              <a:gd name="T15" fmla="*/ 311150 h 1442"/>
              <a:gd name="T16" fmla="*/ 187325 w 590"/>
              <a:gd name="T17" fmla="*/ 354013 h 1442"/>
              <a:gd name="T18" fmla="*/ 207963 w 590"/>
              <a:gd name="T19" fmla="*/ 415925 h 1442"/>
              <a:gd name="T20" fmla="*/ 228600 w 590"/>
              <a:gd name="T21" fmla="*/ 457200 h 1442"/>
              <a:gd name="T22" fmla="*/ 249238 w 590"/>
              <a:gd name="T23" fmla="*/ 498475 h 1442"/>
              <a:gd name="T24" fmla="*/ 290513 w 590"/>
              <a:gd name="T25" fmla="*/ 541338 h 1442"/>
              <a:gd name="T26" fmla="*/ 312738 w 590"/>
              <a:gd name="T27" fmla="*/ 582613 h 1442"/>
              <a:gd name="T28" fmla="*/ 333375 w 590"/>
              <a:gd name="T29" fmla="*/ 644525 h 1442"/>
              <a:gd name="T30" fmla="*/ 354013 w 590"/>
              <a:gd name="T31" fmla="*/ 685800 h 1442"/>
              <a:gd name="T32" fmla="*/ 374650 w 590"/>
              <a:gd name="T33" fmla="*/ 728663 h 1442"/>
              <a:gd name="T34" fmla="*/ 395288 w 590"/>
              <a:gd name="T35" fmla="*/ 769938 h 1442"/>
              <a:gd name="T36" fmla="*/ 415925 w 590"/>
              <a:gd name="T37" fmla="*/ 831850 h 1442"/>
              <a:gd name="T38" fmla="*/ 436563 w 590"/>
              <a:gd name="T39" fmla="*/ 874713 h 1442"/>
              <a:gd name="T40" fmla="*/ 457200 w 590"/>
              <a:gd name="T41" fmla="*/ 915988 h 1442"/>
              <a:gd name="T42" fmla="*/ 477838 w 590"/>
              <a:gd name="T43" fmla="*/ 957263 h 1442"/>
              <a:gd name="T44" fmla="*/ 500063 w 590"/>
              <a:gd name="T45" fmla="*/ 1019175 h 1442"/>
              <a:gd name="T46" fmla="*/ 520700 w 590"/>
              <a:gd name="T47" fmla="*/ 1062038 h 1442"/>
              <a:gd name="T48" fmla="*/ 541338 w 590"/>
              <a:gd name="T49" fmla="*/ 1103313 h 1442"/>
              <a:gd name="T50" fmla="*/ 561975 w 590"/>
              <a:gd name="T51" fmla="*/ 1144588 h 1442"/>
              <a:gd name="T52" fmla="*/ 582613 w 590"/>
              <a:gd name="T53" fmla="*/ 1206500 h 1442"/>
              <a:gd name="T54" fmla="*/ 603250 w 590"/>
              <a:gd name="T55" fmla="*/ 1249363 h 1442"/>
              <a:gd name="T56" fmla="*/ 623888 w 590"/>
              <a:gd name="T57" fmla="*/ 1290638 h 1442"/>
              <a:gd name="T58" fmla="*/ 644525 w 590"/>
              <a:gd name="T59" fmla="*/ 1352550 h 1442"/>
              <a:gd name="T60" fmla="*/ 665163 w 590"/>
              <a:gd name="T61" fmla="*/ 1393825 h 1442"/>
              <a:gd name="T62" fmla="*/ 687388 w 590"/>
              <a:gd name="T63" fmla="*/ 1436688 h 1442"/>
              <a:gd name="T64" fmla="*/ 708025 w 590"/>
              <a:gd name="T65" fmla="*/ 1498600 h 1442"/>
              <a:gd name="T66" fmla="*/ 728663 w 590"/>
              <a:gd name="T67" fmla="*/ 1539875 h 1442"/>
              <a:gd name="T68" fmla="*/ 749300 w 590"/>
              <a:gd name="T69" fmla="*/ 1581150 h 1442"/>
              <a:gd name="T70" fmla="*/ 749300 w 590"/>
              <a:gd name="T71" fmla="*/ 1644650 h 1442"/>
              <a:gd name="T72" fmla="*/ 769938 w 590"/>
              <a:gd name="T73" fmla="*/ 1685925 h 1442"/>
              <a:gd name="T74" fmla="*/ 790575 w 590"/>
              <a:gd name="T75" fmla="*/ 1727200 h 1442"/>
              <a:gd name="T76" fmla="*/ 811213 w 590"/>
              <a:gd name="T77" fmla="*/ 1790700 h 1442"/>
              <a:gd name="T78" fmla="*/ 811213 w 590"/>
              <a:gd name="T79" fmla="*/ 1831975 h 1442"/>
              <a:gd name="T80" fmla="*/ 831850 w 590"/>
              <a:gd name="T81" fmla="*/ 1873250 h 1442"/>
              <a:gd name="T82" fmla="*/ 852488 w 590"/>
              <a:gd name="T83" fmla="*/ 1935163 h 1442"/>
              <a:gd name="T84" fmla="*/ 874713 w 590"/>
              <a:gd name="T85" fmla="*/ 1978025 h 1442"/>
              <a:gd name="T86" fmla="*/ 874713 w 590"/>
              <a:gd name="T87" fmla="*/ 2039938 h 1442"/>
              <a:gd name="T88" fmla="*/ 895350 w 590"/>
              <a:gd name="T89" fmla="*/ 2081213 h 1442"/>
              <a:gd name="T90" fmla="*/ 895350 w 590"/>
              <a:gd name="T91" fmla="*/ 2143125 h 1442"/>
              <a:gd name="T92" fmla="*/ 915988 w 590"/>
              <a:gd name="T93" fmla="*/ 2185988 h 1442"/>
              <a:gd name="T94" fmla="*/ 936625 w 590"/>
              <a:gd name="T95" fmla="*/ 2247900 h 1442"/>
              <a:gd name="T96" fmla="*/ 936625 w 590"/>
              <a:gd name="T97" fmla="*/ 2289175 h 144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90" h="1442">
                <a:moveTo>
                  <a:pt x="0" y="0"/>
                </a:moveTo>
                <a:lnTo>
                  <a:pt x="13" y="26"/>
                </a:lnTo>
                <a:lnTo>
                  <a:pt x="26" y="52"/>
                </a:lnTo>
                <a:lnTo>
                  <a:pt x="39" y="92"/>
                </a:lnTo>
                <a:lnTo>
                  <a:pt x="65" y="118"/>
                </a:lnTo>
                <a:lnTo>
                  <a:pt x="78" y="144"/>
                </a:lnTo>
                <a:lnTo>
                  <a:pt x="92" y="170"/>
                </a:lnTo>
                <a:lnTo>
                  <a:pt x="105" y="196"/>
                </a:lnTo>
                <a:lnTo>
                  <a:pt x="118" y="223"/>
                </a:lnTo>
                <a:lnTo>
                  <a:pt x="131" y="262"/>
                </a:lnTo>
                <a:lnTo>
                  <a:pt x="144" y="288"/>
                </a:lnTo>
                <a:lnTo>
                  <a:pt x="157" y="314"/>
                </a:lnTo>
                <a:lnTo>
                  <a:pt x="183" y="341"/>
                </a:lnTo>
                <a:lnTo>
                  <a:pt x="197" y="367"/>
                </a:lnTo>
                <a:lnTo>
                  <a:pt x="210" y="406"/>
                </a:lnTo>
                <a:lnTo>
                  <a:pt x="223" y="432"/>
                </a:lnTo>
                <a:lnTo>
                  <a:pt x="236" y="459"/>
                </a:lnTo>
                <a:lnTo>
                  <a:pt x="249" y="485"/>
                </a:lnTo>
                <a:lnTo>
                  <a:pt x="262" y="524"/>
                </a:lnTo>
                <a:lnTo>
                  <a:pt x="275" y="551"/>
                </a:lnTo>
                <a:lnTo>
                  <a:pt x="288" y="577"/>
                </a:lnTo>
                <a:lnTo>
                  <a:pt x="301" y="603"/>
                </a:lnTo>
                <a:lnTo>
                  <a:pt x="315" y="642"/>
                </a:lnTo>
                <a:lnTo>
                  <a:pt x="328" y="669"/>
                </a:lnTo>
                <a:lnTo>
                  <a:pt x="341" y="695"/>
                </a:lnTo>
                <a:lnTo>
                  <a:pt x="354" y="721"/>
                </a:lnTo>
                <a:lnTo>
                  <a:pt x="367" y="760"/>
                </a:lnTo>
                <a:lnTo>
                  <a:pt x="380" y="787"/>
                </a:lnTo>
                <a:lnTo>
                  <a:pt x="393" y="813"/>
                </a:lnTo>
                <a:lnTo>
                  <a:pt x="406" y="852"/>
                </a:lnTo>
                <a:lnTo>
                  <a:pt x="419" y="878"/>
                </a:lnTo>
                <a:lnTo>
                  <a:pt x="433" y="905"/>
                </a:lnTo>
                <a:lnTo>
                  <a:pt x="446" y="944"/>
                </a:lnTo>
                <a:lnTo>
                  <a:pt x="459" y="970"/>
                </a:lnTo>
                <a:lnTo>
                  <a:pt x="472" y="996"/>
                </a:lnTo>
                <a:lnTo>
                  <a:pt x="472" y="1036"/>
                </a:lnTo>
                <a:lnTo>
                  <a:pt x="485" y="1062"/>
                </a:lnTo>
                <a:lnTo>
                  <a:pt x="498" y="1088"/>
                </a:lnTo>
                <a:lnTo>
                  <a:pt x="511" y="1128"/>
                </a:lnTo>
                <a:lnTo>
                  <a:pt x="511" y="1154"/>
                </a:lnTo>
                <a:lnTo>
                  <a:pt x="524" y="1180"/>
                </a:lnTo>
                <a:lnTo>
                  <a:pt x="537" y="1219"/>
                </a:lnTo>
                <a:lnTo>
                  <a:pt x="551" y="1246"/>
                </a:lnTo>
                <a:lnTo>
                  <a:pt x="551" y="1285"/>
                </a:lnTo>
                <a:lnTo>
                  <a:pt x="564" y="1311"/>
                </a:lnTo>
                <a:lnTo>
                  <a:pt x="564" y="1350"/>
                </a:lnTo>
                <a:lnTo>
                  <a:pt x="577" y="1377"/>
                </a:lnTo>
                <a:lnTo>
                  <a:pt x="590" y="1416"/>
                </a:lnTo>
                <a:lnTo>
                  <a:pt x="590" y="1442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Rectangle 12"/>
          <p:cNvSpPr>
            <a:spLocks noChangeArrowheads="1"/>
          </p:cNvSpPr>
          <p:nvPr/>
        </p:nvSpPr>
        <p:spPr bwMode="auto">
          <a:xfrm>
            <a:off x="4975225" y="4551364"/>
            <a:ext cx="13048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Geneva" charset="0"/>
              </a:rPr>
              <a:t>Carbon</a:t>
            </a:r>
            <a:endParaRPr lang="en-GB"/>
          </a:p>
        </p:txBody>
      </p:sp>
      <p:grpSp>
        <p:nvGrpSpPr>
          <p:cNvPr id="8199" name="Group 15"/>
          <p:cNvGrpSpPr>
            <a:grpSpLocks/>
          </p:cNvGrpSpPr>
          <p:nvPr/>
        </p:nvGrpSpPr>
        <p:grpSpPr bwMode="auto">
          <a:xfrm>
            <a:off x="6359525" y="4729164"/>
            <a:ext cx="541338" cy="166687"/>
            <a:chOff x="3046" y="2979"/>
            <a:chExt cx="341" cy="105"/>
          </a:xfrm>
        </p:grpSpPr>
        <p:sp>
          <p:nvSpPr>
            <p:cNvPr id="8489" name="Freeform 13"/>
            <p:cNvSpPr>
              <a:spLocks/>
            </p:cNvSpPr>
            <p:nvPr/>
          </p:nvSpPr>
          <p:spPr bwMode="auto">
            <a:xfrm>
              <a:off x="3046" y="3032"/>
              <a:ext cx="341" cy="52"/>
            </a:xfrm>
            <a:custGeom>
              <a:avLst/>
              <a:gdLst>
                <a:gd name="T0" fmla="*/ 0 w 341"/>
                <a:gd name="T1" fmla="*/ 0 h 52"/>
                <a:gd name="T2" fmla="*/ 341 w 341"/>
                <a:gd name="T3" fmla="*/ 0 h 52"/>
                <a:gd name="T4" fmla="*/ 210 w 341"/>
                <a:gd name="T5" fmla="*/ 52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1" h="52">
                  <a:moveTo>
                    <a:pt x="0" y="0"/>
                  </a:moveTo>
                  <a:lnTo>
                    <a:pt x="341" y="0"/>
                  </a:lnTo>
                  <a:lnTo>
                    <a:pt x="210" y="52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0" name="Line 14"/>
            <p:cNvSpPr>
              <a:spLocks noChangeShapeType="1"/>
            </p:cNvSpPr>
            <p:nvPr/>
          </p:nvSpPr>
          <p:spPr bwMode="auto">
            <a:xfrm flipH="1" flipV="1">
              <a:off x="3256" y="2979"/>
              <a:ext cx="131" cy="5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0" name="Group 18"/>
          <p:cNvGrpSpPr>
            <a:grpSpLocks/>
          </p:cNvGrpSpPr>
          <p:nvPr/>
        </p:nvGrpSpPr>
        <p:grpSpPr bwMode="auto">
          <a:xfrm>
            <a:off x="1968500" y="711200"/>
            <a:ext cx="165100" cy="749300"/>
            <a:chOff x="280" y="448"/>
            <a:chExt cx="104" cy="472"/>
          </a:xfrm>
        </p:grpSpPr>
        <p:sp>
          <p:nvSpPr>
            <p:cNvPr id="8487" name="Freeform 16"/>
            <p:cNvSpPr>
              <a:spLocks/>
            </p:cNvSpPr>
            <p:nvPr/>
          </p:nvSpPr>
          <p:spPr bwMode="auto">
            <a:xfrm>
              <a:off x="332" y="448"/>
              <a:ext cx="52" cy="472"/>
            </a:xfrm>
            <a:custGeom>
              <a:avLst/>
              <a:gdLst>
                <a:gd name="T0" fmla="*/ 0 w 52"/>
                <a:gd name="T1" fmla="*/ 472 h 472"/>
                <a:gd name="T2" fmla="*/ 0 w 52"/>
                <a:gd name="T3" fmla="*/ 0 h 472"/>
                <a:gd name="T4" fmla="*/ 52 w 52"/>
                <a:gd name="T5" fmla="*/ 131 h 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472">
                  <a:moveTo>
                    <a:pt x="0" y="472"/>
                  </a:moveTo>
                  <a:lnTo>
                    <a:pt x="0" y="0"/>
                  </a:lnTo>
                  <a:lnTo>
                    <a:pt x="52" y="131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8" name="Line 17"/>
            <p:cNvSpPr>
              <a:spLocks noChangeShapeType="1"/>
            </p:cNvSpPr>
            <p:nvPr/>
          </p:nvSpPr>
          <p:spPr bwMode="auto">
            <a:xfrm flipH="1">
              <a:off x="280" y="448"/>
              <a:ext cx="52" cy="13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1" name="Rectangle 19"/>
          <p:cNvSpPr>
            <a:spLocks noChangeArrowheads="1"/>
          </p:cNvSpPr>
          <p:nvPr/>
        </p:nvSpPr>
        <p:spPr bwMode="auto">
          <a:xfrm rot="-5400000">
            <a:off x="1022756" y="2487762"/>
            <a:ext cx="20502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Geneva" charset="0"/>
              </a:rPr>
              <a:t>Manganese</a:t>
            </a:r>
            <a:endParaRPr lang="en-GB"/>
          </a:p>
        </p:txBody>
      </p:sp>
      <p:sp>
        <p:nvSpPr>
          <p:cNvPr id="8202" name="Line 20"/>
          <p:cNvSpPr>
            <a:spLocks noChangeShapeType="1"/>
          </p:cNvSpPr>
          <p:nvPr/>
        </p:nvSpPr>
        <p:spPr bwMode="auto">
          <a:xfrm flipV="1">
            <a:off x="2862263" y="1481138"/>
            <a:ext cx="271462" cy="1166812"/>
          </a:xfrm>
          <a:prstGeom prst="line">
            <a:avLst/>
          </a:prstGeom>
          <a:noFill/>
          <a:ln w="2070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Line 21"/>
          <p:cNvSpPr>
            <a:spLocks noChangeShapeType="1"/>
          </p:cNvSpPr>
          <p:nvPr/>
        </p:nvSpPr>
        <p:spPr bwMode="auto">
          <a:xfrm flipV="1">
            <a:off x="3236914" y="2501900"/>
            <a:ext cx="1228725" cy="977900"/>
          </a:xfrm>
          <a:prstGeom prst="line">
            <a:avLst/>
          </a:prstGeom>
          <a:noFill/>
          <a:ln w="2070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32" name="Group 36"/>
          <p:cNvGrpSpPr>
            <a:grpSpLocks/>
          </p:cNvGrpSpPr>
          <p:nvPr/>
        </p:nvGrpSpPr>
        <p:grpSpPr bwMode="auto">
          <a:xfrm>
            <a:off x="3259139" y="3500439"/>
            <a:ext cx="998537" cy="22225"/>
            <a:chOff x="1093" y="2205"/>
            <a:chExt cx="629" cy="14"/>
          </a:xfrm>
        </p:grpSpPr>
        <p:sp>
          <p:nvSpPr>
            <p:cNvPr id="8483" name="Rectangle 32"/>
            <p:cNvSpPr>
              <a:spLocks noChangeArrowheads="1"/>
            </p:cNvSpPr>
            <p:nvPr/>
          </p:nvSpPr>
          <p:spPr bwMode="auto">
            <a:xfrm>
              <a:off x="1093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4" name="Rectangle 33"/>
            <p:cNvSpPr>
              <a:spLocks noChangeArrowheads="1"/>
            </p:cNvSpPr>
            <p:nvPr/>
          </p:nvSpPr>
          <p:spPr bwMode="auto">
            <a:xfrm>
              <a:off x="1289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5" name="Rectangle 34"/>
            <p:cNvSpPr>
              <a:spLocks noChangeArrowheads="1"/>
            </p:cNvSpPr>
            <p:nvPr/>
          </p:nvSpPr>
          <p:spPr bwMode="auto">
            <a:xfrm>
              <a:off x="1486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6" name="Rectangle 35"/>
            <p:cNvSpPr>
              <a:spLocks noChangeArrowheads="1"/>
            </p:cNvSpPr>
            <p:nvPr/>
          </p:nvSpPr>
          <p:spPr bwMode="auto">
            <a:xfrm>
              <a:off x="1683" y="2205"/>
              <a:ext cx="39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5" name="Oval 37"/>
          <p:cNvSpPr>
            <a:spLocks noChangeArrowheads="1"/>
          </p:cNvSpPr>
          <p:nvPr/>
        </p:nvSpPr>
        <p:spPr bwMode="auto">
          <a:xfrm>
            <a:off x="3757614" y="3417889"/>
            <a:ext cx="166687" cy="166687"/>
          </a:xfrm>
          <a:prstGeom prst="ellipse">
            <a:avLst/>
          </a:prstGeom>
          <a:solidFill>
            <a:srgbClr val="FF0000"/>
          </a:solidFill>
          <a:ln w="207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6" name="Rectangle 38"/>
          <p:cNvSpPr>
            <a:spLocks noChangeArrowheads="1"/>
          </p:cNvSpPr>
          <p:nvPr/>
        </p:nvSpPr>
        <p:spPr bwMode="auto">
          <a:xfrm>
            <a:off x="2684463" y="2947989"/>
            <a:ext cx="2436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a</a:t>
            </a:r>
            <a:endParaRPr lang="en-GB"/>
          </a:p>
        </p:txBody>
      </p:sp>
      <p:sp>
        <p:nvSpPr>
          <p:cNvPr id="8207" name="Rectangle 39"/>
          <p:cNvSpPr>
            <a:spLocks noChangeArrowheads="1"/>
          </p:cNvSpPr>
          <p:nvPr/>
        </p:nvSpPr>
        <p:spPr bwMode="auto">
          <a:xfrm>
            <a:off x="3725863" y="950914"/>
            <a:ext cx="1586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g</a:t>
            </a:r>
            <a:endParaRPr lang="en-GB"/>
          </a:p>
        </p:txBody>
      </p:sp>
      <p:sp>
        <p:nvSpPr>
          <p:cNvPr id="8208" name="Rectangle 40"/>
          <p:cNvSpPr>
            <a:spLocks noChangeArrowheads="1"/>
          </p:cNvSpPr>
          <p:nvPr/>
        </p:nvSpPr>
        <p:spPr bwMode="auto">
          <a:xfrm>
            <a:off x="5265739" y="3802064"/>
            <a:ext cx="613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a+g</a:t>
            </a:r>
            <a:endParaRPr lang="en-GB"/>
          </a:p>
        </p:txBody>
      </p:sp>
      <p:grpSp>
        <p:nvGrpSpPr>
          <p:cNvPr id="4413" name="Group 317"/>
          <p:cNvGrpSpPr>
            <a:grpSpLocks/>
          </p:cNvGrpSpPr>
          <p:nvPr/>
        </p:nvGrpSpPr>
        <p:grpSpPr bwMode="auto">
          <a:xfrm>
            <a:off x="4278313" y="2522539"/>
            <a:ext cx="3892550" cy="1000125"/>
            <a:chOff x="1735" y="1589"/>
            <a:chExt cx="2452" cy="630"/>
          </a:xfrm>
        </p:grpSpPr>
        <p:grpSp>
          <p:nvGrpSpPr>
            <p:cNvPr id="8354" name="Group 100"/>
            <p:cNvGrpSpPr>
              <a:grpSpLocks/>
            </p:cNvGrpSpPr>
            <p:nvPr/>
          </p:nvGrpSpPr>
          <p:grpSpPr bwMode="auto">
            <a:xfrm>
              <a:off x="1879" y="1589"/>
              <a:ext cx="2295" cy="13"/>
              <a:chOff x="1879" y="1589"/>
              <a:chExt cx="2295" cy="13"/>
            </a:xfrm>
          </p:grpSpPr>
          <p:sp>
            <p:nvSpPr>
              <p:cNvPr id="8424" name="Rectangle 41"/>
              <p:cNvSpPr>
                <a:spLocks noChangeArrowheads="1"/>
              </p:cNvSpPr>
              <p:nvPr/>
            </p:nvSpPr>
            <p:spPr bwMode="auto">
              <a:xfrm>
                <a:off x="187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5" name="Rectangle 42"/>
              <p:cNvSpPr>
                <a:spLocks noChangeArrowheads="1"/>
              </p:cNvSpPr>
              <p:nvPr/>
            </p:nvSpPr>
            <p:spPr bwMode="auto">
              <a:xfrm>
                <a:off x="191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6" name="Rectangle 43"/>
              <p:cNvSpPr>
                <a:spLocks noChangeArrowheads="1"/>
              </p:cNvSpPr>
              <p:nvPr/>
            </p:nvSpPr>
            <p:spPr bwMode="auto">
              <a:xfrm>
                <a:off x="195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7" name="Rectangle 44"/>
              <p:cNvSpPr>
                <a:spLocks noChangeArrowheads="1"/>
              </p:cNvSpPr>
              <p:nvPr/>
            </p:nvSpPr>
            <p:spPr bwMode="auto">
              <a:xfrm>
                <a:off x="199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8" name="Rectangle 45"/>
              <p:cNvSpPr>
                <a:spLocks noChangeArrowheads="1"/>
              </p:cNvSpPr>
              <p:nvPr/>
            </p:nvSpPr>
            <p:spPr bwMode="auto">
              <a:xfrm>
                <a:off x="203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9" name="Rectangle 46"/>
              <p:cNvSpPr>
                <a:spLocks noChangeArrowheads="1"/>
              </p:cNvSpPr>
              <p:nvPr/>
            </p:nvSpPr>
            <p:spPr bwMode="auto">
              <a:xfrm>
                <a:off x="207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0" name="Rectangle 47"/>
              <p:cNvSpPr>
                <a:spLocks noChangeArrowheads="1"/>
              </p:cNvSpPr>
              <p:nvPr/>
            </p:nvSpPr>
            <p:spPr bwMode="auto">
              <a:xfrm>
                <a:off x="211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1" name="Rectangle 48"/>
              <p:cNvSpPr>
                <a:spLocks noChangeArrowheads="1"/>
              </p:cNvSpPr>
              <p:nvPr/>
            </p:nvSpPr>
            <p:spPr bwMode="auto">
              <a:xfrm>
                <a:off x="215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2" name="Rectangle 49"/>
              <p:cNvSpPr>
                <a:spLocks noChangeArrowheads="1"/>
              </p:cNvSpPr>
              <p:nvPr/>
            </p:nvSpPr>
            <p:spPr bwMode="auto">
              <a:xfrm>
                <a:off x="219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3" name="Rectangle 50"/>
              <p:cNvSpPr>
                <a:spLocks noChangeArrowheads="1"/>
              </p:cNvSpPr>
              <p:nvPr/>
            </p:nvSpPr>
            <p:spPr bwMode="auto">
              <a:xfrm>
                <a:off x="223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4" name="Rectangle 51"/>
              <p:cNvSpPr>
                <a:spLocks noChangeArrowheads="1"/>
              </p:cNvSpPr>
              <p:nvPr/>
            </p:nvSpPr>
            <p:spPr bwMode="auto">
              <a:xfrm>
                <a:off x="227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5" name="Rectangle 52"/>
              <p:cNvSpPr>
                <a:spLocks noChangeArrowheads="1"/>
              </p:cNvSpPr>
              <p:nvPr/>
            </p:nvSpPr>
            <p:spPr bwMode="auto">
              <a:xfrm>
                <a:off x="231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6" name="Rectangle 53"/>
              <p:cNvSpPr>
                <a:spLocks noChangeArrowheads="1"/>
              </p:cNvSpPr>
              <p:nvPr/>
            </p:nvSpPr>
            <p:spPr bwMode="auto">
              <a:xfrm>
                <a:off x="235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7" name="Rectangle 54"/>
              <p:cNvSpPr>
                <a:spLocks noChangeArrowheads="1"/>
              </p:cNvSpPr>
              <p:nvPr/>
            </p:nvSpPr>
            <p:spPr bwMode="auto">
              <a:xfrm>
                <a:off x="239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8" name="Rectangle 55"/>
              <p:cNvSpPr>
                <a:spLocks noChangeArrowheads="1"/>
              </p:cNvSpPr>
              <p:nvPr/>
            </p:nvSpPr>
            <p:spPr bwMode="auto">
              <a:xfrm>
                <a:off x="243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9" name="Rectangle 56"/>
              <p:cNvSpPr>
                <a:spLocks noChangeArrowheads="1"/>
              </p:cNvSpPr>
              <p:nvPr/>
            </p:nvSpPr>
            <p:spPr bwMode="auto">
              <a:xfrm>
                <a:off x="246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0" name="Rectangle 57"/>
              <p:cNvSpPr>
                <a:spLocks noChangeArrowheads="1"/>
              </p:cNvSpPr>
              <p:nvPr/>
            </p:nvSpPr>
            <p:spPr bwMode="auto">
              <a:xfrm>
                <a:off x="250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1" name="Rectangle 58"/>
              <p:cNvSpPr>
                <a:spLocks noChangeArrowheads="1"/>
              </p:cNvSpPr>
              <p:nvPr/>
            </p:nvSpPr>
            <p:spPr bwMode="auto">
              <a:xfrm>
                <a:off x="254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2" name="Rectangle 59"/>
              <p:cNvSpPr>
                <a:spLocks noChangeArrowheads="1"/>
              </p:cNvSpPr>
              <p:nvPr/>
            </p:nvSpPr>
            <p:spPr bwMode="auto">
              <a:xfrm>
                <a:off x="258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3" name="Rectangle 60"/>
              <p:cNvSpPr>
                <a:spLocks noChangeArrowheads="1"/>
              </p:cNvSpPr>
              <p:nvPr/>
            </p:nvSpPr>
            <p:spPr bwMode="auto">
              <a:xfrm>
                <a:off x="262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4" name="Rectangle 61"/>
              <p:cNvSpPr>
                <a:spLocks noChangeArrowheads="1"/>
              </p:cNvSpPr>
              <p:nvPr/>
            </p:nvSpPr>
            <p:spPr bwMode="auto">
              <a:xfrm>
                <a:off x="266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5" name="Rectangle 62"/>
              <p:cNvSpPr>
                <a:spLocks noChangeArrowheads="1"/>
              </p:cNvSpPr>
              <p:nvPr/>
            </p:nvSpPr>
            <p:spPr bwMode="auto">
              <a:xfrm>
                <a:off x="270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6" name="Rectangle 63"/>
              <p:cNvSpPr>
                <a:spLocks noChangeArrowheads="1"/>
              </p:cNvSpPr>
              <p:nvPr/>
            </p:nvSpPr>
            <p:spPr bwMode="auto">
              <a:xfrm>
                <a:off x="274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7" name="Rectangle 64"/>
              <p:cNvSpPr>
                <a:spLocks noChangeArrowheads="1"/>
              </p:cNvSpPr>
              <p:nvPr/>
            </p:nvSpPr>
            <p:spPr bwMode="auto">
              <a:xfrm>
                <a:off x="278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8" name="Rectangle 65"/>
              <p:cNvSpPr>
                <a:spLocks noChangeArrowheads="1"/>
              </p:cNvSpPr>
              <p:nvPr/>
            </p:nvSpPr>
            <p:spPr bwMode="auto">
              <a:xfrm>
                <a:off x="282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9" name="Rectangle 66"/>
              <p:cNvSpPr>
                <a:spLocks noChangeArrowheads="1"/>
              </p:cNvSpPr>
              <p:nvPr/>
            </p:nvSpPr>
            <p:spPr bwMode="auto">
              <a:xfrm>
                <a:off x="286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0" name="Rectangle 67"/>
              <p:cNvSpPr>
                <a:spLocks noChangeArrowheads="1"/>
              </p:cNvSpPr>
              <p:nvPr/>
            </p:nvSpPr>
            <p:spPr bwMode="auto">
              <a:xfrm>
                <a:off x="290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1" name="Rectangle 68"/>
              <p:cNvSpPr>
                <a:spLocks noChangeArrowheads="1"/>
              </p:cNvSpPr>
              <p:nvPr/>
            </p:nvSpPr>
            <p:spPr bwMode="auto">
              <a:xfrm>
                <a:off x="294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2" name="Rectangle 69"/>
              <p:cNvSpPr>
                <a:spLocks noChangeArrowheads="1"/>
              </p:cNvSpPr>
              <p:nvPr/>
            </p:nvSpPr>
            <p:spPr bwMode="auto">
              <a:xfrm>
                <a:off x="298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3" name="Rectangle 70"/>
              <p:cNvSpPr>
                <a:spLocks noChangeArrowheads="1"/>
              </p:cNvSpPr>
              <p:nvPr/>
            </p:nvSpPr>
            <p:spPr bwMode="auto">
              <a:xfrm>
                <a:off x="302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4" name="Rectangle 71"/>
              <p:cNvSpPr>
                <a:spLocks noChangeArrowheads="1"/>
              </p:cNvSpPr>
              <p:nvPr/>
            </p:nvSpPr>
            <p:spPr bwMode="auto">
              <a:xfrm>
                <a:off x="305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5" name="Rectangle 72"/>
              <p:cNvSpPr>
                <a:spLocks noChangeArrowheads="1"/>
              </p:cNvSpPr>
              <p:nvPr/>
            </p:nvSpPr>
            <p:spPr bwMode="auto">
              <a:xfrm>
                <a:off x="309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6" name="Rectangle 73"/>
              <p:cNvSpPr>
                <a:spLocks noChangeArrowheads="1"/>
              </p:cNvSpPr>
              <p:nvPr/>
            </p:nvSpPr>
            <p:spPr bwMode="auto">
              <a:xfrm>
                <a:off x="313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7" name="Rectangle 74"/>
              <p:cNvSpPr>
                <a:spLocks noChangeArrowheads="1"/>
              </p:cNvSpPr>
              <p:nvPr/>
            </p:nvSpPr>
            <p:spPr bwMode="auto">
              <a:xfrm>
                <a:off x="317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8" name="Rectangle 75"/>
              <p:cNvSpPr>
                <a:spLocks noChangeArrowheads="1"/>
              </p:cNvSpPr>
              <p:nvPr/>
            </p:nvSpPr>
            <p:spPr bwMode="auto">
              <a:xfrm>
                <a:off x="321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9" name="Rectangle 76"/>
              <p:cNvSpPr>
                <a:spLocks noChangeArrowheads="1"/>
              </p:cNvSpPr>
              <p:nvPr/>
            </p:nvSpPr>
            <p:spPr bwMode="auto">
              <a:xfrm>
                <a:off x="325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0" name="Rectangle 77"/>
              <p:cNvSpPr>
                <a:spLocks noChangeArrowheads="1"/>
              </p:cNvSpPr>
              <p:nvPr/>
            </p:nvSpPr>
            <p:spPr bwMode="auto">
              <a:xfrm>
                <a:off x="329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1" name="Rectangle 78"/>
              <p:cNvSpPr>
                <a:spLocks noChangeArrowheads="1"/>
              </p:cNvSpPr>
              <p:nvPr/>
            </p:nvSpPr>
            <p:spPr bwMode="auto">
              <a:xfrm>
                <a:off x="333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2" name="Rectangle 79"/>
              <p:cNvSpPr>
                <a:spLocks noChangeArrowheads="1"/>
              </p:cNvSpPr>
              <p:nvPr/>
            </p:nvSpPr>
            <p:spPr bwMode="auto">
              <a:xfrm>
                <a:off x="337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3" name="Rectangle 80"/>
              <p:cNvSpPr>
                <a:spLocks noChangeArrowheads="1"/>
              </p:cNvSpPr>
              <p:nvPr/>
            </p:nvSpPr>
            <p:spPr bwMode="auto">
              <a:xfrm>
                <a:off x="341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4" name="Rectangle 81"/>
              <p:cNvSpPr>
                <a:spLocks noChangeArrowheads="1"/>
              </p:cNvSpPr>
              <p:nvPr/>
            </p:nvSpPr>
            <p:spPr bwMode="auto">
              <a:xfrm>
                <a:off x="345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5" name="Rectangle 82"/>
              <p:cNvSpPr>
                <a:spLocks noChangeArrowheads="1"/>
              </p:cNvSpPr>
              <p:nvPr/>
            </p:nvSpPr>
            <p:spPr bwMode="auto">
              <a:xfrm>
                <a:off x="349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6" name="Rectangle 83"/>
              <p:cNvSpPr>
                <a:spLocks noChangeArrowheads="1"/>
              </p:cNvSpPr>
              <p:nvPr/>
            </p:nvSpPr>
            <p:spPr bwMode="auto">
              <a:xfrm>
                <a:off x="3531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7" name="Rectangle 84"/>
              <p:cNvSpPr>
                <a:spLocks noChangeArrowheads="1"/>
              </p:cNvSpPr>
              <p:nvPr/>
            </p:nvSpPr>
            <p:spPr bwMode="auto">
              <a:xfrm>
                <a:off x="357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8" name="Rectangle 85"/>
              <p:cNvSpPr>
                <a:spLocks noChangeArrowheads="1"/>
              </p:cNvSpPr>
              <p:nvPr/>
            </p:nvSpPr>
            <p:spPr bwMode="auto">
              <a:xfrm>
                <a:off x="361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9" name="Rectangle 86"/>
              <p:cNvSpPr>
                <a:spLocks noChangeArrowheads="1"/>
              </p:cNvSpPr>
              <p:nvPr/>
            </p:nvSpPr>
            <p:spPr bwMode="auto">
              <a:xfrm>
                <a:off x="3649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0" name="Rectangle 87"/>
              <p:cNvSpPr>
                <a:spLocks noChangeArrowheads="1"/>
              </p:cNvSpPr>
              <p:nvPr/>
            </p:nvSpPr>
            <p:spPr bwMode="auto">
              <a:xfrm>
                <a:off x="368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1" name="Rectangle 88"/>
              <p:cNvSpPr>
                <a:spLocks noChangeArrowheads="1"/>
              </p:cNvSpPr>
              <p:nvPr/>
            </p:nvSpPr>
            <p:spPr bwMode="auto">
              <a:xfrm>
                <a:off x="372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2" name="Rectangle 89"/>
              <p:cNvSpPr>
                <a:spLocks noChangeArrowheads="1"/>
              </p:cNvSpPr>
              <p:nvPr/>
            </p:nvSpPr>
            <p:spPr bwMode="auto">
              <a:xfrm>
                <a:off x="3767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3" name="Rectangle 90"/>
              <p:cNvSpPr>
                <a:spLocks noChangeArrowheads="1"/>
              </p:cNvSpPr>
              <p:nvPr/>
            </p:nvSpPr>
            <p:spPr bwMode="auto">
              <a:xfrm>
                <a:off x="380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4" name="Rectangle 91"/>
              <p:cNvSpPr>
                <a:spLocks noChangeArrowheads="1"/>
              </p:cNvSpPr>
              <p:nvPr/>
            </p:nvSpPr>
            <p:spPr bwMode="auto">
              <a:xfrm>
                <a:off x="384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5" name="Rectangle 92"/>
              <p:cNvSpPr>
                <a:spLocks noChangeArrowheads="1"/>
              </p:cNvSpPr>
              <p:nvPr/>
            </p:nvSpPr>
            <p:spPr bwMode="auto">
              <a:xfrm>
                <a:off x="3885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6" name="Rectangle 93"/>
              <p:cNvSpPr>
                <a:spLocks noChangeArrowheads="1"/>
              </p:cNvSpPr>
              <p:nvPr/>
            </p:nvSpPr>
            <p:spPr bwMode="auto">
              <a:xfrm>
                <a:off x="392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7" name="Rectangle 94"/>
              <p:cNvSpPr>
                <a:spLocks noChangeArrowheads="1"/>
              </p:cNvSpPr>
              <p:nvPr/>
            </p:nvSpPr>
            <p:spPr bwMode="auto">
              <a:xfrm>
                <a:off x="396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8" name="Rectangle 95"/>
              <p:cNvSpPr>
                <a:spLocks noChangeArrowheads="1"/>
              </p:cNvSpPr>
              <p:nvPr/>
            </p:nvSpPr>
            <p:spPr bwMode="auto">
              <a:xfrm>
                <a:off x="4003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9" name="Rectangle 96"/>
              <p:cNvSpPr>
                <a:spLocks noChangeArrowheads="1"/>
              </p:cNvSpPr>
              <p:nvPr/>
            </p:nvSpPr>
            <p:spPr bwMode="auto">
              <a:xfrm>
                <a:off x="404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0" name="Rectangle 97"/>
              <p:cNvSpPr>
                <a:spLocks noChangeArrowheads="1"/>
              </p:cNvSpPr>
              <p:nvPr/>
            </p:nvSpPr>
            <p:spPr bwMode="auto">
              <a:xfrm>
                <a:off x="408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1" name="Rectangle 98"/>
              <p:cNvSpPr>
                <a:spLocks noChangeArrowheads="1"/>
              </p:cNvSpPr>
              <p:nvPr/>
            </p:nvSpPr>
            <p:spPr bwMode="auto">
              <a:xfrm>
                <a:off x="4121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2" name="Rectangle 99"/>
              <p:cNvSpPr>
                <a:spLocks noChangeArrowheads="1"/>
              </p:cNvSpPr>
              <p:nvPr/>
            </p:nvSpPr>
            <p:spPr bwMode="auto">
              <a:xfrm>
                <a:off x="416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55" name="Group 164"/>
            <p:cNvGrpSpPr>
              <a:grpSpLocks/>
            </p:cNvGrpSpPr>
            <p:nvPr/>
          </p:nvGrpSpPr>
          <p:grpSpPr bwMode="auto">
            <a:xfrm>
              <a:off x="1735" y="2205"/>
              <a:ext cx="2452" cy="14"/>
              <a:chOff x="1735" y="2205"/>
              <a:chExt cx="2452" cy="14"/>
            </a:xfrm>
          </p:grpSpPr>
          <p:sp>
            <p:nvSpPr>
              <p:cNvPr id="8361" name="Rectangle 101"/>
              <p:cNvSpPr>
                <a:spLocks noChangeArrowheads="1"/>
              </p:cNvSpPr>
              <p:nvPr/>
            </p:nvSpPr>
            <p:spPr bwMode="auto">
              <a:xfrm>
                <a:off x="173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2" name="Rectangle 102"/>
              <p:cNvSpPr>
                <a:spLocks noChangeArrowheads="1"/>
              </p:cNvSpPr>
              <p:nvPr/>
            </p:nvSpPr>
            <p:spPr bwMode="auto">
              <a:xfrm>
                <a:off x="177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3" name="Rectangle 103"/>
              <p:cNvSpPr>
                <a:spLocks noChangeArrowheads="1"/>
              </p:cNvSpPr>
              <p:nvPr/>
            </p:nvSpPr>
            <p:spPr bwMode="auto">
              <a:xfrm>
                <a:off x="181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4" name="Rectangle 104"/>
              <p:cNvSpPr>
                <a:spLocks noChangeArrowheads="1"/>
              </p:cNvSpPr>
              <p:nvPr/>
            </p:nvSpPr>
            <p:spPr bwMode="auto">
              <a:xfrm>
                <a:off x="185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5" name="Rectangle 105"/>
              <p:cNvSpPr>
                <a:spLocks noChangeArrowheads="1"/>
              </p:cNvSpPr>
              <p:nvPr/>
            </p:nvSpPr>
            <p:spPr bwMode="auto">
              <a:xfrm>
                <a:off x="189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6" name="Rectangle 106"/>
              <p:cNvSpPr>
                <a:spLocks noChangeArrowheads="1"/>
              </p:cNvSpPr>
              <p:nvPr/>
            </p:nvSpPr>
            <p:spPr bwMode="auto">
              <a:xfrm>
                <a:off x="193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7" name="Rectangle 107"/>
              <p:cNvSpPr>
                <a:spLocks noChangeArrowheads="1"/>
              </p:cNvSpPr>
              <p:nvPr/>
            </p:nvSpPr>
            <p:spPr bwMode="auto">
              <a:xfrm>
                <a:off x="197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8" name="Rectangle 108"/>
              <p:cNvSpPr>
                <a:spLocks noChangeArrowheads="1"/>
              </p:cNvSpPr>
              <p:nvPr/>
            </p:nvSpPr>
            <p:spPr bwMode="auto">
              <a:xfrm>
                <a:off x="201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9" name="Rectangle 109"/>
              <p:cNvSpPr>
                <a:spLocks noChangeArrowheads="1"/>
              </p:cNvSpPr>
              <p:nvPr/>
            </p:nvSpPr>
            <p:spPr bwMode="auto">
              <a:xfrm>
                <a:off x="205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0" name="Rectangle 110"/>
              <p:cNvSpPr>
                <a:spLocks noChangeArrowheads="1"/>
              </p:cNvSpPr>
              <p:nvPr/>
            </p:nvSpPr>
            <p:spPr bwMode="auto">
              <a:xfrm>
                <a:off x="208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1" name="Rectangle 111"/>
              <p:cNvSpPr>
                <a:spLocks noChangeArrowheads="1"/>
              </p:cNvSpPr>
              <p:nvPr/>
            </p:nvSpPr>
            <p:spPr bwMode="auto">
              <a:xfrm>
                <a:off x="212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2" name="Rectangle 112"/>
              <p:cNvSpPr>
                <a:spLocks noChangeArrowheads="1"/>
              </p:cNvSpPr>
              <p:nvPr/>
            </p:nvSpPr>
            <p:spPr bwMode="auto">
              <a:xfrm>
                <a:off x="216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3" name="Rectangle 113"/>
              <p:cNvSpPr>
                <a:spLocks noChangeArrowheads="1"/>
              </p:cNvSpPr>
              <p:nvPr/>
            </p:nvSpPr>
            <p:spPr bwMode="auto">
              <a:xfrm>
                <a:off x="220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4" name="Rectangle 114"/>
              <p:cNvSpPr>
                <a:spLocks noChangeArrowheads="1"/>
              </p:cNvSpPr>
              <p:nvPr/>
            </p:nvSpPr>
            <p:spPr bwMode="auto">
              <a:xfrm>
                <a:off x="224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5" name="Rectangle 115"/>
              <p:cNvSpPr>
                <a:spLocks noChangeArrowheads="1"/>
              </p:cNvSpPr>
              <p:nvPr/>
            </p:nvSpPr>
            <p:spPr bwMode="auto">
              <a:xfrm>
                <a:off x="228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6" name="Rectangle 116"/>
              <p:cNvSpPr>
                <a:spLocks noChangeArrowheads="1"/>
              </p:cNvSpPr>
              <p:nvPr/>
            </p:nvSpPr>
            <p:spPr bwMode="auto">
              <a:xfrm>
                <a:off x="232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7" name="Rectangle 117"/>
              <p:cNvSpPr>
                <a:spLocks noChangeArrowheads="1"/>
              </p:cNvSpPr>
              <p:nvPr/>
            </p:nvSpPr>
            <p:spPr bwMode="auto">
              <a:xfrm>
                <a:off x="2364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8" name="Rectangle 118"/>
              <p:cNvSpPr>
                <a:spLocks noChangeArrowheads="1"/>
              </p:cNvSpPr>
              <p:nvPr/>
            </p:nvSpPr>
            <p:spPr bwMode="auto">
              <a:xfrm>
                <a:off x="240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9" name="Rectangle 119"/>
              <p:cNvSpPr>
                <a:spLocks noChangeArrowheads="1"/>
              </p:cNvSpPr>
              <p:nvPr/>
            </p:nvSpPr>
            <p:spPr bwMode="auto">
              <a:xfrm>
                <a:off x="244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0" name="Rectangle 120"/>
              <p:cNvSpPr>
                <a:spLocks noChangeArrowheads="1"/>
              </p:cNvSpPr>
              <p:nvPr/>
            </p:nvSpPr>
            <p:spPr bwMode="auto">
              <a:xfrm>
                <a:off x="2482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1" name="Rectangle 121"/>
              <p:cNvSpPr>
                <a:spLocks noChangeArrowheads="1"/>
              </p:cNvSpPr>
              <p:nvPr/>
            </p:nvSpPr>
            <p:spPr bwMode="auto">
              <a:xfrm>
                <a:off x="252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2" name="Rectangle 122"/>
              <p:cNvSpPr>
                <a:spLocks noChangeArrowheads="1"/>
              </p:cNvSpPr>
              <p:nvPr/>
            </p:nvSpPr>
            <p:spPr bwMode="auto">
              <a:xfrm>
                <a:off x="256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3" name="Rectangle 123"/>
              <p:cNvSpPr>
                <a:spLocks noChangeArrowheads="1"/>
              </p:cNvSpPr>
              <p:nvPr/>
            </p:nvSpPr>
            <p:spPr bwMode="auto">
              <a:xfrm>
                <a:off x="2600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4" name="Rectangle 124"/>
              <p:cNvSpPr>
                <a:spLocks noChangeArrowheads="1"/>
              </p:cNvSpPr>
              <p:nvPr/>
            </p:nvSpPr>
            <p:spPr bwMode="auto">
              <a:xfrm>
                <a:off x="264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5" name="Rectangle 125"/>
              <p:cNvSpPr>
                <a:spLocks noChangeArrowheads="1"/>
              </p:cNvSpPr>
              <p:nvPr/>
            </p:nvSpPr>
            <p:spPr bwMode="auto">
              <a:xfrm>
                <a:off x="267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6" name="Rectangle 126"/>
              <p:cNvSpPr>
                <a:spLocks noChangeArrowheads="1"/>
              </p:cNvSpPr>
              <p:nvPr/>
            </p:nvSpPr>
            <p:spPr bwMode="auto">
              <a:xfrm>
                <a:off x="271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7" name="Rectangle 127"/>
              <p:cNvSpPr>
                <a:spLocks noChangeArrowheads="1"/>
              </p:cNvSpPr>
              <p:nvPr/>
            </p:nvSpPr>
            <p:spPr bwMode="auto">
              <a:xfrm>
                <a:off x="275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8" name="Rectangle 128"/>
              <p:cNvSpPr>
                <a:spLocks noChangeArrowheads="1"/>
              </p:cNvSpPr>
              <p:nvPr/>
            </p:nvSpPr>
            <p:spPr bwMode="auto">
              <a:xfrm>
                <a:off x="279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9" name="Rectangle 129"/>
              <p:cNvSpPr>
                <a:spLocks noChangeArrowheads="1"/>
              </p:cNvSpPr>
              <p:nvPr/>
            </p:nvSpPr>
            <p:spPr bwMode="auto">
              <a:xfrm>
                <a:off x="283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0" name="Rectangle 130"/>
              <p:cNvSpPr>
                <a:spLocks noChangeArrowheads="1"/>
              </p:cNvSpPr>
              <p:nvPr/>
            </p:nvSpPr>
            <p:spPr bwMode="auto">
              <a:xfrm>
                <a:off x="287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1" name="Rectangle 131"/>
              <p:cNvSpPr>
                <a:spLocks noChangeArrowheads="1"/>
              </p:cNvSpPr>
              <p:nvPr/>
            </p:nvSpPr>
            <p:spPr bwMode="auto">
              <a:xfrm>
                <a:off x="291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2" name="Rectangle 132"/>
              <p:cNvSpPr>
                <a:spLocks noChangeArrowheads="1"/>
              </p:cNvSpPr>
              <p:nvPr/>
            </p:nvSpPr>
            <p:spPr bwMode="auto">
              <a:xfrm>
                <a:off x="2954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3" name="Rectangle 133"/>
              <p:cNvSpPr>
                <a:spLocks noChangeArrowheads="1"/>
              </p:cNvSpPr>
              <p:nvPr/>
            </p:nvSpPr>
            <p:spPr bwMode="auto">
              <a:xfrm>
                <a:off x="299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4" name="Rectangle 134"/>
              <p:cNvSpPr>
                <a:spLocks noChangeArrowheads="1"/>
              </p:cNvSpPr>
              <p:nvPr/>
            </p:nvSpPr>
            <p:spPr bwMode="auto">
              <a:xfrm>
                <a:off x="303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5" name="Rectangle 135"/>
              <p:cNvSpPr>
                <a:spLocks noChangeArrowheads="1"/>
              </p:cNvSpPr>
              <p:nvPr/>
            </p:nvSpPr>
            <p:spPr bwMode="auto">
              <a:xfrm>
                <a:off x="3072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6" name="Rectangle 136"/>
              <p:cNvSpPr>
                <a:spLocks noChangeArrowheads="1"/>
              </p:cNvSpPr>
              <p:nvPr/>
            </p:nvSpPr>
            <p:spPr bwMode="auto">
              <a:xfrm>
                <a:off x="311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" name="Rectangle 137"/>
              <p:cNvSpPr>
                <a:spLocks noChangeArrowheads="1"/>
              </p:cNvSpPr>
              <p:nvPr/>
            </p:nvSpPr>
            <p:spPr bwMode="auto">
              <a:xfrm>
                <a:off x="315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" name="Rectangle 138"/>
              <p:cNvSpPr>
                <a:spLocks noChangeArrowheads="1"/>
              </p:cNvSpPr>
              <p:nvPr/>
            </p:nvSpPr>
            <p:spPr bwMode="auto">
              <a:xfrm>
                <a:off x="3190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9" name="Rectangle 139"/>
              <p:cNvSpPr>
                <a:spLocks noChangeArrowheads="1"/>
              </p:cNvSpPr>
              <p:nvPr/>
            </p:nvSpPr>
            <p:spPr bwMode="auto">
              <a:xfrm>
                <a:off x="323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0" name="Rectangle 140"/>
              <p:cNvSpPr>
                <a:spLocks noChangeArrowheads="1"/>
              </p:cNvSpPr>
              <p:nvPr/>
            </p:nvSpPr>
            <p:spPr bwMode="auto">
              <a:xfrm>
                <a:off x="326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1" name="Rectangle 141"/>
              <p:cNvSpPr>
                <a:spLocks noChangeArrowheads="1"/>
              </p:cNvSpPr>
              <p:nvPr/>
            </p:nvSpPr>
            <p:spPr bwMode="auto">
              <a:xfrm>
                <a:off x="330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2" name="Rectangle 142"/>
              <p:cNvSpPr>
                <a:spLocks noChangeArrowheads="1"/>
              </p:cNvSpPr>
              <p:nvPr/>
            </p:nvSpPr>
            <p:spPr bwMode="auto">
              <a:xfrm>
                <a:off x="334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3" name="Rectangle 143"/>
              <p:cNvSpPr>
                <a:spLocks noChangeArrowheads="1"/>
              </p:cNvSpPr>
              <p:nvPr/>
            </p:nvSpPr>
            <p:spPr bwMode="auto">
              <a:xfrm>
                <a:off x="338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4" name="Rectangle 144"/>
              <p:cNvSpPr>
                <a:spLocks noChangeArrowheads="1"/>
              </p:cNvSpPr>
              <p:nvPr/>
            </p:nvSpPr>
            <p:spPr bwMode="auto">
              <a:xfrm>
                <a:off x="342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5" name="Rectangle 145"/>
              <p:cNvSpPr>
                <a:spLocks noChangeArrowheads="1"/>
              </p:cNvSpPr>
              <p:nvPr/>
            </p:nvSpPr>
            <p:spPr bwMode="auto">
              <a:xfrm>
                <a:off x="346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6" name="Rectangle 146"/>
              <p:cNvSpPr>
                <a:spLocks noChangeArrowheads="1"/>
              </p:cNvSpPr>
              <p:nvPr/>
            </p:nvSpPr>
            <p:spPr bwMode="auto">
              <a:xfrm>
                <a:off x="350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7" name="Rectangle 147"/>
              <p:cNvSpPr>
                <a:spLocks noChangeArrowheads="1"/>
              </p:cNvSpPr>
              <p:nvPr/>
            </p:nvSpPr>
            <p:spPr bwMode="auto">
              <a:xfrm>
                <a:off x="354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8" name="Rectangle 148"/>
              <p:cNvSpPr>
                <a:spLocks noChangeArrowheads="1"/>
              </p:cNvSpPr>
              <p:nvPr/>
            </p:nvSpPr>
            <p:spPr bwMode="auto">
              <a:xfrm>
                <a:off x="358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9" name="Rectangle 149"/>
              <p:cNvSpPr>
                <a:spLocks noChangeArrowheads="1"/>
              </p:cNvSpPr>
              <p:nvPr/>
            </p:nvSpPr>
            <p:spPr bwMode="auto">
              <a:xfrm>
                <a:off x="362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0" name="Rectangle 150"/>
              <p:cNvSpPr>
                <a:spLocks noChangeArrowheads="1"/>
              </p:cNvSpPr>
              <p:nvPr/>
            </p:nvSpPr>
            <p:spPr bwMode="auto">
              <a:xfrm>
                <a:off x="366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" name="Rectangle 151"/>
              <p:cNvSpPr>
                <a:spLocks noChangeArrowheads="1"/>
              </p:cNvSpPr>
              <p:nvPr/>
            </p:nvSpPr>
            <p:spPr bwMode="auto">
              <a:xfrm>
                <a:off x="370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2" name="Rectangle 152"/>
              <p:cNvSpPr>
                <a:spLocks noChangeArrowheads="1"/>
              </p:cNvSpPr>
              <p:nvPr/>
            </p:nvSpPr>
            <p:spPr bwMode="auto">
              <a:xfrm>
                <a:off x="374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3" name="Rectangle 153"/>
              <p:cNvSpPr>
                <a:spLocks noChangeArrowheads="1"/>
              </p:cNvSpPr>
              <p:nvPr/>
            </p:nvSpPr>
            <p:spPr bwMode="auto">
              <a:xfrm>
                <a:off x="378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4" name="Rectangle 154"/>
              <p:cNvSpPr>
                <a:spLocks noChangeArrowheads="1"/>
              </p:cNvSpPr>
              <p:nvPr/>
            </p:nvSpPr>
            <p:spPr bwMode="auto">
              <a:xfrm>
                <a:off x="382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5" name="Rectangle 155"/>
              <p:cNvSpPr>
                <a:spLocks noChangeArrowheads="1"/>
              </p:cNvSpPr>
              <p:nvPr/>
            </p:nvSpPr>
            <p:spPr bwMode="auto">
              <a:xfrm>
                <a:off x="385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6" name="Rectangle 156"/>
              <p:cNvSpPr>
                <a:spLocks noChangeArrowheads="1"/>
              </p:cNvSpPr>
              <p:nvPr/>
            </p:nvSpPr>
            <p:spPr bwMode="auto">
              <a:xfrm>
                <a:off x="389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7" name="Rectangle 157"/>
              <p:cNvSpPr>
                <a:spLocks noChangeArrowheads="1"/>
              </p:cNvSpPr>
              <p:nvPr/>
            </p:nvSpPr>
            <p:spPr bwMode="auto">
              <a:xfrm>
                <a:off x="393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8" name="Rectangle 158"/>
              <p:cNvSpPr>
                <a:spLocks noChangeArrowheads="1"/>
              </p:cNvSpPr>
              <p:nvPr/>
            </p:nvSpPr>
            <p:spPr bwMode="auto">
              <a:xfrm>
                <a:off x="397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9" name="Rectangle 159"/>
              <p:cNvSpPr>
                <a:spLocks noChangeArrowheads="1"/>
              </p:cNvSpPr>
              <p:nvPr/>
            </p:nvSpPr>
            <p:spPr bwMode="auto">
              <a:xfrm>
                <a:off x="401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0" name="Rectangle 160"/>
              <p:cNvSpPr>
                <a:spLocks noChangeArrowheads="1"/>
              </p:cNvSpPr>
              <p:nvPr/>
            </p:nvSpPr>
            <p:spPr bwMode="auto">
              <a:xfrm>
                <a:off x="405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1" name="Rectangle 161"/>
              <p:cNvSpPr>
                <a:spLocks noChangeArrowheads="1"/>
              </p:cNvSpPr>
              <p:nvPr/>
            </p:nvSpPr>
            <p:spPr bwMode="auto">
              <a:xfrm>
                <a:off x="409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2" name="Rectangle 162"/>
              <p:cNvSpPr>
                <a:spLocks noChangeArrowheads="1"/>
              </p:cNvSpPr>
              <p:nvPr/>
            </p:nvSpPr>
            <p:spPr bwMode="auto">
              <a:xfrm>
                <a:off x="413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3" name="Rectangle 163"/>
              <p:cNvSpPr>
                <a:spLocks noChangeArrowheads="1"/>
              </p:cNvSpPr>
              <p:nvPr/>
            </p:nvSpPr>
            <p:spPr bwMode="auto">
              <a:xfrm>
                <a:off x="417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56" name="Freeform 300"/>
            <p:cNvSpPr>
              <a:spLocks/>
            </p:cNvSpPr>
            <p:nvPr/>
          </p:nvSpPr>
          <p:spPr bwMode="auto">
            <a:xfrm>
              <a:off x="3387" y="1589"/>
              <a:ext cx="210" cy="616"/>
            </a:xfrm>
            <a:custGeom>
              <a:avLst/>
              <a:gdLst>
                <a:gd name="T0" fmla="*/ 0 w 210"/>
                <a:gd name="T1" fmla="*/ 616 h 616"/>
                <a:gd name="T2" fmla="*/ 210 w 210"/>
                <a:gd name="T3" fmla="*/ 616 h 616"/>
                <a:gd name="T4" fmla="*/ 210 w 210"/>
                <a:gd name="T5" fmla="*/ 0 h 6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" h="616">
                  <a:moveTo>
                    <a:pt x="0" y="616"/>
                  </a:moveTo>
                  <a:lnTo>
                    <a:pt x="210" y="616"/>
                  </a:lnTo>
                  <a:lnTo>
                    <a:pt x="21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7" name="Line 301"/>
            <p:cNvSpPr>
              <a:spLocks noChangeShapeType="1"/>
            </p:cNvSpPr>
            <p:nvPr/>
          </p:nvSpPr>
          <p:spPr bwMode="auto">
            <a:xfrm>
              <a:off x="3696" y="2205"/>
              <a:ext cx="302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8" name="Arc 302"/>
            <p:cNvSpPr>
              <a:spLocks/>
            </p:cNvSpPr>
            <p:nvPr/>
          </p:nvSpPr>
          <p:spPr bwMode="auto">
            <a:xfrm>
              <a:off x="3597" y="1589"/>
              <a:ext cx="92" cy="603"/>
            </a:xfrm>
            <a:custGeom>
              <a:avLst/>
              <a:gdLst>
                <a:gd name="T0" fmla="*/ 92 w 21600"/>
                <a:gd name="T1" fmla="*/ 603 h 21600"/>
                <a:gd name="T2" fmla="*/ 0 w 21600"/>
                <a:gd name="T3" fmla="*/ 0 h 21600"/>
                <a:gd name="T4" fmla="*/ 92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9" name="Rectangle 308"/>
            <p:cNvSpPr>
              <a:spLocks noChangeArrowheads="1"/>
            </p:cNvSpPr>
            <p:nvPr/>
          </p:nvSpPr>
          <p:spPr bwMode="auto">
            <a:xfrm>
              <a:off x="3459" y="1897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a</a:t>
              </a:r>
              <a:endParaRPr lang="en-GB"/>
            </a:p>
          </p:txBody>
        </p:sp>
        <p:sp>
          <p:nvSpPr>
            <p:cNvPr id="8360" name="Rectangle 309"/>
            <p:cNvSpPr>
              <a:spLocks noChangeArrowheads="1"/>
            </p:cNvSpPr>
            <p:nvPr/>
          </p:nvSpPr>
          <p:spPr bwMode="auto">
            <a:xfrm>
              <a:off x="3787" y="1871"/>
              <a:ext cx="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g</a:t>
              </a:r>
              <a:endParaRPr lang="en-GB"/>
            </a:p>
          </p:txBody>
        </p:sp>
      </p:grpSp>
      <p:sp>
        <p:nvSpPr>
          <p:cNvPr id="8210" name="Rectangle 314"/>
          <p:cNvSpPr>
            <a:spLocks noChangeArrowheads="1"/>
          </p:cNvSpPr>
          <p:nvPr/>
        </p:nvSpPr>
        <p:spPr bwMode="auto">
          <a:xfrm>
            <a:off x="7181851" y="909639"/>
            <a:ext cx="25680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Geneva" charset="0"/>
              </a:rPr>
              <a:t>High supersaturation</a:t>
            </a:r>
            <a:endParaRPr lang="en-GB"/>
          </a:p>
        </p:txBody>
      </p:sp>
      <p:sp>
        <p:nvSpPr>
          <p:cNvPr id="8211" name="Rectangle 315"/>
          <p:cNvSpPr>
            <a:spLocks noChangeArrowheads="1"/>
          </p:cNvSpPr>
          <p:nvPr/>
        </p:nvSpPr>
        <p:spPr bwMode="auto">
          <a:xfrm>
            <a:off x="7181850" y="1243013"/>
            <a:ext cx="14811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Geneva" charset="0"/>
              </a:rPr>
              <a:t>NP-LE mode</a:t>
            </a:r>
            <a:endParaRPr lang="en-GB"/>
          </a:p>
        </p:txBody>
      </p:sp>
      <p:grpSp>
        <p:nvGrpSpPr>
          <p:cNvPr id="4415" name="Group 319"/>
          <p:cNvGrpSpPr>
            <a:grpSpLocks/>
          </p:cNvGrpSpPr>
          <p:nvPr/>
        </p:nvGrpSpPr>
        <p:grpSpPr bwMode="auto">
          <a:xfrm>
            <a:off x="3216809" y="2543175"/>
            <a:ext cx="1311688" cy="3455988"/>
            <a:chOff x="1066" y="1602"/>
            <a:chExt cx="826" cy="2177"/>
          </a:xfrm>
        </p:grpSpPr>
        <p:sp>
          <p:nvSpPr>
            <p:cNvPr id="8213" name="Line 304"/>
            <p:cNvSpPr>
              <a:spLocks noChangeShapeType="1"/>
            </p:cNvSpPr>
            <p:nvPr/>
          </p:nvSpPr>
          <p:spPr bwMode="auto">
            <a:xfrm>
              <a:off x="1447" y="3635"/>
              <a:ext cx="1" cy="14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4" name="Group 318"/>
            <p:cNvGrpSpPr>
              <a:grpSpLocks/>
            </p:cNvGrpSpPr>
            <p:nvPr/>
          </p:nvGrpSpPr>
          <p:grpSpPr bwMode="auto">
            <a:xfrm>
              <a:off x="1066" y="1602"/>
              <a:ext cx="826" cy="2138"/>
              <a:chOff x="1066" y="1602"/>
              <a:chExt cx="826" cy="2138"/>
            </a:xfrm>
          </p:grpSpPr>
          <p:grpSp>
            <p:nvGrpSpPr>
              <p:cNvPr id="8215" name="Group 203"/>
              <p:cNvGrpSpPr>
                <a:grpSpLocks/>
              </p:cNvGrpSpPr>
              <p:nvPr/>
            </p:nvGrpSpPr>
            <p:grpSpPr bwMode="auto">
              <a:xfrm>
                <a:off x="1066" y="2258"/>
                <a:ext cx="13" cy="1469"/>
                <a:chOff x="1066" y="2258"/>
                <a:chExt cx="13" cy="1469"/>
              </a:xfrm>
            </p:grpSpPr>
            <p:sp>
              <p:nvSpPr>
                <p:cNvPr id="8316" name="Rectangle 165"/>
                <p:cNvSpPr>
                  <a:spLocks noChangeArrowheads="1"/>
                </p:cNvSpPr>
                <p:nvPr/>
              </p:nvSpPr>
              <p:spPr bwMode="auto">
                <a:xfrm>
                  <a:off x="1066" y="225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7" name="Rectangle 166"/>
                <p:cNvSpPr>
                  <a:spLocks noChangeArrowheads="1"/>
                </p:cNvSpPr>
                <p:nvPr/>
              </p:nvSpPr>
              <p:spPr bwMode="auto">
                <a:xfrm>
                  <a:off x="1066" y="229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8" name="Rectangle 167"/>
                <p:cNvSpPr>
                  <a:spLocks noChangeArrowheads="1"/>
                </p:cNvSpPr>
                <p:nvPr/>
              </p:nvSpPr>
              <p:spPr bwMode="auto">
                <a:xfrm>
                  <a:off x="1066" y="233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9" name="Rectangle 168"/>
                <p:cNvSpPr>
                  <a:spLocks noChangeArrowheads="1"/>
                </p:cNvSpPr>
                <p:nvPr/>
              </p:nvSpPr>
              <p:spPr bwMode="auto">
                <a:xfrm>
                  <a:off x="1066" y="237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0" name="Rectangle 169"/>
                <p:cNvSpPr>
                  <a:spLocks noChangeArrowheads="1"/>
                </p:cNvSpPr>
                <p:nvPr/>
              </p:nvSpPr>
              <p:spPr bwMode="auto">
                <a:xfrm>
                  <a:off x="1066" y="241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1" name="Rectangle 170"/>
                <p:cNvSpPr>
                  <a:spLocks noChangeArrowheads="1"/>
                </p:cNvSpPr>
                <p:nvPr/>
              </p:nvSpPr>
              <p:spPr bwMode="auto">
                <a:xfrm>
                  <a:off x="1066" y="245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2" name="Rectangle 171"/>
                <p:cNvSpPr>
                  <a:spLocks noChangeArrowheads="1"/>
                </p:cNvSpPr>
                <p:nvPr/>
              </p:nvSpPr>
              <p:spPr bwMode="auto">
                <a:xfrm>
                  <a:off x="1066" y="249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3" name="Rectangle 172"/>
                <p:cNvSpPr>
                  <a:spLocks noChangeArrowheads="1"/>
                </p:cNvSpPr>
                <p:nvPr/>
              </p:nvSpPr>
              <p:spPr bwMode="auto">
                <a:xfrm>
                  <a:off x="1066" y="253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4" name="Rectangle 173"/>
                <p:cNvSpPr>
                  <a:spLocks noChangeArrowheads="1"/>
                </p:cNvSpPr>
                <p:nvPr/>
              </p:nvSpPr>
              <p:spPr bwMode="auto">
                <a:xfrm>
                  <a:off x="1066" y="257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5" name="Rectangle 174"/>
                <p:cNvSpPr>
                  <a:spLocks noChangeArrowheads="1"/>
                </p:cNvSpPr>
                <p:nvPr/>
              </p:nvSpPr>
              <p:spPr bwMode="auto">
                <a:xfrm>
                  <a:off x="1066" y="261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6" name="Rectangle 175"/>
                <p:cNvSpPr>
                  <a:spLocks noChangeArrowheads="1"/>
                </p:cNvSpPr>
                <p:nvPr/>
              </p:nvSpPr>
              <p:spPr bwMode="auto">
                <a:xfrm>
                  <a:off x="1066" y="265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7" name="Rectangle 176"/>
                <p:cNvSpPr>
                  <a:spLocks noChangeArrowheads="1"/>
                </p:cNvSpPr>
                <p:nvPr/>
              </p:nvSpPr>
              <p:spPr bwMode="auto">
                <a:xfrm>
                  <a:off x="1066" y="269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8" name="Rectangle 177"/>
                <p:cNvSpPr>
                  <a:spLocks noChangeArrowheads="1"/>
                </p:cNvSpPr>
                <p:nvPr/>
              </p:nvSpPr>
              <p:spPr bwMode="auto">
                <a:xfrm>
                  <a:off x="1066" y="273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9" name="Rectangle 178"/>
                <p:cNvSpPr>
                  <a:spLocks noChangeArrowheads="1"/>
                </p:cNvSpPr>
                <p:nvPr/>
              </p:nvSpPr>
              <p:spPr bwMode="auto">
                <a:xfrm>
                  <a:off x="1066" y="276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0" name="Rectangle 179"/>
                <p:cNvSpPr>
                  <a:spLocks noChangeArrowheads="1"/>
                </p:cNvSpPr>
                <p:nvPr/>
              </p:nvSpPr>
              <p:spPr bwMode="auto">
                <a:xfrm>
                  <a:off x="1066" y="280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1" name="Rectangle 180"/>
                <p:cNvSpPr>
                  <a:spLocks noChangeArrowheads="1"/>
                </p:cNvSpPr>
                <p:nvPr/>
              </p:nvSpPr>
              <p:spPr bwMode="auto">
                <a:xfrm>
                  <a:off x="1066" y="284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2" name="Rectangle 181"/>
                <p:cNvSpPr>
                  <a:spLocks noChangeArrowheads="1"/>
                </p:cNvSpPr>
                <p:nvPr/>
              </p:nvSpPr>
              <p:spPr bwMode="auto">
                <a:xfrm>
                  <a:off x="1066" y="288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3" name="Rectangle 182"/>
                <p:cNvSpPr>
                  <a:spLocks noChangeArrowheads="1"/>
                </p:cNvSpPr>
                <p:nvPr/>
              </p:nvSpPr>
              <p:spPr bwMode="auto">
                <a:xfrm>
                  <a:off x="1066" y="292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4" name="Rectangle 183"/>
                <p:cNvSpPr>
                  <a:spLocks noChangeArrowheads="1"/>
                </p:cNvSpPr>
                <p:nvPr/>
              </p:nvSpPr>
              <p:spPr bwMode="auto">
                <a:xfrm>
                  <a:off x="1066" y="296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5" name="Rectangle 184"/>
                <p:cNvSpPr>
                  <a:spLocks noChangeArrowheads="1"/>
                </p:cNvSpPr>
                <p:nvPr/>
              </p:nvSpPr>
              <p:spPr bwMode="auto">
                <a:xfrm>
                  <a:off x="1066" y="300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6" name="Rectangle 185"/>
                <p:cNvSpPr>
                  <a:spLocks noChangeArrowheads="1"/>
                </p:cNvSpPr>
                <p:nvPr/>
              </p:nvSpPr>
              <p:spPr bwMode="auto">
                <a:xfrm>
                  <a:off x="1066" y="304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7" name="Rectangle 186"/>
                <p:cNvSpPr>
                  <a:spLocks noChangeArrowheads="1"/>
                </p:cNvSpPr>
                <p:nvPr/>
              </p:nvSpPr>
              <p:spPr bwMode="auto">
                <a:xfrm>
                  <a:off x="1066" y="308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8" name="Rectangle 187"/>
                <p:cNvSpPr>
                  <a:spLocks noChangeArrowheads="1"/>
                </p:cNvSpPr>
                <p:nvPr/>
              </p:nvSpPr>
              <p:spPr bwMode="auto">
                <a:xfrm>
                  <a:off x="1066" y="3123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9" name="Rectangle 188"/>
                <p:cNvSpPr>
                  <a:spLocks noChangeArrowheads="1"/>
                </p:cNvSpPr>
                <p:nvPr/>
              </p:nvSpPr>
              <p:spPr bwMode="auto">
                <a:xfrm>
                  <a:off x="1066" y="316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0" name="Rectangle 189"/>
                <p:cNvSpPr>
                  <a:spLocks noChangeArrowheads="1"/>
                </p:cNvSpPr>
                <p:nvPr/>
              </p:nvSpPr>
              <p:spPr bwMode="auto">
                <a:xfrm>
                  <a:off x="1066" y="32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1" name="Rectangle 190"/>
                <p:cNvSpPr>
                  <a:spLocks noChangeArrowheads="1"/>
                </p:cNvSpPr>
                <p:nvPr/>
              </p:nvSpPr>
              <p:spPr bwMode="auto">
                <a:xfrm>
                  <a:off x="1066" y="3241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2" name="Rectangle 191"/>
                <p:cNvSpPr>
                  <a:spLocks noChangeArrowheads="1"/>
                </p:cNvSpPr>
                <p:nvPr/>
              </p:nvSpPr>
              <p:spPr bwMode="auto">
                <a:xfrm>
                  <a:off x="1066" y="32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3" name="Rectangle 192"/>
                <p:cNvSpPr>
                  <a:spLocks noChangeArrowheads="1"/>
                </p:cNvSpPr>
                <p:nvPr/>
              </p:nvSpPr>
              <p:spPr bwMode="auto">
                <a:xfrm>
                  <a:off x="1066" y="33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4" name="Rectangle 193"/>
                <p:cNvSpPr>
                  <a:spLocks noChangeArrowheads="1"/>
                </p:cNvSpPr>
                <p:nvPr/>
              </p:nvSpPr>
              <p:spPr bwMode="auto">
                <a:xfrm>
                  <a:off x="1066" y="3359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5" name="Rectangle 194"/>
                <p:cNvSpPr>
                  <a:spLocks noChangeArrowheads="1"/>
                </p:cNvSpPr>
                <p:nvPr/>
              </p:nvSpPr>
              <p:spPr bwMode="auto">
                <a:xfrm>
                  <a:off x="1066" y="33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6" name="Rectangle 195"/>
                <p:cNvSpPr>
                  <a:spLocks noChangeArrowheads="1"/>
                </p:cNvSpPr>
                <p:nvPr/>
              </p:nvSpPr>
              <p:spPr bwMode="auto">
                <a:xfrm>
                  <a:off x="1066" y="34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7" name="Rectangle 196"/>
                <p:cNvSpPr>
                  <a:spLocks noChangeArrowheads="1"/>
                </p:cNvSpPr>
                <p:nvPr/>
              </p:nvSpPr>
              <p:spPr bwMode="auto">
                <a:xfrm>
                  <a:off x="1066" y="3477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8" name="Rectangle 197"/>
                <p:cNvSpPr>
                  <a:spLocks noChangeArrowheads="1"/>
                </p:cNvSpPr>
                <p:nvPr/>
              </p:nvSpPr>
              <p:spPr bwMode="auto">
                <a:xfrm>
                  <a:off x="1066" y="35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9" name="Rectangle 198"/>
                <p:cNvSpPr>
                  <a:spLocks noChangeArrowheads="1"/>
                </p:cNvSpPr>
                <p:nvPr/>
              </p:nvSpPr>
              <p:spPr bwMode="auto">
                <a:xfrm>
                  <a:off x="1066" y="35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0" name="Rectangle 199"/>
                <p:cNvSpPr>
                  <a:spLocks noChangeArrowheads="1"/>
                </p:cNvSpPr>
                <p:nvPr/>
              </p:nvSpPr>
              <p:spPr bwMode="auto">
                <a:xfrm>
                  <a:off x="1066" y="3595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1" name="Rectangle 200"/>
                <p:cNvSpPr>
                  <a:spLocks noChangeArrowheads="1"/>
                </p:cNvSpPr>
                <p:nvPr/>
              </p:nvSpPr>
              <p:spPr bwMode="auto">
                <a:xfrm>
                  <a:off x="1066" y="36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2" name="Rectangle 201"/>
                <p:cNvSpPr>
                  <a:spLocks noChangeArrowheads="1"/>
                </p:cNvSpPr>
                <p:nvPr/>
              </p:nvSpPr>
              <p:spPr bwMode="auto">
                <a:xfrm>
                  <a:off x="1066" y="36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3" name="Rectangle 202"/>
                <p:cNvSpPr>
                  <a:spLocks noChangeArrowheads="1"/>
                </p:cNvSpPr>
                <p:nvPr/>
              </p:nvSpPr>
              <p:spPr bwMode="auto">
                <a:xfrm>
                  <a:off x="1066" y="37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216" name="Group 243"/>
              <p:cNvGrpSpPr>
                <a:grpSpLocks/>
              </p:cNvGrpSpPr>
              <p:nvPr/>
            </p:nvGrpSpPr>
            <p:grpSpPr bwMode="auto">
              <a:xfrm>
                <a:off x="1447" y="2205"/>
                <a:ext cx="13" cy="1509"/>
                <a:chOff x="1447" y="2205"/>
                <a:chExt cx="13" cy="1509"/>
              </a:xfrm>
            </p:grpSpPr>
            <p:sp>
              <p:nvSpPr>
                <p:cNvPr id="8277" name="Rectangle 204"/>
                <p:cNvSpPr>
                  <a:spLocks noChangeArrowheads="1"/>
                </p:cNvSpPr>
                <p:nvPr/>
              </p:nvSpPr>
              <p:spPr bwMode="auto">
                <a:xfrm>
                  <a:off x="1447" y="2205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8" name="Rectangle 205"/>
                <p:cNvSpPr>
                  <a:spLocks noChangeArrowheads="1"/>
                </p:cNvSpPr>
                <p:nvPr/>
              </p:nvSpPr>
              <p:spPr bwMode="auto">
                <a:xfrm>
                  <a:off x="1447" y="224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9" name="Rectangle 206"/>
                <p:cNvSpPr>
                  <a:spLocks noChangeArrowheads="1"/>
                </p:cNvSpPr>
                <p:nvPr/>
              </p:nvSpPr>
              <p:spPr bwMode="auto">
                <a:xfrm>
                  <a:off x="1447" y="228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0" name="Rectangle 207"/>
                <p:cNvSpPr>
                  <a:spLocks noChangeArrowheads="1"/>
                </p:cNvSpPr>
                <p:nvPr/>
              </p:nvSpPr>
              <p:spPr bwMode="auto">
                <a:xfrm>
                  <a:off x="1447" y="2323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1" name="Rectangle 208"/>
                <p:cNvSpPr>
                  <a:spLocks noChangeArrowheads="1"/>
                </p:cNvSpPr>
                <p:nvPr/>
              </p:nvSpPr>
              <p:spPr bwMode="auto">
                <a:xfrm>
                  <a:off x="1447" y="236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2" name="Rectangle 209"/>
                <p:cNvSpPr>
                  <a:spLocks noChangeArrowheads="1"/>
                </p:cNvSpPr>
                <p:nvPr/>
              </p:nvSpPr>
              <p:spPr bwMode="auto">
                <a:xfrm>
                  <a:off x="1447" y="24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3" name="Rectangle 210"/>
                <p:cNvSpPr>
                  <a:spLocks noChangeArrowheads="1"/>
                </p:cNvSpPr>
                <p:nvPr/>
              </p:nvSpPr>
              <p:spPr bwMode="auto">
                <a:xfrm>
                  <a:off x="1447" y="244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4" name="Rectangle 211"/>
                <p:cNvSpPr>
                  <a:spLocks noChangeArrowheads="1"/>
                </p:cNvSpPr>
                <p:nvPr/>
              </p:nvSpPr>
              <p:spPr bwMode="auto">
                <a:xfrm>
                  <a:off x="1447" y="24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5" name="Rectangle 212"/>
                <p:cNvSpPr>
                  <a:spLocks noChangeArrowheads="1"/>
                </p:cNvSpPr>
                <p:nvPr/>
              </p:nvSpPr>
              <p:spPr bwMode="auto">
                <a:xfrm>
                  <a:off x="1447" y="25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6" name="Rectangle 213"/>
                <p:cNvSpPr>
                  <a:spLocks noChangeArrowheads="1"/>
                </p:cNvSpPr>
                <p:nvPr/>
              </p:nvSpPr>
              <p:spPr bwMode="auto">
                <a:xfrm>
                  <a:off x="1447" y="256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7" name="Rectangle 214"/>
                <p:cNvSpPr>
                  <a:spLocks noChangeArrowheads="1"/>
                </p:cNvSpPr>
                <p:nvPr/>
              </p:nvSpPr>
              <p:spPr bwMode="auto">
                <a:xfrm>
                  <a:off x="1447" y="25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8" name="Rectangle 215"/>
                <p:cNvSpPr>
                  <a:spLocks noChangeArrowheads="1"/>
                </p:cNvSpPr>
                <p:nvPr/>
              </p:nvSpPr>
              <p:spPr bwMode="auto">
                <a:xfrm>
                  <a:off x="1447" y="26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9" name="Rectangle 216"/>
                <p:cNvSpPr>
                  <a:spLocks noChangeArrowheads="1"/>
                </p:cNvSpPr>
                <p:nvPr/>
              </p:nvSpPr>
              <p:spPr bwMode="auto">
                <a:xfrm>
                  <a:off x="1447" y="267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0" name="Rectangle 217"/>
                <p:cNvSpPr>
                  <a:spLocks noChangeArrowheads="1"/>
                </p:cNvSpPr>
                <p:nvPr/>
              </p:nvSpPr>
              <p:spPr bwMode="auto">
                <a:xfrm>
                  <a:off x="1447" y="27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1" name="Rectangle 218"/>
                <p:cNvSpPr>
                  <a:spLocks noChangeArrowheads="1"/>
                </p:cNvSpPr>
                <p:nvPr/>
              </p:nvSpPr>
              <p:spPr bwMode="auto">
                <a:xfrm>
                  <a:off x="1447" y="27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2" name="Rectangle 219"/>
                <p:cNvSpPr>
                  <a:spLocks noChangeArrowheads="1"/>
                </p:cNvSpPr>
                <p:nvPr/>
              </p:nvSpPr>
              <p:spPr bwMode="auto">
                <a:xfrm>
                  <a:off x="1447" y="279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3" name="Rectangle 220"/>
                <p:cNvSpPr>
                  <a:spLocks noChangeArrowheads="1"/>
                </p:cNvSpPr>
                <p:nvPr/>
              </p:nvSpPr>
              <p:spPr bwMode="auto">
                <a:xfrm>
                  <a:off x="1447" y="28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4" name="Rectangle 221"/>
                <p:cNvSpPr>
                  <a:spLocks noChangeArrowheads="1"/>
                </p:cNvSpPr>
                <p:nvPr/>
              </p:nvSpPr>
              <p:spPr bwMode="auto">
                <a:xfrm>
                  <a:off x="1447" y="28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5" name="Rectangle 222"/>
                <p:cNvSpPr>
                  <a:spLocks noChangeArrowheads="1"/>
                </p:cNvSpPr>
                <p:nvPr/>
              </p:nvSpPr>
              <p:spPr bwMode="auto">
                <a:xfrm>
                  <a:off x="1447" y="29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6" name="Rectangle 223"/>
                <p:cNvSpPr>
                  <a:spLocks noChangeArrowheads="1"/>
                </p:cNvSpPr>
                <p:nvPr/>
              </p:nvSpPr>
              <p:spPr bwMode="auto">
                <a:xfrm>
                  <a:off x="1447" y="295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7" name="Rectangle 224"/>
                <p:cNvSpPr>
                  <a:spLocks noChangeArrowheads="1"/>
                </p:cNvSpPr>
                <p:nvPr/>
              </p:nvSpPr>
              <p:spPr bwMode="auto">
                <a:xfrm>
                  <a:off x="1447" y="299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8" name="Rectangle 225"/>
                <p:cNvSpPr>
                  <a:spLocks noChangeArrowheads="1"/>
                </p:cNvSpPr>
                <p:nvPr/>
              </p:nvSpPr>
              <p:spPr bwMode="auto">
                <a:xfrm>
                  <a:off x="1447" y="303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9" name="Rectangle 226"/>
                <p:cNvSpPr>
                  <a:spLocks noChangeArrowheads="1"/>
                </p:cNvSpPr>
                <p:nvPr/>
              </p:nvSpPr>
              <p:spPr bwMode="auto">
                <a:xfrm>
                  <a:off x="1447" y="307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0" name="Rectangle 227"/>
                <p:cNvSpPr>
                  <a:spLocks noChangeArrowheads="1"/>
                </p:cNvSpPr>
                <p:nvPr/>
              </p:nvSpPr>
              <p:spPr bwMode="auto">
                <a:xfrm>
                  <a:off x="1447" y="311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1" name="Rectangle 228"/>
                <p:cNvSpPr>
                  <a:spLocks noChangeArrowheads="1"/>
                </p:cNvSpPr>
                <p:nvPr/>
              </p:nvSpPr>
              <p:spPr bwMode="auto">
                <a:xfrm>
                  <a:off x="1447" y="315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2" name="Rectangle 229"/>
                <p:cNvSpPr>
                  <a:spLocks noChangeArrowheads="1"/>
                </p:cNvSpPr>
                <p:nvPr/>
              </p:nvSpPr>
              <p:spPr bwMode="auto">
                <a:xfrm>
                  <a:off x="1447" y="318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3" name="Rectangle 230"/>
                <p:cNvSpPr>
                  <a:spLocks noChangeArrowheads="1"/>
                </p:cNvSpPr>
                <p:nvPr/>
              </p:nvSpPr>
              <p:spPr bwMode="auto">
                <a:xfrm>
                  <a:off x="1447" y="322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4" name="Rectangle 231"/>
                <p:cNvSpPr>
                  <a:spLocks noChangeArrowheads="1"/>
                </p:cNvSpPr>
                <p:nvPr/>
              </p:nvSpPr>
              <p:spPr bwMode="auto">
                <a:xfrm>
                  <a:off x="1447" y="326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" name="Rectangle 232"/>
                <p:cNvSpPr>
                  <a:spLocks noChangeArrowheads="1"/>
                </p:cNvSpPr>
                <p:nvPr/>
              </p:nvSpPr>
              <p:spPr bwMode="auto">
                <a:xfrm>
                  <a:off x="1447" y="330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6" name="Rectangle 233"/>
                <p:cNvSpPr>
                  <a:spLocks noChangeArrowheads="1"/>
                </p:cNvSpPr>
                <p:nvPr/>
              </p:nvSpPr>
              <p:spPr bwMode="auto">
                <a:xfrm>
                  <a:off x="1447" y="334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7" name="Rectangle 234"/>
                <p:cNvSpPr>
                  <a:spLocks noChangeArrowheads="1"/>
                </p:cNvSpPr>
                <p:nvPr/>
              </p:nvSpPr>
              <p:spPr bwMode="auto">
                <a:xfrm>
                  <a:off x="1447" y="338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8" name="Rectangle 235"/>
                <p:cNvSpPr>
                  <a:spLocks noChangeArrowheads="1"/>
                </p:cNvSpPr>
                <p:nvPr/>
              </p:nvSpPr>
              <p:spPr bwMode="auto">
                <a:xfrm>
                  <a:off x="1447" y="342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9" name="Rectangle 236"/>
                <p:cNvSpPr>
                  <a:spLocks noChangeArrowheads="1"/>
                </p:cNvSpPr>
                <p:nvPr/>
              </p:nvSpPr>
              <p:spPr bwMode="auto">
                <a:xfrm>
                  <a:off x="1447" y="346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0" name="Rectangle 237"/>
                <p:cNvSpPr>
                  <a:spLocks noChangeArrowheads="1"/>
                </p:cNvSpPr>
                <p:nvPr/>
              </p:nvSpPr>
              <p:spPr bwMode="auto">
                <a:xfrm>
                  <a:off x="1447" y="350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1" name="Rectangle 238"/>
                <p:cNvSpPr>
                  <a:spLocks noChangeArrowheads="1"/>
                </p:cNvSpPr>
                <p:nvPr/>
              </p:nvSpPr>
              <p:spPr bwMode="auto">
                <a:xfrm>
                  <a:off x="1447" y="354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2" name="Rectangle 239"/>
                <p:cNvSpPr>
                  <a:spLocks noChangeArrowheads="1"/>
                </p:cNvSpPr>
                <p:nvPr/>
              </p:nvSpPr>
              <p:spPr bwMode="auto">
                <a:xfrm>
                  <a:off x="1447" y="358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3" name="Rectangle 240"/>
                <p:cNvSpPr>
                  <a:spLocks noChangeArrowheads="1"/>
                </p:cNvSpPr>
                <p:nvPr/>
              </p:nvSpPr>
              <p:spPr bwMode="auto">
                <a:xfrm>
                  <a:off x="1447" y="362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4" name="Rectangle 241"/>
                <p:cNvSpPr>
                  <a:spLocks noChangeArrowheads="1"/>
                </p:cNvSpPr>
                <p:nvPr/>
              </p:nvSpPr>
              <p:spPr bwMode="auto">
                <a:xfrm>
                  <a:off x="1447" y="366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5" name="Rectangle 242"/>
                <p:cNvSpPr>
                  <a:spLocks noChangeArrowheads="1"/>
                </p:cNvSpPr>
                <p:nvPr/>
              </p:nvSpPr>
              <p:spPr bwMode="auto">
                <a:xfrm>
                  <a:off x="1447" y="3700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217" name="Group 299"/>
              <p:cNvGrpSpPr>
                <a:grpSpLocks/>
              </p:cNvGrpSpPr>
              <p:nvPr/>
            </p:nvGrpSpPr>
            <p:grpSpPr bwMode="auto">
              <a:xfrm>
                <a:off x="1879" y="1602"/>
                <a:ext cx="13" cy="2138"/>
                <a:chOff x="1879" y="1602"/>
                <a:chExt cx="13" cy="2138"/>
              </a:xfrm>
            </p:grpSpPr>
            <p:sp>
              <p:nvSpPr>
                <p:cNvPr id="8222" name="Rectangle 244"/>
                <p:cNvSpPr>
                  <a:spLocks noChangeArrowheads="1"/>
                </p:cNvSpPr>
                <p:nvPr/>
              </p:nvSpPr>
              <p:spPr bwMode="auto">
                <a:xfrm>
                  <a:off x="1879" y="16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3" name="Rectangle 245"/>
                <p:cNvSpPr>
                  <a:spLocks noChangeArrowheads="1"/>
                </p:cNvSpPr>
                <p:nvPr/>
              </p:nvSpPr>
              <p:spPr bwMode="auto">
                <a:xfrm>
                  <a:off x="1879" y="164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4" name="Rectangle 246"/>
                <p:cNvSpPr>
                  <a:spLocks noChangeArrowheads="1"/>
                </p:cNvSpPr>
                <p:nvPr/>
              </p:nvSpPr>
              <p:spPr bwMode="auto">
                <a:xfrm>
                  <a:off x="1879" y="16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5" name="Rectangle 247"/>
                <p:cNvSpPr>
                  <a:spLocks noChangeArrowheads="1"/>
                </p:cNvSpPr>
                <p:nvPr/>
              </p:nvSpPr>
              <p:spPr bwMode="auto">
                <a:xfrm>
                  <a:off x="1879" y="17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6" name="Rectangle 248"/>
                <p:cNvSpPr>
                  <a:spLocks noChangeArrowheads="1"/>
                </p:cNvSpPr>
                <p:nvPr/>
              </p:nvSpPr>
              <p:spPr bwMode="auto">
                <a:xfrm>
                  <a:off x="1879" y="176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7" name="Rectangle 249"/>
                <p:cNvSpPr>
                  <a:spLocks noChangeArrowheads="1"/>
                </p:cNvSpPr>
                <p:nvPr/>
              </p:nvSpPr>
              <p:spPr bwMode="auto">
                <a:xfrm>
                  <a:off x="1879" y="17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8" name="Rectangle 250"/>
                <p:cNvSpPr>
                  <a:spLocks noChangeArrowheads="1"/>
                </p:cNvSpPr>
                <p:nvPr/>
              </p:nvSpPr>
              <p:spPr bwMode="auto">
                <a:xfrm>
                  <a:off x="1879" y="18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9" name="Rectangle 251"/>
                <p:cNvSpPr>
                  <a:spLocks noChangeArrowheads="1"/>
                </p:cNvSpPr>
                <p:nvPr/>
              </p:nvSpPr>
              <p:spPr bwMode="auto">
                <a:xfrm>
                  <a:off x="1879" y="187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0" name="Rectangle 252"/>
                <p:cNvSpPr>
                  <a:spLocks noChangeArrowheads="1"/>
                </p:cNvSpPr>
                <p:nvPr/>
              </p:nvSpPr>
              <p:spPr bwMode="auto">
                <a:xfrm>
                  <a:off x="1879" y="19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1" name="Rectangle 253"/>
                <p:cNvSpPr>
                  <a:spLocks noChangeArrowheads="1"/>
                </p:cNvSpPr>
                <p:nvPr/>
              </p:nvSpPr>
              <p:spPr bwMode="auto">
                <a:xfrm>
                  <a:off x="1879" y="19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2" name="Rectangle 254"/>
                <p:cNvSpPr>
                  <a:spLocks noChangeArrowheads="1"/>
                </p:cNvSpPr>
                <p:nvPr/>
              </p:nvSpPr>
              <p:spPr bwMode="auto">
                <a:xfrm>
                  <a:off x="1879" y="199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3" name="Rectangle 255"/>
                <p:cNvSpPr>
                  <a:spLocks noChangeArrowheads="1"/>
                </p:cNvSpPr>
                <p:nvPr/>
              </p:nvSpPr>
              <p:spPr bwMode="auto">
                <a:xfrm>
                  <a:off x="1879" y="20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4" name="Rectangle 256"/>
                <p:cNvSpPr>
                  <a:spLocks noChangeArrowheads="1"/>
                </p:cNvSpPr>
                <p:nvPr/>
              </p:nvSpPr>
              <p:spPr bwMode="auto">
                <a:xfrm>
                  <a:off x="1879" y="20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5" name="Rectangle 257"/>
                <p:cNvSpPr>
                  <a:spLocks noChangeArrowheads="1"/>
                </p:cNvSpPr>
                <p:nvPr/>
              </p:nvSpPr>
              <p:spPr bwMode="auto">
                <a:xfrm>
                  <a:off x="1879" y="21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6" name="Rectangle 258"/>
                <p:cNvSpPr>
                  <a:spLocks noChangeArrowheads="1"/>
                </p:cNvSpPr>
                <p:nvPr/>
              </p:nvSpPr>
              <p:spPr bwMode="auto">
                <a:xfrm>
                  <a:off x="1879" y="215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7" name="Rectangle 259"/>
                <p:cNvSpPr>
                  <a:spLocks noChangeArrowheads="1"/>
                </p:cNvSpPr>
                <p:nvPr/>
              </p:nvSpPr>
              <p:spPr bwMode="auto">
                <a:xfrm>
                  <a:off x="1879" y="219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8" name="Rectangle 260"/>
                <p:cNvSpPr>
                  <a:spLocks noChangeArrowheads="1"/>
                </p:cNvSpPr>
                <p:nvPr/>
              </p:nvSpPr>
              <p:spPr bwMode="auto">
                <a:xfrm>
                  <a:off x="1879" y="223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9" name="Rectangle 261"/>
                <p:cNvSpPr>
                  <a:spLocks noChangeArrowheads="1"/>
                </p:cNvSpPr>
                <p:nvPr/>
              </p:nvSpPr>
              <p:spPr bwMode="auto">
                <a:xfrm>
                  <a:off x="1879" y="227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0" name="Rectangle 262"/>
                <p:cNvSpPr>
                  <a:spLocks noChangeArrowheads="1"/>
                </p:cNvSpPr>
                <p:nvPr/>
              </p:nvSpPr>
              <p:spPr bwMode="auto">
                <a:xfrm>
                  <a:off x="1879" y="231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1" name="Rectangle 263"/>
                <p:cNvSpPr>
                  <a:spLocks noChangeArrowheads="1"/>
                </p:cNvSpPr>
                <p:nvPr/>
              </p:nvSpPr>
              <p:spPr bwMode="auto">
                <a:xfrm>
                  <a:off x="1879" y="235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2" name="Rectangle 264"/>
                <p:cNvSpPr>
                  <a:spLocks noChangeArrowheads="1"/>
                </p:cNvSpPr>
                <p:nvPr/>
              </p:nvSpPr>
              <p:spPr bwMode="auto">
                <a:xfrm>
                  <a:off x="1879" y="238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3" name="Rectangle 265"/>
                <p:cNvSpPr>
                  <a:spLocks noChangeArrowheads="1"/>
                </p:cNvSpPr>
                <p:nvPr/>
              </p:nvSpPr>
              <p:spPr bwMode="auto">
                <a:xfrm>
                  <a:off x="1879" y="2428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4" name="Rectangle 266"/>
                <p:cNvSpPr>
                  <a:spLocks noChangeArrowheads="1"/>
                </p:cNvSpPr>
                <p:nvPr/>
              </p:nvSpPr>
              <p:spPr bwMode="auto">
                <a:xfrm>
                  <a:off x="1879" y="246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5" name="Rectangle 267"/>
                <p:cNvSpPr>
                  <a:spLocks noChangeArrowheads="1"/>
                </p:cNvSpPr>
                <p:nvPr/>
              </p:nvSpPr>
              <p:spPr bwMode="auto">
                <a:xfrm>
                  <a:off x="1879" y="250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6" name="Rectangle 268"/>
                <p:cNvSpPr>
                  <a:spLocks noChangeArrowheads="1"/>
                </p:cNvSpPr>
                <p:nvPr/>
              </p:nvSpPr>
              <p:spPr bwMode="auto">
                <a:xfrm>
                  <a:off x="1879" y="2546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7" name="Rectangle 269"/>
                <p:cNvSpPr>
                  <a:spLocks noChangeArrowheads="1"/>
                </p:cNvSpPr>
                <p:nvPr/>
              </p:nvSpPr>
              <p:spPr bwMode="auto">
                <a:xfrm>
                  <a:off x="1879" y="258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8" name="Rectangle 270"/>
                <p:cNvSpPr>
                  <a:spLocks noChangeArrowheads="1"/>
                </p:cNvSpPr>
                <p:nvPr/>
              </p:nvSpPr>
              <p:spPr bwMode="auto">
                <a:xfrm>
                  <a:off x="1879" y="262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9" name="Rectangle 271"/>
                <p:cNvSpPr>
                  <a:spLocks noChangeArrowheads="1"/>
                </p:cNvSpPr>
                <p:nvPr/>
              </p:nvSpPr>
              <p:spPr bwMode="auto">
                <a:xfrm>
                  <a:off x="1879" y="2664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0" name="Rectangle 272"/>
                <p:cNvSpPr>
                  <a:spLocks noChangeArrowheads="1"/>
                </p:cNvSpPr>
                <p:nvPr/>
              </p:nvSpPr>
              <p:spPr bwMode="auto">
                <a:xfrm>
                  <a:off x="1879" y="270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1" name="Rectangle 273"/>
                <p:cNvSpPr>
                  <a:spLocks noChangeArrowheads="1"/>
                </p:cNvSpPr>
                <p:nvPr/>
              </p:nvSpPr>
              <p:spPr bwMode="auto">
                <a:xfrm>
                  <a:off x="1879" y="274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2" name="Rectangle 274"/>
                <p:cNvSpPr>
                  <a:spLocks noChangeArrowheads="1"/>
                </p:cNvSpPr>
                <p:nvPr/>
              </p:nvSpPr>
              <p:spPr bwMode="auto">
                <a:xfrm>
                  <a:off x="1879" y="2782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3" name="Rectangle 275"/>
                <p:cNvSpPr>
                  <a:spLocks noChangeArrowheads="1"/>
                </p:cNvSpPr>
                <p:nvPr/>
              </p:nvSpPr>
              <p:spPr bwMode="auto">
                <a:xfrm>
                  <a:off x="1879" y="282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4" name="Rectangle 276"/>
                <p:cNvSpPr>
                  <a:spLocks noChangeArrowheads="1"/>
                </p:cNvSpPr>
                <p:nvPr/>
              </p:nvSpPr>
              <p:spPr bwMode="auto">
                <a:xfrm>
                  <a:off x="1879" y="286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5" name="Rectangle 277"/>
                <p:cNvSpPr>
                  <a:spLocks noChangeArrowheads="1"/>
                </p:cNvSpPr>
                <p:nvPr/>
              </p:nvSpPr>
              <p:spPr bwMode="auto">
                <a:xfrm>
                  <a:off x="1879" y="2900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6" name="Rectangle 278"/>
                <p:cNvSpPr>
                  <a:spLocks noChangeArrowheads="1"/>
                </p:cNvSpPr>
                <p:nvPr/>
              </p:nvSpPr>
              <p:spPr bwMode="auto">
                <a:xfrm>
                  <a:off x="1879" y="294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7" name="Rectangle 279"/>
                <p:cNvSpPr>
                  <a:spLocks noChangeArrowheads="1"/>
                </p:cNvSpPr>
                <p:nvPr/>
              </p:nvSpPr>
              <p:spPr bwMode="auto">
                <a:xfrm>
                  <a:off x="1879" y="297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8" name="Rectangle 280"/>
                <p:cNvSpPr>
                  <a:spLocks noChangeArrowheads="1"/>
                </p:cNvSpPr>
                <p:nvPr/>
              </p:nvSpPr>
              <p:spPr bwMode="auto">
                <a:xfrm>
                  <a:off x="1879" y="3018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9" name="Rectangle 281"/>
                <p:cNvSpPr>
                  <a:spLocks noChangeArrowheads="1"/>
                </p:cNvSpPr>
                <p:nvPr/>
              </p:nvSpPr>
              <p:spPr bwMode="auto">
                <a:xfrm>
                  <a:off x="1879" y="305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0" name="Rectangle 282"/>
                <p:cNvSpPr>
                  <a:spLocks noChangeArrowheads="1"/>
                </p:cNvSpPr>
                <p:nvPr/>
              </p:nvSpPr>
              <p:spPr bwMode="auto">
                <a:xfrm>
                  <a:off x="1879" y="309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1" name="Rectangle 283"/>
                <p:cNvSpPr>
                  <a:spLocks noChangeArrowheads="1"/>
                </p:cNvSpPr>
                <p:nvPr/>
              </p:nvSpPr>
              <p:spPr bwMode="auto">
                <a:xfrm>
                  <a:off x="1879" y="313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2" name="Rectangle 284"/>
                <p:cNvSpPr>
                  <a:spLocks noChangeArrowheads="1"/>
                </p:cNvSpPr>
                <p:nvPr/>
              </p:nvSpPr>
              <p:spPr bwMode="auto">
                <a:xfrm>
                  <a:off x="1879" y="317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3" name="Rectangle 285"/>
                <p:cNvSpPr>
                  <a:spLocks noChangeArrowheads="1"/>
                </p:cNvSpPr>
                <p:nvPr/>
              </p:nvSpPr>
              <p:spPr bwMode="auto">
                <a:xfrm>
                  <a:off x="1879" y="321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4" name="Rectangle 286"/>
                <p:cNvSpPr>
                  <a:spLocks noChangeArrowheads="1"/>
                </p:cNvSpPr>
                <p:nvPr/>
              </p:nvSpPr>
              <p:spPr bwMode="auto">
                <a:xfrm>
                  <a:off x="1879" y="325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5" name="Rectangle 287"/>
                <p:cNvSpPr>
                  <a:spLocks noChangeArrowheads="1"/>
                </p:cNvSpPr>
                <p:nvPr/>
              </p:nvSpPr>
              <p:spPr bwMode="auto">
                <a:xfrm>
                  <a:off x="1879" y="329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6" name="Rectangle 288"/>
                <p:cNvSpPr>
                  <a:spLocks noChangeArrowheads="1"/>
                </p:cNvSpPr>
                <p:nvPr/>
              </p:nvSpPr>
              <p:spPr bwMode="auto">
                <a:xfrm>
                  <a:off x="1879" y="333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7" name="Rectangle 289"/>
                <p:cNvSpPr>
                  <a:spLocks noChangeArrowheads="1"/>
                </p:cNvSpPr>
                <p:nvPr/>
              </p:nvSpPr>
              <p:spPr bwMode="auto">
                <a:xfrm>
                  <a:off x="1879" y="337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8" name="Rectangle 290"/>
                <p:cNvSpPr>
                  <a:spLocks noChangeArrowheads="1"/>
                </p:cNvSpPr>
                <p:nvPr/>
              </p:nvSpPr>
              <p:spPr bwMode="auto">
                <a:xfrm>
                  <a:off x="1879" y="341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9" name="Rectangle 291"/>
                <p:cNvSpPr>
                  <a:spLocks noChangeArrowheads="1"/>
                </p:cNvSpPr>
                <p:nvPr/>
              </p:nvSpPr>
              <p:spPr bwMode="auto">
                <a:xfrm>
                  <a:off x="1879" y="345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0" name="Rectangle 292"/>
                <p:cNvSpPr>
                  <a:spLocks noChangeArrowheads="1"/>
                </p:cNvSpPr>
                <p:nvPr/>
              </p:nvSpPr>
              <p:spPr bwMode="auto">
                <a:xfrm>
                  <a:off x="1879" y="349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1" name="Rectangle 293"/>
                <p:cNvSpPr>
                  <a:spLocks noChangeArrowheads="1"/>
                </p:cNvSpPr>
                <p:nvPr/>
              </p:nvSpPr>
              <p:spPr bwMode="auto">
                <a:xfrm>
                  <a:off x="1879" y="353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2" name="Rectangle 294"/>
                <p:cNvSpPr>
                  <a:spLocks noChangeArrowheads="1"/>
                </p:cNvSpPr>
                <p:nvPr/>
              </p:nvSpPr>
              <p:spPr bwMode="auto">
                <a:xfrm>
                  <a:off x="1879" y="356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3" name="Rectangle 295"/>
                <p:cNvSpPr>
                  <a:spLocks noChangeArrowheads="1"/>
                </p:cNvSpPr>
                <p:nvPr/>
              </p:nvSpPr>
              <p:spPr bwMode="auto">
                <a:xfrm>
                  <a:off x="1879" y="360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4" name="Rectangle 296"/>
                <p:cNvSpPr>
                  <a:spLocks noChangeArrowheads="1"/>
                </p:cNvSpPr>
                <p:nvPr/>
              </p:nvSpPr>
              <p:spPr bwMode="auto">
                <a:xfrm>
                  <a:off x="1879" y="364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5" name="Rectangle 297"/>
                <p:cNvSpPr>
                  <a:spLocks noChangeArrowheads="1"/>
                </p:cNvSpPr>
                <p:nvPr/>
              </p:nvSpPr>
              <p:spPr bwMode="auto">
                <a:xfrm>
                  <a:off x="1879" y="368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6" name="Rectangle 298"/>
                <p:cNvSpPr>
                  <a:spLocks noChangeArrowheads="1"/>
                </p:cNvSpPr>
                <p:nvPr/>
              </p:nvSpPr>
              <p:spPr bwMode="auto">
                <a:xfrm>
                  <a:off x="1879" y="372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218" name="Freeform 303"/>
              <p:cNvSpPr>
                <a:spLocks/>
              </p:cNvSpPr>
              <p:nvPr/>
            </p:nvSpPr>
            <p:spPr bwMode="auto">
              <a:xfrm>
                <a:off x="1066" y="3018"/>
                <a:ext cx="813" cy="250"/>
              </a:xfrm>
              <a:custGeom>
                <a:avLst/>
                <a:gdLst>
                  <a:gd name="T0" fmla="*/ 0 w 813"/>
                  <a:gd name="T1" fmla="*/ 0 h 250"/>
                  <a:gd name="T2" fmla="*/ 0 w 813"/>
                  <a:gd name="T3" fmla="*/ 250 h 250"/>
                  <a:gd name="T4" fmla="*/ 813 w 813"/>
                  <a:gd name="T5" fmla="*/ 250 h 2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13" h="250">
                    <a:moveTo>
                      <a:pt x="0" y="0"/>
                    </a:moveTo>
                    <a:lnTo>
                      <a:pt x="0" y="250"/>
                    </a:lnTo>
                    <a:lnTo>
                      <a:pt x="813" y="25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" name="Rectangle 306"/>
              <p:cNvSpPr>
                <a:spLocks noChangeArrowheads="1"/>
              </p:cNvSpPr>
              <p:nvPr/>
            </p:nvSpPr>
            <p:spPr bwMode="auto">
              <a:xfrm rot="5400000">
                <a:off x="1354" y="3043"/>
                <a:ext cx="1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Symbol" charset="0"/>
                  </a:rPr>
                  <a:t>a</a:t>
                </a:r>
                <a:endParaRPr lang="en-GB"/>
              </a:p>
            </p:txBody>
          </p:sp>
          <p:sp>
            <p:nvSpPr>
              <p:cNvPr id="8220" name="Rectangle 307"/>
              <p:cNvSpPr>
                <a:spLocks noChangeArrowheads="1"/>
              </p:cNvSpPr>
              <p:nvPr/>
            </p:nvSpPr>
            <p:spPr bwMode="auto">
              <a:xfrm rot="5400000">
                <a:off x="1661" y="3458"/>
                <a:ext cx="6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Symbol" charset="0"/>
                  </a:rPr>
                  <a:t>g</a:t>
                </a:r>
                <a:endParaRPr lang="en-GB"/>
              </a:p>
            </p:txBody>
          </p:sp>
          <p:sp>
            <p:nvSpPr>
              <p:cNvPr id="8221" name="Arc 316"/>
              <p:cNvSpPr>
                <a:spLocks/>
              </p:cNvSpPr>
              <p:nvPr/>
            </p:nvSpPr>
            <p:spPr bwMode="auto">
              <a:xfrm>
                <a:off x="1447" y="3268"/>
                <a:ext cx="433" cy="380"/>
              </a:xfrm>
              <a:custGeom>
                <a:avLst/>
                <a:gdLst>
                  <a:gd name="T0" fmla="*/ 0 w 21600"/>
                  <a:gd name="T1" fmla="*/ 380 h 21599"/>
                  <a:gd name="T2" fmla="*/ 432 w 21600"/>
                  <a:gd name="T3" fmla="*/ 0 h 21599"/>
                  <a:gd name="T4" fmla="*/ 433 w 21600"/>
                  <a:gd name="T5" fmla="*/ 380 h 215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88"/>
                      <a:pt x="9640" y="26"/>
                      <a:pt x="21550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88"/>
                      <a:pt x="9640" y="26"/>
                      <a:pt x="21550" y="-1"/>
                    </a:cubicBezTo>
                    <a:lnTo>
                      <a:pt x="21600" y="21599"/>
                    </a:lnTo>
                    <a:lnTo>
                      <a:pt x="-1" y="21598"/>
                    </a:lnTo>
                    <a:close/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11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F2B18CB-7E45-E246-BFA1-1F120F7EA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396" t="2750" r="14339" b="60500"/>
          <a:stretch/>
        </p:blipFill>
        <p:spPr>
          <a:xfrm>
            <a:off x="551384" y="476672"/>
            <a:ext cx="9073008" cy="61068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C1B5DC-2B64-EE46-A18B-68D627105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157" y="3200400"/>
            <a:ext cx="3389170" cy="3508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853" y="225258"/>
            <a:ext cx="7270811" cy="58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A149C-73A5-D14A-BF0A-96FA110D8539}"/>
              </a:ext>
            </a:extLst>
          </p:cNvPr>
          <p:cNvSpPr txBox="1"/>
          <p:nvPr/>
        </p:nvSpPr>
        <p:spPr>
          <a:xfrm>
            <a:off x="511125" y="6114167"/>
            <a:ext cx="3668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Swallow, </a:t>
            </a:r>
            <a:r>
              <a:rPr lang="en-GB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Bhadeshia</a:t>
            </a:r>
            <a:endParaRPr lang="en-GB" sz="1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Materials Science and Technology. 12 (1996) 121</a:t>
            </a:r>
            <a:endParaRPr lang="en-US" sz="1200" dirty="0"/>
          </a:p>
        </p:txBody>
      </p:sp>
      <p:pic>
        <p:nvPicPr>
          <p:cNvPr id="4" name="Picture 2" descr="a">
            <a:extLst>
              <a:ext uri="{FF2B5EF4-FFF2-40B4-BE49-F238E27FC236}">
                <a16:creationId xmlns:a16="http://schemas.microsoft.com/office/drawing/2014/main" id="{D2DAEF6A-AFE6-3641-9250-479B7C5A2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58"/>
          <a:stretch/>
        </p:blipFill>
        <p:spPr bwMode="auto">
          <a:xfrm>
            <a:off x="7600950" y="225258"/>
            <a:ext cx="4118031" cy="437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24"/>
            <a:ext cx="5847347" cy="5624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8FECC-6E53-9247-B586-44A465C61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347" y="365436"/>
            <a:ext cx="6047871" cy="4982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16CD15-3EBC-C944-86BB-46C22BF9C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655" y="5540064"/>
            <a:ext cx="39878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Bainite_anim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46" y="591592"/>
            <a:ext cx="555148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3" descr="Bainite_anim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46" y="591592"/>
            <a:ext cx="555148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6" name="Picture 4" descr="Bainite_anim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46" y="591592"/>
            <a:ext cx="555148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5" descr="Bainite_anim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46" y="591592"/>
            <a:ext cx="555148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Picture 6" descr="Bainite_anim0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46" y="591592"/>
            <a:ext cx="555148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A624E2-5342-7548-AD1F-E85FE187CD52}"/>
              </a:ext>
            </a:extLst>
          </p:cNvPr>
          <p:cNvSpPr txBox="1"/>
          <p:nvPr/>
        </p:nvSpPr>
        <p:spPr>
          <a:xfrm>
            <a:off x="660346" y="6266408"/>
            <a:ext cx="537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+mj-lt"/>
              </a:rPr>
              <a:t>Photoemission electron microscopy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F58C38-C3BD-844E-AC9D-57B79296EBB0}"/>
              </a:ext>
            </a:extLst>
          </p:cNvPr>
          <p:cNvSpPr txBox="1"/>
          <p:nvPr/>
        </p:nvSpPr>
        <p:spPr>
          <a:xfrm>
            <a:off x="6804471" y="1988688"/>
            <a:ext cx="4605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3 orders of magnitude faster than carbon diffusion-control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A6CC5-C61C-A24C-840E-E51A27BBBFDB}"/>
              </a:ext>
            </a:extLst>
          </p:cNvPr>
          <p:cNvSpPr txBox="1"/>
          <p:nvPr/>
        </p:nvSpPr>
        <p:spPr>
          <a:xfrm>
            <a:off x="175299" y="22380"/>
            <a:ext cx="2667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+mj-lt"/>
              </a:rPr>
              <a:t>growth rate?</a:t>
            </a:r>
          </a:p>
        </p:txBody>
      </p:sp>
    </p:spTree>
    <p:extLst>
      <p:ext uri="{BB962C8B-B14F-4D97-AF65-F5344CB8AC3E}">
        <p14:creationId xmlns:p14="http://schemas.microsoft.com/office/powerpoint/2010/main" val="412418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4F8E00-0501-5B4D-B19D-F7F019047C4E}"/>
              </a:ext>
            </a:extLst>
          </p:cNvPr>
          <p:cNvSpPr txBox="1"/>
          <p:nvPr/>
        </p:nvSpPr>
        <p:spPr>
          <a:xfrm>
            <a:off x="370704" y="308919"/>
            <a:ext cx="827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+mj-lt"/>
              </a:rPr>
              <a:t>Acoustic emissions ....</a:t>
            </a:r>
          </a:p>
        </p:txBody>
      </p:sp>
      <p:pic>
        <p:nvPicPr>
          <p:cNvPr id="4" name="My Movie 34">
            <a:hlinkClick r:id="" action="ppaction://media"/>
            <a:extLst>
              <a:ext uri="{FF2B5EF4-FFF2-40B4-BE49-F238E27FC236}">
                <a16:creationId xmlns:a16="http://schemas.microsoft.com/office/drawing/2014/main" id="{14A1F9BC-230B-F64C-8D60-B58A3DF079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/>
        </p:blipFill>
        <p:spPr>
          <a:xfrm>
            <a:off x="907385" y="1804087"/>
            <a:ext cx="5599168" cy="3941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8C79EC-3EBE-984F-A6BB-82439C58D724}"/>
              </a:ext>
            </a:extLst>
          </p:cNvPr>
          <p:cNvSpPr txBox="1"/>
          <p:nvPr/>
        </p:nvSpPr>
        <p:spPr>
          <a:xfrm>
            <a:off x="700776" y="6364415"/>
            <a:ext cx="380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Courtesy of Francisca Garcia  Caballero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B91D5-ECC0-7043-A742-50B14DAAF580}"/>
              </a:ext>
            </a:extLst>
          </p:cNvPr>
          <p:cNvSpPr txBox="1"/>
          <p:nvPr/>
        </p:nvSpPr>
        <p:spPr>
          <a:xfrm>
            <a:off x="6096000" y="5440277"/>
            <a:ext cx="5951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+mj-lt"/>
              </a:rPr>
              <a:t>... from bainite</a:t>
            </a:r>
          </a:p>
        </p:txBody>
      </p:sp>
    </p:spTree>
    <p:extLst>
      <p:ext uri="{BB962C8B-B14F-4D97-AF65-F5344CB8AC3E}">
        <p14:creationId xmlns:p14="http://schemas.microsoft.com/office/powerpoint/2010/main" val="27157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6119572" y="6249821"/>
            <a:ext cx="35571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/>
              <a:t>Shipway &amp; </a:t>
            </a:r>
            <a:r>
              <a:rPr lang="en-US" sz="2000" dirty="0" err="1"/>
              <a:t>Bhadeshia</a:t>
            </a:r>
            <a:r>
              <a:rPr lang="en-US" sz="2000" dirty="0"/>
              <a:t> 1995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84" y="3461815"/>
            <a:ext cx="1213976" cy="3107153"/>
          </a:xfrm>
          <a:prstGeom prst="rect">
            <a:avLst/>
          </a:prstGeom>
        </p:spPr>
      </p:pic>
      <p:pic>
        <p:nvPicPr>
          <p:cNvPr id="4" name="Picture 3" descr="A close-up of a black and white photo&#10;&#10;Description automatically generated">
            <a:extLst>
              <a:ext uri="{FF2B5EF4-FFF2-40B4-BE49-F238E27FC236}">
                <a16:creationId xmlns:a16="http://schemas.microsoft.com/office/drawing/2014/main" id="{A7DE67D0-92EB-4EB5-8FA9-D8C1AA659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100" y="325571"/>
            <a:ext cx="5354298" cy="3455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88CF87-CCCF-5AE0-802A-EEB1C6234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3498354"/>
            <a:ext cx="4225826" cy="3196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0415D1-1525-51F3-65E4-192BE9067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272" y="163643"/>
            <a:ext cx="4317654" cy="325451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AB408E-3475-8C35-B466-12D0B9494AFF}"/>
              </a:ext>
            </a:extLst>
          </p:cNvPr>
          <p:cNvCxnSpPr>
            <a:cxnSpLocks/>
          </p:cNvCxnSpPr>
          <p:nvPr/>
        </p:nvCxnSpPr>
        <p:spPr>
          <a:xfrm flipV="1">
            <a:off x="4644926" y="876300"/>
            <a:ext cx="1933674" cy="457200"/>
          </a:xfrm>
          <a:prstGeom prst="straightConnector1">
            <a:avLst/>
          </a:prstGeom>
          <a:ln w="762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923B52-8B63-D864-AF24-81B2456D5D08}"/>
              </a:ext>
            </a:extLst>
          </p:cNvPr>
          <p:cNvCxnSpPr>
            <a:cxnSpLocks/>
          </p:cNvCxnSpPr>
          <p:nvPr/>
        </p:nvCxnSpPr>
        <p:spPr>
          <a:xfrm flipV="1">
            <a:off x="5232400" y="1884229"/>
            <a:ext cx="2959100" cy="1614125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67D041-CA22-0AED-0A8B-45F39CC8E56C}"/>
              </a:ext>
            </a:extLst>
          </p:cNvPr>
          <p:cNvSpPr txBox="1"/>
          <p:nvPr/>
        </p:nvSpPr>
        <p:spPr>
          <a:xfrm>
            <a:off x="5611763" y="4331690"/>
            <a:ext cx="52021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only displacive transformations</a:t>
            </a:r>
          </a:p>
          <a:p>
            <a:r>
              <a:rPr lang="en-US" sz="2800" dirty="0"/>
              <a:t>stabilized by plastic deformation</a:t>
            </a:r>
          </a:p>
          <a:p>
            <a:r>
              <a:rPr lang="en-US" sz="2800" dirty="0"/>
              <a:t>of austenite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C3C615-1A9D-FA83-9AE3-3A4835EADA3C}"/>
              </a:ext>
            </a:extLst>
          </p:cNvPr>
          <p:cNvSpPr txBox="1"/>
          <p:nvPr/>
        </p:nvSpPr>
        <p:spPr>
          <a:xfrm>
            <a:off x="493986" y="291525"/>
            <a:ext cx="172515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lot of </a:t>
            </a:r>
            <a:r>
              <a:rPr lang="el-GR" sz="3600" dirty="0"/>
              <a:t>α</a:t>
            </a:r>
            <a:r>
              <a:rPr lang="en-GB" sz="3600" baseline="-25000" dirty="0"/>
              <a:t>b</a:t>
            </a:r>
            <a:endParaRPr lang="en-US" sz="3600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9BBB19-B0CE-AA6D-EBD7-C948A21B0C06}"/>
              </a:ext>
            </a:extLst>
          </p:cNvPr>
          <p:cNvSpPr txBox="1"/>
          <p:nvPr/>
        </p:nvSpPr>
        <p:spPr>
          <a:xfrm rot="16200000">
            <a:off x="-117436" y="4692226"/>
            <a:ext cx="201260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mostly </a:t>
            </a:r>
            <a:r>
              <a:rPr lang="el-GR" sz="3600" dirty="0"/>
              <a:t>α</a:t>
            </a:r>
            <a:r>
              <a:rPr lang="en-GB" sz="3600" dirty="0"/>
              <a:t>’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53373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5783E-7AD9-C304-B58A-354108862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" y="43247"/>
            <a:ext cx="10515600" cy="159636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6000" dirty="0"/>
              <a:t>debate on atomic mechanisms</a:t>
            </a:r>
          </a:p>
        </p:txBody>
      </p:sp>
      <p:pic>
        <p:nvPicPr>
          <p:cNvPr id="3" name="My Movie 41" descr="My Movie 41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2911F4F4-963F-1574-504C-3173687842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469" t="1010" r="58213" b="3704"/>
          <a:stretch/>
        </p:blipFill>
        <p:spPr>
          <a:xfrm>
            <a:off x="1157583" y="1639614"/>
            <a:ext cx="2928652" cy="4573861"/>
          </a:xfrm>
          <a:prstGeom prst="rect">
            <a:avLst/>
          </a:prstGeom>
        </p:spPr>
      </p:pic>
      <p:pic>
        <p:nvPicPr>
          <p:cNvPr id="8" name="a">
            <a:hlinkHover r:id="" action="ppaction://ole?verb=0"/>
            <a:extLst>
              <a:ext uri="{FF2B5EF4-FFF2-40B4-BE49-F238E27FC236}">
                <a16:creationId xmlns:a16="http://schemas.microsoft.com/office/drawing/2014/main" id="{8643253E-A20A-2BEE-4A35-0D32267C0B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2191" y="1639613"/>
            <a:ext cx="3714146" cy="4573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35A568-6C9D-597C-124C-5E523FBF566A}"/>
              </a:ext>
            </a:extLst>
          </p:cNvPr>
          <p:cNvSpPr txBox="1"/>
          <p:nvPr/>
        </p:nvSpPr>
        <p:spPr>
          <a:xfrm rot="17049754">
            <a:off x="-321772" y="3801698"/>
            <a:ext cx="1781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reconstructive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48081C-9BE4-4433-8AA0-D76A836D438A}"/>
              </a:ext>
            </a:extLst>
          </p:cNvPr>
          <p:cNvSpPr txBox="1"/>
          <p:nvPr/>
        </p:nvSpPr>
        <p:spPr>
          <a:xfrm rot="17049754">
            <a:off x="5173977" y="3726489"/>
            <a:ext cx="1305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displacive</a:t>
            </a:r>
          </a:p>
        </p:txBody>
      </p:sp>
    </p:spTree>
    <p:extLst>
      <p:ext uri="{BB962C8B-B14F-4D97-AF65-F5344CB8AC3E}">
        <p14:creationId xmlns:p14="http://schemas.microsoft.com/office/powerpoint/2010/main" val="421620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749" y="664619"/>
            <a:ext cx="4194251" cy="5997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376" y="775423"/>
            <a:ext cx="4069050" cy="5809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3636" y="42393"/>
            <a:ext cx="957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478°C for 43 days – </a:t>
            </a:r>
            <a:r>
              <a:rPr lang="en-US" sz="2400" dirty="0" err="1">
                <a:latin typeface="Arial"/>
                <a:cs typeface="Arial"/>
              </a:rPr>
              <a:t>bainite</a:t>
            </a:r>
            <a:r>
              <a:rPr lang="en-US" sz="2400" dirty="0">
                <a:latin typeface="Arial"/>
                <a:cs typeface="Arial"/>
              </a:rPr>
              <a:t> completed in seconds. </a:t>
            </a:r>
            <a:r>
              <a:rPr lang="en-US" sz="2400" dirty="0" err="1">
                <a:latin typeface="Arial"/>
                <a:cs typeface="Arial"/>
              </a:rPr>
              <a:t>Bhadeshia</a:t>
            </a:r>
            <a:r>
              <a:rPr lang="en-US" sz="2400" dirty="0">
                <a:latin typeface="Arial"/>
                <a:cs typeface="Arial"/>
              </a:rPr>
              <a:t> (1981)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B572F8-3A2D-DC5F-70E5-0067779F04E5}"/>
              </a:ext>
            </a:extLst>
          </p:cNvPr>
          <p:cNvSpPr txBox="1"/>
          <p:nvPr/>
        </p:nvSpPr>
        <p:spPr>
          <a:xfrm rot="16200000">
            <a:off x="-1768567" y="2805213"/>
            <a:ext cx="48669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reconstructive transformation </a:t>
            </a:r>
          </a:p>
          <a:p>
            <a:r>
              <a:rPr lang="en-US" sz="2800" dirty="0"/>
              <a:t>6000 times slower</a:t>
            </a:r>
          </a:p>
        </p:txBody>
      </p:sp>
    </p:spTree>
    <p:extLst>
      <p:ext uri="{BB962C8B-B14F-4D97-AF65-F5344CB8AC3E}">
        <p14:creationId xmlns:p14="http://schemas.microsoft.com/office/powerpoint/2010/main" val="167353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4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471489"/>
            <a:ext cx="786765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Box 8"/>
          <p:cNvSpPr txBox="1">
            <a:spLocks noChangeArrowheads="1"/>
          </p:cNvSpPr>
          <p:nvPr/>
        </p:nvSpPr>
        <p:spPr bwMode="auto">
          <a:xfrm>
            <a:off x="6743701" y="6308725"/>
            <a:ext cx="3743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 dirty="0" err="1">
                <a:solidFill>
                  <a:srgbClr val="0000FF"/>
                </a:solidFill>
                <a:latin typeface="Arial" charset="0"/>
              </a:rPr>
              <a:t>Bhadeshia</a:t>
            </a:r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, Met. Sci. (1982)</a:t>
            </a:r>
          </a:p>
        </p:txBody>
      </p:sp>
    </p:spTree>
    <p:extLst>
      <p:ext uri="{BB962C8B-B14F-4D97-AF65-F5344CB8AC3E}">
        <p14:creationId xmlns:p14="http://schemas.microsoft.com/office/powerpoint/2010/main" val="4141160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red line&#10;&#10;Description automatically generated">
            <a:extLst>
              <a:ext uri="{FF2B5EF4-FFF2-40B4-BE49-F238E27FC236}">
                <a16:creationId xmlns:a16="http://schemas.microsoft.com/office/drawing/2014/main" id="{43DC6C32-0265-F7FA-CE83-17E70B7F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86"/>
          <a:stretch/>
        </p:blipFill>
        <p:spPr>
          <a:xfrm>
            <a:off x="156384" y="212548"/>
            <a:ext cx="4707716" cy="6432904"/>
          </a:xfrm>
          <a:prstGeom prst="rect">
            <a:avLst/>
          </a:prstGeom>
        </p:spPr>
      </p:pic>
      <p:pic>
        <p:nvPicPr>
          <p:cNvPr id="5" name="Picture 4" descr="A diagram of a structure&#10;&#10;Description automatically generated">
            <a:extLst>
              <a:ext uri="{FF2B5EF4-FFF2-40B4-BE49-F238E27FC236}">
                <a16:creationId xmlns:a16="http://schemas.microsoft.com/office/drawing/2014/main" id="{BA32C08C-B704-1AA5-D5DC-3EAF69189D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84"/>
          <a:stretch/>
        </p:blipFill>
        <p:spPr>
          <a:xfrm>
            <a:off x="5029200" y="212548"/>
            <a:ext cx="4419600" cy="32639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4AFA103-559E-C785-63F1-0CC4EAE08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540008"/>
            <a:ext cx="3111502" cy="310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880AE9-A060-B564-710E-A318D590259B}"/>
              </a:ext>
            </a:extLst>
          </p:cNvPr>
          <p:cNvSpPr txBox="1"/>
          <p:nvPr/>
        </p:nvSpPr>
        <p:spPr>
          <a:xfrm>
            <a:off x="4889502" y="5814455"/>
            <a:ext cx="36206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Bhadeshia</a:t>
            </a:r>
            <a:r>
              <a:rPr lang="en-US" sz="2400" dirty="0">
                <a:solidFill>
                  <a:srgbClr val="0070C0"/>
                </a:solidFill>
              </a:rPr>
              <a:t>, Waugh</a:t>
            </a:r>
          </a:p>
          <a:p>
            <a:r>
              <a:rPr lang="en-US" sz="2400" dirty="0">
                <a:solidFill>
                  <a:srgbClr val="0070C0"/>
                </a:solidFill>
              </a:rPr>
              <a:t>Acta Metall. 30 (1982) 775</a:t>
            </a:r>
          </a:p>
        </p:txBody>
      </p:sp>
    </p:spTree>
    <p:extLst>
      <p:ext uri="{BB962C8B-B14F-4D97-AF65-F5344CB8AC3E}">
        <p14:creationId xmlns:p14="http://schemas.microsoft.com/office/powerpoint/2010/main" val="4113263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F26F24-2F60-7EF1-E1FC-C4974AF740DA}"/>
              </a:ext>
            </a:extLst>
          </p:cNvPr>
          <p:cNvGrpSpPr/>
          <p:nvPr/>
        </p:nvGrpSpPr>
        <p:grpSpPr>
          <a:xfrm>
            <a:off x="822251" y="1360488"/>
            <a:ext cx="4558396" cy="4902200"/>
            <a:chOff x="1981200" y="1157288"/>
            <a:chExt cx="4558396" cy="49022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DBEEAEA-9BA8-4314-A185-3A39AE058EBA}"/>
                </a:ext>
              </a:extLst>
            </p:cNvPr>
            <p:cNvGrpSpPr/>
            <p:nvPr/>
          </p:nvGrpSpPr>
          <p:grpSpPr>
            <a:xfrm>
              <a:off x="1981200" y="1157288"/>
              <a:ext cx="2692400" cy="4902200"/>
              <a:chOff x="1981200" y="1157288"/>
              <a:chExt cx="2692400" cy="4902200"/>
            </a:xfrm>
          </p:grpSpPr>
          <p:pic>
            <p:nvPicPr>
              <p:cNvPr id="86017" name="Picture 12" descr="From Clipboar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200" y="1157288"/>
                <a:ext cx="2692400" cy="490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15 Conector recto de flecha"/>
              <p:cNvCxnSpPr/>
              <p:nvPr/>
            </p:nvCxnSpPr>
            <p:spPr>
              <a:xfrm flipH="1">
                <a:off x="4038620" y="3608388"/>
                <a:ext cx="215900" cy="36036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021" name="16 CuadroTexto"/>
            <p:cNvSpPr txBox="1">
              <a:spLocks noChangeArrowheads="1"/>
            </p:cNvSpPr>
            <p:nvPr/>
          </p:nvSpPr>
          <p:spPr bwMode="auto">
            <a:xfrm>
              <a:off x="4105960" y="3085168"/>
              <a:ext cx="24336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dislocation</a:t>
              </a:r>
            </a:p>
          </p:txBody>
        </p:sp>
      </p:grpSp>
      <p:sp>
        <p:nvSpPr>
          <p:cNvPr id="86022" name="Text Box 14"/>
          <p:cNvSpPr txBox="1">
            <a:spLocks noChangeArrowheads="1"/>
          </p:cNvSpPr>
          <p:nvPr/>
        </p:nvSpPr>
        <p:spPr bwMode="auto">
          <a:xfrm>
            <a:off x="7267392" y="5452256"/>
            <a:ext cx="42803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0" dirty="0">
                <a:latin typeface="Arial" charset="0"/>
              </a:rPr>
              <a:t>Time during transformation at 200°C / hours</a:t>
            </a:r>
          </a:p>
        </p:txBody>
      </p:sp>
      <p:sp>
        <p:nvSpPr>
          <p:cNvPr id="86025" name="TextBox 11"/>
          <p:cNvSpPr txBox="1">
            <a:spLocks noChangeArrowheads="1"/>
          </p:cNvSpPr>
          <p:nvPr/>
        </p:nvSpPr>
        <p:spPr bwMode="auto">
          <a:xfrm>
            <a:off x="31861" y="6416576"/>
            <a:ext cx="6842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Caballero, Miller, Mateo, </a:t>
            </a:r>
            <a:r>
              <a:rPr lang="en-US" sz="1800" b="0" dirty="0" err="1">
                <a:solidFill>
                  <a:srgbClr val="0000FF"/>
                </a:solidFill>
                <a:latin typeface="Arial" charset="0"/>
              </a:rPr>
              <a:t>Cornide</a:t>
            </a:r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. J. Alloys &amp; Compounds, (2012)</a:t>
            </a:r>
          </a:p>
        </p:txBody>
      </p:sp>
      <p:sp>
        <p:nvSpPr>
          <p:cNvPr id="86026" name="TextBox 1"/>
          <p:cNvSpPr txBox="1">
            <a:spLocks noChangeArrowheads="1"/>
          </p:cNvSpPr>
          <p:nvPr/>
        </p:nvSpPr>
        <p:spPr bwMode="auto">
          <a:xfrm>
            <a:off x="211071" y="267881"/>
            <a:ext cx="4199859" cy="10772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0" dirty="0">
                <a:latin typeface="Arial" charset="0"/>
              </a:rPr>
              <a:t>carbon concentration in </a:t>
            </a:r>
            <a:r>
              <a:rPr lang="en-US" sz="3200" b="0" i="1" dirty="0">
                <a:latin typeface="Arial" charset="0"/>
              </a:rPr>
              <a:t>solution</a:t>
            </a:r>
            <a:r>
              <a:rPr lang="en-US" sz="3200" b="0" dirty="0">
                <a:latin typeface="Arial" charset="0"/>
              </a:rPr>
              <a:t> in ferrite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FB1256-4669-0691-976A-B58A93DB2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971" y="2273301"/>
            <a:ext cx="279400" cy="241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3B4C0D-1D37-F93B-2B27-CC38D4EC912F}"/>
              </a:ext>
            </a:extLst>
          </p:cNvPr>
          <p:cNvSpPr/>
          <p:nvPr/>
        </p:nvSpPr>
        <p:spPr>
          <a:xfrm>
            <a:off x="1974885" y="5121166"/>
            <a:ext cx="336116" cy="427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CF1FBF-D160-6E69-10C8-0B8A159F2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151" y="5175250"/>
            <a:ext cx="279400" cy="317500"/>
          </a:xfrm>
          <a:prstGeom prst="rect">
            <a:avLst/>
          </a:prstGeom>
        </p:spPr>
      </p:pic>
      <p:pic>
        <p:nvPicPr>
          <p:cNvPr id="17" name="Picture 16" descr="A graph with blue dots and numbers&#10;&#10;Description automatically generated">
            <a:extLst>
              <a:ext uri="{FF2B5EF4-FFF2-40B4-BE49-F238E27FC236}">
                <a16:creationId xmlns:a16="http://schemas.microsoft.com/office/drawing/2014/main" id="{8FA5DAF5-2A47-762A-F66D-5F1D89294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986" y="2132683"/>
            <a:ext cx="4406900" cy="3175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B37C9E-18A3-9B60-C01A-03F139AA8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631583" y="3362370"/>
            <a:ext cx="1968500" cy="50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5DFB27-CA8A-EB65-578A-C070ADC7A6FD}"/>
              </a:ext>
            </a:extLst>
          </p:cNvPr>
          <p:cNvSpPr txBox="1"/>
          <p:nvPr/>
        </p:nvSpPr>
        <p:spPr>
          <a:xfrm>
            <a:off x="7267392" y="1160433"/>
            <a:ext cx="4444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Fe-1C-1.5Si-1.9Mn-1.3Cr-0.26Mo-0.1V </a:t>
            </a:r>
            <a:r>
              <a:rPr lang="en-US" dirty="0" err="1"/>
              <a:t>wt</a:t>
            </a:r>
            <a:r>
              <a:rPr lang="en-US" dirty="0"/>
              <a:t>%</a:t>
            </a:r>
          </a:p>
          <a:p>
            <a:pPr algn="ctr"/>
            <a:r>
              <a:rPr lang="en-GB" dirty="0"/>
              <a:t>Acta Mat. 91 (2015) 162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615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 descr="Fig4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54" y="1115675"/>
            <a:ext cx="6554308" cy="484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Picture 4" descr="From Clipbo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1" y="1254546"/>
            <a:ext cx="3065941" cy="434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Box 6"/>
          <p:cNvSpPr txBox="1">
            <a:spLocks noChangeArrowheads="1"/>
          </p:cNvSpPr>
          <p:nvPr/>
        </p:nvSpPr>
        <p:spPr bwMode="auto">
          <a:xfrm>
            <a:off x="346222" y="6227763"/>
            <a:ext cx="501938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Jang, Suh, </a:t>
            </a:r>
            <a:r>
              <a:rPr lang="en-US" sz="1800" b="0" dirty="0" err="1">
                <a:solidFill>
                  <a:srgbClr val="0000FF"/>
                </a:solidFill>
                <a:latin typeface="Arial" charset="0"/>
              </a:rPr>
              <a:t>Bhadeshia</a:t>
            </a:r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, Scr. Mat. 68 (2012) 195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258D1E-435F-0512-77E9-D2C621237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022" y="319121"/>
            <a:ext cx="1485900" cy="33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C21717-B570-86D3-6090-2DAADA7E0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114" y="319121"/>
            <a:ext cx="2565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87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5A08B68A-E274-3B7B-CBCD-2CD4650E0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387" y="379980"/>
            <a:ext cx="7772400" cy="5494655"/>
          </a:xfrm>
          <a:prstGeom prst="rect">
            <a:avLst/>
          </a:prstGeom>
        </p:spPr>
      </p:pic>
      <p:pic>
        <p:nvPicPr>
          <p:cNvPr id="4" name="Picture 2" descr="Picture 1">
            <a:extLst>
              <a:ext uri="{FF2B5EF4-FFF2-40B4-BE49-F238E27FC236}">
                <a16:creationId xmlns:a16="http://schemas.microsoft.com/office/drawing/2014/main" id="{648FD781-5AD7-DEDF-3BAF-9F8044FF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4" y="4082024"/>
            <a:ext cx="3080783" cy="231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8033AEEE-59AD-31CC-41D5-7DEEE9087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1388" y="6108634"/>
            <a:ext cx="4032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 dirty="0">
                <a:solidFill>
                  <a:srgbClr val="0070C0"/>
                </a:solidFill>
                <a:latin typeface="Arial" charset="0"/>
              </a:rPr>
              <a:t>Hulme-Smith, </a:t>
            </a:r>
            <a:r>
              <a:rPr lang="en-US" sz="1600" b="0" dirty="0" err="1">
                <a:solidFill>
                  <a:srgbClr val="0070C0"/>
                </a:solidFill>
                <a:latin typeface="Arial" charset="0"/>
              </a:rPr>
              <a:t>Lonardelli</a:t>
            </a:r>
            <a:r>
              <a:rPr lang="en-US" sz="1600" b="0" dirty="0">
                <a:solidFill>
                  <a:srgbClr val="0070C0"/>
                </a:solidFill>
                <a:latin typeface="Arial" charset="0"/>
              </a:rPr>
              <a:t>, </a:t>
            </a:r>
            <a:r>
              <a:rPr lang="en-US" sz="1600" b="0" dirty="0" err="1">
                <a:solidFill>
                  <a:srgbClr val="0070C0"/>
                </a:solidFill>
                <a:latin typeface="Arial" charset="0"/>
              </a:rPr>
              <a:t>Dippel</a:t>
            </a:r>
            <a:r>
              <a:rPr lang="en-US" sz="1600" b="0" dirty="0">
                <a:solidFill>
                  <a:srgbClr val="0070C0"/>
                </a:solidFill>
                <a:latin typeface="Arial" charset="0"/>
              </a:rPr>
              <a:t> and </a:t>
            </a:r>
            <a:r>
              <a:rPr lang="en-US" sz="1600" b="0" dirty="0" err="1">
                <a:solidFill>
                  <a:srgbClr val="0070C0"/>
                </a:solidFill>
                <a:latin typeface="Arial" charset="0"/>
              </a:rPr>
              <a:t>Bhadeshia</a:t>
            </a:r>
            <a:r>
              <a:rPr lang="en-US" sz="1600" b="0" dirty="0">
                <a:solidFill>
                  <a:srgbClr val="0070C0"/>
                </a:solidFill>
                <a:latin typeface="Arial" charset="0"/>
              </a:rPr>
              <a:t>, Scr. Mat. 69 (2013) 409.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2E5B6F-296E-A369-7175-7C9463F3CE70}"/>
              </a:ext>
            </a:extLst>
          </p:cNvPr>
          <p:cNvSpPr txBox="1"/>
          <p:nvPr/>
        </p:nvSpPr>
        <p:spPr>
          <a:xfrm rot="20904895">
            <a:off x="251469" y="1056835"/>
            <a:ext cx="32780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transformed to</a:t>
            </a:r>
          </a:p>
          <a:p>
            <a:r>
              <a:rPr lang="en-US" sz="2400" dirty="0"/>
              <a:t>bainite at 200°C →25°C</a:t>
            </a:r>
          </a:p>
          <a:p>
            <a:endParaRPr lang="en-US" sz="2400" dirty="0"/>
          </a:p>
          <a:p>
            <a:r>
              <a:rPr lang="en-US" sz="2400" dirty="0"/>
              <a:t>then heated from</a:t>
            </a:r>
          </a:p>
          <a:p>
            <a:r>
              <a:rPr lang="en-US" sz="2400" dirty="0"/>
              <a:t>25→600°C at  300°C h</a:t>
            </a:r>
            <a:r>
              <a:rPr lang="en-US" sz="2400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431811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id="{35CF7390-6F1F-E25F-DEDC-1613B5E19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12" y="128329"/>
            <a:ext cx="10367626" cy="2731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07DDA3-FEAF-3F86-DD22-7BFA346BB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505" y="839528"/>
            <a:ext cx="5066125" cy="447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FEE9EF-4866-EED0-ECD4-6F1CE0C78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57" y="2860158"/>
            <a:ext cx="10049688" cy="3898795"/>
          </a:xfrm>
          <a:prstGeom prst="rect">
            <a:avLst/>
          </a:prstGeom>
        </p:spPr>
      </p:pic>
      <p:pic>
        <p:nvPicPr>
          <p:cNvPr id="8" name="Picture 7" descr="A cartoon of a child driving a toy car&#10;&#10;Description automatically generated">
            <a:extLst>
              <a:ext uri="{FF2B5EF4-FFF2-40B4-BE49-F238E27FC236}">
                <a16:creationId xmlns:a16="http://schemas.microsoft.com/office/drawing/2014/main" id="{C4E3FA10-EA03-77F0-6DB0-F54DE72D836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0996280" y="1669143"/>
            <a:ext cx="918956" cy="119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746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E7A1B356-1266-A5FA-F4C6-63F2076A21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722"/>
          <a:stretch/>
        </p:blipFill>
        <p:spPr>
          <a:xfrm>
            <a:off x="558800" y="237536"/>
            <a:ext cx="11226984" cy="28993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6824E7-3333-6DAA-B9A4-8EBC563D112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493935" y="4288187"/>
            <a:ext cx="8042514" cy="626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CC9E09-B2F2-BD6F-315D-258B03DFB7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0" y="3397251"/>
            <a:ext cx="8069263" cy="647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FF01CD-A42E-D781-F7C8-B8D0247D83F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42900" y="5252738"/>
            <a:ext cx="11226984" cy="93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94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0E30C9D-C1E5-A781-6103-5EB98C8A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534" y="295348"/>
            <a:ext cx="3187866" cy="313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3D8698F-5CA4-2FFC-3935-4D681FB3D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933700"/>
            <a:ext cx="2876628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DE11E33-47B9-B779-06CA-0C05BE01A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95250"/>
            <a:ext cx="3302000" cy="263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ainitics B320 eurotunnel">
            <a:extLst>
              <a:ext uri="{FF2B5EF4-FFF2-40B4-BE49-F238E27FC236}">
                <a16:creationId xmlns:a16="http://schemas.microsoft.com/office/drawing/2014/main" id="{6B574E2A-6EB5-D20E-6DC9-A5B6093BE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24551">
            <a:off x="3622841" y="2589326"/>
            <a:ext cx="5076050" cy="340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.jpg">
            <a:extLst>
              <a:ext uri="{FF2B5EF4-FFF2-40B4-BE49-F238E27FC236}">
                <a16:creationId xmlns:a16="http://schemas.microsoft.com/office/drawing/2014/main" id="{F989C802-79A8-907F-06D7-92002C8FF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600" y="837477"/>
            <a:ext cx="2809831" cy="209622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BAEF97B-6930-0AC3-7B6C-68BF2393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0" y="5940498"/>
            <a:ext cx="1832741" cy="81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AFF245-770D-7C9B-F5C4-F3A0616EF8D2}"/>
              </a:ext>
            </a:extLst>
          </p:cNvPr>
          <p:cNvSpPr txBox="1"/>
          <p:nvPr/>
        </p:nvSpPr>
        <p:spPr>
          <a:xfrm>
            <a:off x="10067141" y="3997297"/>
            <a:ext cx="198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TRIP-assisted</a:t>
            </a:r>
          </a:p>
        </p:txBody>
      </p:sp>
      <p:pic>
        <p:nvPicPr>
          <p:cNvPr id="12" name="Picture 11" descr="A cartoon of a child driving a toy car&#10;&#10;Description automatically generated">
            <a:extLst>
              <a:ext uri="{FF2B5EF4-FFF2-40B4-BE49-F238E27FC236}">
                <a16:creationId xmlns:a16="http://schemas.microsoft.com/office/drawing/2014/main" id="{6EDDC1E6-4A8B-4524-069F-0E944D529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3168" y="4735447"/>
            <a:ext cx="1548239" cy="200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297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F75DF-6D8C-7BF5-83F7-D653A5603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7" y="298238"/>
            <a:ext cx="10515600" cy="1325563"/>
          </a:xfrm>
        </p:spPr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67C2F-6B26-B136-2955-5862105853F4}"/>
              </a:ext>
            </a:extLst>
          </p:cNvPr>
          <p:cNvSpPr txBox="1"/>
          <p:nvPr/>
        </p:nvSpPr>
        <p:spPr>
          <a:xfrm rot="21283907">
            <a:off x="275959" y="2173288"/>
            <a:ext cx="6831550" cy="3423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Does </a:t>
            </a:r>
            <a:r>
              <a:rPr lang="en-US" sz="2800" b="1" dirty="0"/>
              <a:t>your</a:t>
            </a:r>
            <a:r>
              <a:rPr lang="en-US" sz="2800" dirty="0"/>
              <a:t> theory explain all observations?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Has it been used</a:t>
            </a:r>
            <a:r>
              <a:rPr lang="en-US" sz="2800" b="1" dirty="0"/>
              <a:t> independently </a:t>
            </a:r>
            <a:r>
              <a:rPr lang="en-US" sz="2800" dirty="0"/>
              <a:t>in design?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		.... in manufacture?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		.... in critical experiments?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D90DCC-F916-B56E-EC0E-80D0C5A32E57}"/>
              </a:ext>
            </a:extLst>
          </p:cNvPr>
          <p:cNvGrpSpPr/>
          <p:nvPr/>
        </p:nvGrpSpPr>
        <p:grpSpPr>
          <a:xfrm>
            <a:off x="7645400" y="749300"/>
            <a:ext cx="4343400" cy="4140200"/>
            <a:chOff x="7645400" y="749300"/>
            <a:chExt cx="4343400" cy="4140200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B9BD5BDD-701A-5A3E-FF8E-01EBFBB8C480}"/>
                </a:ext>
              </a:extLst>
            </p:cNvPr>
            <p:cNvSpPr/>
            <p:nvPr/>
          </p:nvSpPr>
          <p:spPr>
            <a:xfrm>
              <a:off x="7645400" y="749300"/>
              <a:ext cx="4343400" cy="4140200"/>
            </a:xfrm>
            <a:prstGeom prst="teardrop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32E15F-40EB-217D-0CB6-F87C120CAEE5}"/>
                </a:ext>
              </a:extLst>
            </p:cNvPr>
            <p:cNvSpPr txBox="1"/>
            <p:nvPr/>
          </p:nvSpPr>
          <p:spPr>
            <a:xfrm>
              <a:off x="8184648" y="1383506"/>
              <a:ext cx="3475503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/>
                <a:t>prove me wrong!</a:t>
              </a:r>
            </a:p>
            <a:p>
              <a:endParaRPr lang="en-US" sz="3600" i="1" dirty="0"/>
            </a:p>
            <a:p>
              <a:r>
                <a:rPr lang="en-US" sz="3600" dirty="0"/>
                <a:t>reconstructive</a:t>
              </a:r>
            </a:p>
            <a:p>
              <a:endParaRPr lang="en-US" sz="3600" dirty="0"/>
            </a:p>
            <a:p>
              <a:r>
                <a:rPr lang="en-US" sz="3600" dirty="0"/>
                <a:t>displacive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F72B13-1850-155A-1395-8ECCA8A5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57163" y="3429000"/>
              <a:ext cx="896637" cy="9438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F7A37C5-3433-DA91-C5EE-0434F36CC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0600" y="2362662"/>
              <a:ext cx="736600" cy="904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83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E8386-ED25-F63C-2EF3-054C1F7F1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6414" y="78606"/>
            <a:ext cx="3165389" cy="870551"/>
          </a:xfrm>
        </p:spPr>
        <p:txBody>
          <a:bodyPr/>
          <a:lstStyle/>
          <a:p>
            <a:r>
              <a:rPr lang="en-US" dirty="0"/>
              <a:t>KTH Sweden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63DF8-0545-9010-5CAE-686AA2BC5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26" y="2290865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i="1" dirty="0">
                <a:solidFill>
                  <a:srgbClr val="111111"/>
                </a:solidFill>
                <a:latin typeface="AdvTimes"/>
              </a:rPr>
              <a:t>...... </a:t>
            </a:r>
            <a:r>
              <a:rPr lang="en-GB" sz="4000" i="1" dirty="0">
                <a:solidFill>
                  <a:srgbClr val="111111"/>
                </a:solidFill>
                <a:effectLst/>
                <a:latin typeface="AdvTimes"/>
              </a:rPr>
              <a:t>agree that bainite is formed through a displacive mechanism like martensite. </a:t>
            </a:r>
            <a:endParaRPr lang="en-GB" sz="54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8846EF-3E75-CBE2-3FD6-C912C015F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04" y="3539313"/>
            <a:ext cx="7527454" cy="425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ABDC5-2304-83F3-438E-923B4052A3EE}"/>
              </a:ext>
            </a:extLst>
          </p:cNvPr>
          <p:cNvSpPr txBox="1"/>
          <p:nvPr/>
        </p:nvSpPr>
        <p:spPr>
          <a:xfrm>
            <a:off x="2113005" y="4011868"/>
            <a:ext cx="784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Metallurgical Transactions A 52 (2021) 4546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3A1ECF-39A8-382C-A119-F15F73C9B28D}"/>
              </a:ext>
            </a:extLst>
          </p:cNvPr>
          <p:cNvSpPr txBox="1"/>
          <p:nvPr/>
        </p:nvSpPr>
        <p:spPr>
          <a:xfrm>
            <a:off x="4141292" y="4888566"/>
            <a:ext cx="6083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Controversy resolved?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16881-FF51-CA04-4131-1E00FC9FC295}"/>
              </a:ext>
            </a:extLst>
          </p:cNvPr>
          <p:cNvSpPr txBox="1"/>
          <p:nvPr/>
        </p:nvSpPr>
        <p:spPr>
          <a:xfrm>
            <a:off x="2113005" y="4547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 descr="A cartoon of people walking in a hallway&#10;&#10;Description automatically generated">
            <a:extLst>
              <a:ext uri="{FF2B5EF4-FFF2-40B4-BE49-F238E27FC236}">
                <a16:creationId xmlns:a16="http://schemas.microsoft.com/office/drawing/2014/main" id="{4340E0C0-0DFD-C62F-874B-C705FD39D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85" y="4888566"/>
            <a:ext cx="2214017" cy="18042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D5A6A0-A8BB-5CF4-6620-40073DF11926}"/>
              </a:ext>
            </a:extLst>
          </p:cNvPr>
          <p:cNvSpPr txBox="1"/>
          <p:nvPr/>
        </p:nvSpPr>
        <p:spPr>
          <a:xfrm>
            <a:off x="4581782" y="5652590"/>
            <a:ext cx="6277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Was this ever relevant?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DECC55-3EFE-C8A2-F6C4-B4BC8FB467DA}"/>
              </a:ext>
            </a:extLst>
          </p:cNvPr>
          <p:cNvSpPr txBox="1"/>
          <p:nvPr/>
        </p:nvSpPr>
        <p:spPr>
          <a:xfrm>
            <a:off x="223505" y="925600"/>
            <a:ext cx="8716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/>
              <a:t>... diffusive mechanism is supported ...</a:t>
            </a:r>
          </a:p>
          <a:p>
            <a:r>
              <a:rPr lang="en-US" sz="3200" dirty="0" err="1">
                <a:solidFill>
                  <a:srgbClr val="0070C0"/>
                </a:solidFill>
              </a:rPr>
              <a:t>Hillert</a:t>
            </a:r>
            <a:r>
              <a:rPr lang="en-US" sz="3200" dirty="0">
                <a:solidFill>
                  <a:srgbClr val="0070C0"/>
                </a:solidFill>
              </a:rPr>
              <a:t>, ISIJ International 35 (1995) 1134</a:t>
            </a:r>
          </a:p>
        </p:txBody>
      </p:sp>
    </p:spTree>
    <p:extLst>
      <p:ext uri="{BB962C8B-B14F-4D97-AF65-F5344CB8AC3E}">
        <p14:creationId xmlns:p14="http://schemas.microsoft.com/office/powerpoint/2010/main" val="266744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28A46C-67FB-E271-37D4-8934F9C716DC}"/>
              </a:ext>
            </a:extLst>
          </p:cNvPr>
          <p:cNvSpPr txBox="1"/>
          <p:nvPr/>
        </p:nvSpPr>
        <p:spPr>
          <a:xfrm>
            <a:off x="1891679" y="6122404"/>
            <a:ext cx="7210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+mj-lt"/>
              </a:rPr>
              <a:t>www.phase-trans.msm.cam.ac.uk</a:t>
            </a:r>
            <a:endParaRPr lang="en-US" sz="40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ED06A-634B-BC3E-2FF6-89B3AC28D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3" y="27710"/>
            <a:ext cx="8093507" cy="5998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3C2239-1762-F979-36FB-26CC5FEF0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33904" y="1589157"/>
            <a:ext cx="43815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5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7C499-184B-1F84-90E4-D5A632DB1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77408">
            <a:off x="1600932" y="208448"/>
            <a:ext cx="6506810" cy="157108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merican Typewriter" panose="02090604020004020304" pitchFamily="18" charset="0"/>
              </a:rPr>
              <a:t>Low entropy conference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A9706-7AA2-B9A7-AED1-197AB2F64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7344">
            <a:off x="7263465" y="741410"/>
            <a:ext cx="2112261" cy="2302637"/>
          </a:xfrm>
          <a:prstGeom prst="rect">
            <a:avLst/>
          </a:prstGeom>
          <a:effectLst>
            <a:softEdge rad="160876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44463-652A-B883-8556-EA5DAF7A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8836">
            <a:off x="156118" y="570956"/>
            <a:ext cx="2330707" cy="2255035"/>
          </a:xfrm>
          <a:prstGeom prst="rect">
            <a:avLst/>
          </a:prstGeom>
          <a:effectLst>
            <a:softEdge rad="164267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D65664-B2BD-BF6D-2199-9ED117345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8008">
            <a:off x="9781161" y="4003150"/>
            <a:ext cx="2099403" cy="2391299"/>
          </a:xfrm>
          <a:prstGeom prst="rect">
            <a:avLst/>
          </a:prstGeom>
          <a:effectLst>
            <a:softEdge rad="179557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D3519-3D11-70D1-AD7C-3A387B562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1259">
            <a:off x="3942349" y="4135467"/>
            <a:ext cx="3181926" cy="2534277"/>
          </a:xfrm>
          <a:prstGeom prst="rect">
            <a:avLst/>
          </a:prstGeom>
          <a:effectLst>
            <a:softEdge rad="64947"/>
          </a:effectLst>
          <a:scene3d>
            <a:camera prst="isometricRightUp"/>
            <a:lightRig rig="threePt" dir="t"/>
          </a:scene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4DAD9F-30D1-9E54-29C6-833242200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8771">
            <a:off x="7362518" y="3831878"/>
            <a:ext cx="1950130" cy="2653785"/>
          </a:xfrm>
          <a:prstGeom prst="rect">
            <a:avLst/>
          </a:prstGeom>
          <a:effectLst>
            <a:softEdge rad="312699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076502-3187-B67F-CB27-2547921C2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820">
            <a:off x="628629" y="4280820"/>
            <a:ext cx="1697931" cy="2229344"/>
          </a:xfrm>
          <a:prstGeom prst="rect">
            <a:avLst/>
          </a:prstGeom>
          <a:effectLst>
            <a:softEdge rad="147815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9EFDC4-88B8-B5F9-C24E-FF348F2FE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20519">
            <a:off x="9872458" y="379108"/>
            <a:ext cx="2035593" cy="2638731"/>
          </a:xfrm>
          <a:prstGeom prst="rect">
            <a:avLst/>
          </a:prstGeom>
          <a:effectLst>
            <a:softEdge rad="182086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A8B0E8-E8CD-4B7D-34A7-626D6AB66F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97148">
            <a:off x="4599813" y="2092619"/>
            <a:ext cx="2248040" cy="1976035"/>
          </a:xfrm>
          <a:prstGeom prst="rect">
            <a:avLst/>
          </a:prstGeom>
          <a:effectLst>
            <a:softEdge rad="166205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BCE41-033C-C381-7A34-3BADA4105C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76415">
            <a:off x="2426996" y="2510971"/>
            <a:ext cx="1884245" cy="17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71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C7788-53DE-AF41-9FEB-008DD7F13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74" y="365125"/>
            <a:ext cx="3042684" cy="1325563"/>
          </a:xfrm>
        </p:spPr>
        <p:txBody>
          <a:bodyPr/>
          <a:lstStyle/>
          <a:p>
            <a:r>
              <a:rPr lang="en-US" dirty="0"/>
              <a:t>Tetrataenite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D0811ED-867A-8FC1-E8C2-8E95350A7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7961" y="734301"/>
            <a:ext cx="2315281" cy="587209"/>
          </a:xfrm>
        </p:spPr>
      </p:pic>
      <p:pic>
        <p:nvPicPr>
          <p:cNvPr id="12" name="Picture 11" descr="A large brown rock with holes&#10;&#10;Description automatically generated">
            <a:extLst>
              <a:ext uri="{FF2B5EF4-FFF2-40B4-BE49-F238E27FC236}">
                <a16:creationId xmlns:a16="http://schemas.microsoft.com/office/drawing/2014/main" id="{3188024D-E935-19C0-0B9A-1C49DF4F2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559819" y="2126175"/>
            <a:ext cx="5234299" cy="3925725"/>
          </a:xfrm>
          <a:prstGeom prst="rect">
            <a:avLst/>
          </a:prstGeom>
        </p:spPr>
      </p:pic>
      <p:pic>
        <p:nvPicPr>
          <p:cNvPr id="15" name="Picture 14" descr="A diagram of a number of circles&#10;&#10;Description automatically generated">
            <a:extLst>
              <a:ext uri="{FF2B5EF4-FFF2-40B4-BE49-F238E27FC236}">
                <a16:creationId xmlns:a16="http://schemas.microsoft.com/office/drawing/2014/main" id="{17BA127B-0B40-599B-2114-DA660CE25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868" y="365125"/>
            <a:ext cx="5555247" cy="38058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48B98E-D392-1EA6-7525-4B9B0DC7C935}"/>
              </a:ext>
            </a:extLst>
          </p:cNvPr>
          <p:cNvSpPr txBox="1"/>
          <p:nvPr/>
        </p:nvSpPr>
        <p:spPr>
          <a:xfrm>
            <a:off x="4485601" y="4185161"/>
            <a:ext cx="69513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Ferromagnetic</a:t>
            </a:r>
          </a:p>
          <a:p>
            <a:r>
              <a:rPr lang="en-US" sz="3200" dirty="0"/>
              <a:t>Large magnetic coercivity</a:t>
            </a:r>
          </a:p>
          <a:p>
            <a:r>
              <a:rPr lang="en-US" sz="3200" dirty="0"/>
              <a:t>Excellent permanent magnet</a:t>
            </a:r>
          </a:p>
          <a:p>
            <a:r>
              <a:rPr lang="en-US" sz="3200" dirty="0"/>
              <a:t>Ordering temperature </a:t>
            </a:r>
            <a:r>
              <a:rPr lang="en-US" sz="3200" b="1" dirty="0"/>
              <a:t>321°C</a:t>
            </a:r>
          </a:p>
          <a:p>
            <a:r>
              <a:rPr lang="en-US" sz="3200" dirty="0">
                <a:solidFill>
                  <a:srgbClr val="FF0000"/>
                </a:solidFill>
              </a:rPr>
              <a:t>One atomic jump in 10</a:t>
            </a:r>
            <a:r>
              <a:rPr lang="en-US" sz="3200" baseline="30000" dirty="0">
                <a:solidFill>
                  <a:srgbClr val="FF0000"/>
                </a:solidFill>
              </a:rPr>
              <a:t>4</a:t>
            </a:r>
            <a:r>
              <a:rPr lang="en-US" sz="3200" dirty="0">
                <a:solidFill>
                  <a:srgbClr val="FF0000"/>
                </a:solidFill>
              </a:rPr>
              <a:t> years at 300°C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D4612C-7DD3-55C9-5FC2-0382443C501F}"/>
              </a:ext>
            </a:extLst>
          </p:cNvPr>
          <p:cNvSpPr txBox="1"/>
          <p:nvPr/>
        </p:nvSpPr>
        <p:spPr>
          <a:xfrm rot="5400000">
            <a:off x="1390235" y="3878594"/>
            <a:ext cx="45127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cools 1 K in million years</a:t>
            </a:r>
          </a:p>
        </p:txBody>
      </p:sp>
    </p:spTree>
    <p:extLst>
      <p:ext uri="{BB962C8B-B14F-4D97-AF65-F5344CB8AC3E}">
        <p14:creationId xmlns:p14="http://schemas.microsoft.com/office/powerpoint/2010/main" val="1380195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558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T. Ko, S. A. Cottrell (1952)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is-IS" sz="3100" dirty="0"/>
              <a:t>J I S I 172 (1952) 307-313</a:t>
            </a:r>
            <a:endParaRPr lang="en-US" dirty="0"/>
          </a:p>
        </p:txBody>
      </p:sp>
      <p:pic>
        <p:nvPicPr>
          <p:cNvPr id="3" name="Picture 2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48" y="1631093"/>
            <a:ext cx="9080153" cy="469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75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splacive transformation produces displacements.mp4">
            <a:hlinkHover r:id="" action="ppaction://ole?verb=0"/>
            <a:extLst>
              <a:ext uri="{FF2B5EF4-FFF2-40B4-BE49-F238E27FC236}">
                <a16:creationId xmlns:a16="http://schemas.microsoft.com/office/drawing/2014/main" id="{1BF6856A-291F-DE55-B19F-890D3684CE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641" y="170122"/>
            <a:ext cx="11678718" cy="5255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72ED0-DA54-EE8A-F8DE-058D77B3EBDB}"/>
              </a:ext>
            </a:extLst>
          </p:cNvPr>
          <p:cNvSpPr txBox="1"/>
          <p:nvPr/>
        </p:nvSpPr>
        <p:spPr>
          <a:xfrm>
            <a:off x="5571461" y="5858540"/>
            <a:ext cx="57516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Pak, Suh, </a:t>
            </a:r>
            <a:r>
              <a:rPr lang="en-GB" sz="200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Bhadeshia</a:t>
            </a:r>
            <a:endParaRPr lang="en-GB" sz="200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2400" dirty="0">
                <a:latin typeface="+mj-lt"/>
              </a:rPr>
              <a:t>Metall. &amp; Mater. Trans A 43 (2012) 4520</a:t>
            </a:r>
            <a:endParaRPr lang="en-GB" sz="2400" i="0" dirty="0">
              <a:solidFill>
                <a:srgbClr val="333333"/>
              </a:solidFill>
              <a:effectLst/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002939-F061-0457-7BF5-7FCFC83AF531}"/>
              </a:ext>
            </a:extLst>
          </p:cNvPr>
          <p:cNvGrpSpPr/>
          <p:nvPr/>
        </p:nvGrpSpPr>
        <p:grpSpPr>
          <a:xfrm>
            <a:off x="398864" y="5674050"/>
            <a:ext cx="1530274" cy="611492"/>
            <a:chOff x="7735330" y="5078627"/>
            <a:chExt cx="1530274" cy="61149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737F4A4-632F-1DAE-88B4-FCD1168B59CE}"/>
                </a:ext>
              </a:extLst>
            </p:cNvPr>
            <p:cNvCxnSpPr/>
            <p:nvPr/>
          </p:nvCxnSpPr>
          <p:spPr>
            <a:xfrm>
              <a:off x="7735330" y="5078627"/>
              <a:ext cx="153027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A5F921-6204-BED5-122E-0C8C19C7186D}"/>
                </a:ext>
              </a:extLst>
            </p:cNvPr>
            <p:cNvSpPr txBox="1"/>
            <p:nvPr/>
          </p:nvSpPr>
          <p:spPr>
            <a:xfrm>
              <a:off x="7947386" y="5105344"/>
              <a:ext cx="12490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50 µm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B1FD8E-0D46-E18D-F742-B1DFDCBE3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2107" y="5355286"/>
              <a:ext cx="152400" cy="10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1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3C38E-B8B8-E60D-1BF9-271B2D5A0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97" y="290698"/>
            <a:ext cx="10515600" cy="736867"/>
          </a:xfrm>
        </p:spPr>
        <p:txBody>
          <a:bodyPr>
            <a:normAutofit/>
          </a:bodyPr>
          <a:lstStyle/>
          <a:p>
            <a:r>
              <a:rPr lang="en-US" sz="3200" b="1" dirty="0"/>
              <a:t>Mistake</a:t>
            </a:r>
            <a:r>
              <a:rPr lang="en-US" sz="3200" dirty="0"/>
              <a:t>: acknowledge displacive but not consequences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3900A-C050-B9E1-C3FB-5F13973877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43240" b="-299"/>
          <a:stretch/>
        </p:blipFill>
        <p:spPr>
          <a:xfrm>
            <a:off x="547645" y="2731937"/>
            <a:ext cx="8861758" cy="781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926B71-4AD8-CAA5-5B57-E9BD156A4702}"/>
              </a:ext>
            </a:extLst>
          </p:cNvPr>
          <p:cNvSpPr txBox="1"/>
          <p:nvPr/>
        </p:nvSpPr>
        <p:spPr>
          <a:xfrm>
            <a:off x="215138" y="1446373"/>
            <a:ext cx="9526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effectLst/>
                <a:latin typeface="NimbusRomNo9L"/>
              </a:rPr>
              <a:t>....strain energy is “extremely small” when fraction of bainite small ....</a:t>
            </a:r>
            <a:endParaRPr lang="en-GB" sz="3600" i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B01284-8A53-E22A-9BC7-7A3D100ED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196" y="4877473"/>
            <a:ext cx="1276194" cy="13433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2253C2-6637-A0AB-C6EE-6A240864D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07" y="4658501"/>
            <a:ext cx="8882696" cy="15952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40FE02-7E9F-ADAC-A393-D6AEE5C5D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3196" y="1657032"/>
            <a:ext cx="1322173" cy="1622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D11838-9457-3749-B3EC-9C8B61C168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739" b="-299"/>
          <a:stretch/>
        </p:blipFill>
        <p:spPr>
          <a:xfrm>
            <a:off x="526707" y="3361404"/>
            <a:ext cx="6598209" cy="7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6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4899</TotalTime>
  <Words>902</Words>
  <Application>Microsoft Macintosh PowerPoint</Application>
  <PresentationFormat>Widescreen</PresentationFormat>
  <Paragraphs>162</Paragraphs>
  <Slides>51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6" baseType="lpstr">
      <vt:lpstr>ＭＳ Ｐゴシック</vt:lpstr>
      <vt:lpstr>AdvTimes</vt:lpstr>
      <vt:lpstr>American Typewriter</vt:lpstr>
      <vt:lpstr>Aptos</vt:lpstr>
      <vt:lpstr>Aptos Display</vt:lpstr>
      <vt:lpstr>Arial</vt:lpstr>
      <vt:lpstr>ArialMT</vt:lpstr>
      <vt:lpstr>Calibri Light</vt:lpstr>
      <vt:lpstr>CharisSIL</vt:lpstr>
      <vt:lpstr>Geneva</vt:lpstr>
      <vt:lpstr>NimbusRomNo9L</vt:lpstr>
      <vt:lpstr>Noto Sans</vt:lpstr>
      <vt:lpstr>Symbol</vt:lpstr>
      <vt:lpstr>Times New Roman</vt:lpstr>
      <vt:lpstr>Office Theme</vt:lpstr>
      <vt:lpstr>Bainite </vt:lpstr>
      <vt:lpstr>PowerPoint Presentation</vt:lpstr>
      <vt:lpstr>1972, 40 years after Davenport &amp; Bain Metall. Trans. 3, p.1077</vt:lpstr>
      <vt:lpstr>debate on atomic mechanisms</vt:lpstr>
      <vt:lpstr>KTH Sweden</vt:lpstr>
      <vt:lpstr>Tetrataenite </vt:lpstr>
      <vt:lpstr>T. Ko, S. A. Cottrell (1952) J I S I 172 (1952) 307-313</vt:lpstr>
      <vt:lpstr>PowerPoint Presentation</vt:lpstr>
      <vt:lpstr>Mistake: acknowledge displacive but not consequences</vt:lpstr>
      <vt:lpstr>Nucleation – small sphere, homogeneous</vt:lpstr>
      <vt:lpstr>Mistake: acknowledge displacive but not consequences</vt:lpstr>
      <vt:lpstr>PowerPoint Presentation</vt:lpstr>
      <vt:lpstr>Errors in quoted equation for solid-solution strengthening</vt:lpstr>
      <vt:lpstr>PowerPoint Presentation</vt:lpstr>
      <vt:lpstr>PowerPoint Presentation</vt:lpstr>
      <vt:lpstr>perturbations in diffusion field  leading to </vt:lpstr>
      <vt:lpstr>orientation relationships</vt:lpstr>
      <vt:lpstr>orientation relationships</vt:lpstr>
      <vt:lpstr>PowerPoint Presentation</vt:lpstr>
      <vt:lpstr>Continuity (of growth) ?</vt:lpstr>
      <vt:lpstr>Continuity</vt:lpstr>
      <vt:lpstr>universal nucleation function</vt:lpstr>
      <vt:lpstr>PowerPoint Presentation</vt:lpstr>
      <vt:lpstr>PowerPoint Presentation</vt:lpstr>
      <vt:lpstr>PowerPoint Presentation</vt:lpstr>
      <vt:lpstr>Bainite nucleates predominantly at austenite grain faces</vt:lpstr>
      <vt:lpstr>Solute drag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  <vt:lpstr>PowerPoint Presentation</vt:lpstr>
      <vt:lpstr>Low entropy conference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Harry Bhadeshia</dc:creator>
  <cp:lastModifiedBy>Harry Bhadeshia</cp:lastModifiedBy>
  <cp:revision>170</cp:revision>
  <dcterms:created xsi:type="dcterms:W3CDTF">2024-10-07T07:33:53Z</dcterms:created>
  <dcterms:modified xsi:type="dcterms:W3CDTF">2024-11-17T20:18:26Z</dcterms:modified>
</cp:coreProperties>
</file>