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78" r:id="rId2"/>
    <p:sldId id="810" r:id="rId3"/>
    <p:sldId id="276" r:id="rId4"/>
    <p:sldId id="256" r:id="rId5"/>
    <p:sldId id="274" r:id="rId6"/>
    <p:sldId id="279" r:id="rId7"/>
    <p:sldId id="799" r:id="rId8"/>
    <p:sldId id="280" r:id="rId9"/>
    <p:sldId id="795" r:id="rId10"/>
    <p:sldId id="794" r:id="rId11"/>
    <p:sldId id="281" r:id="rId12"/>
    <p:sldId id="796" r:id="rId13"/>
    <p:sldId id="797" r:id="rId14"/>
    <p:sldId id="798" r:id="rId15"/>
    <p:sldId id="793" r:id="rId16"/>
    <p:sldId id="282" r:id="rId17"/>
    <p:sldId id="811" r:id="rId18"/>
    <p:sldId id="275" r:id="rId19"/>
    <p:sldId id="257" r:id="rId20"/>
    <p:sldId id="258" r:id="rId21"/>
    <p:sldId id="272" r:id="rId22"/>
    <p:sldId id="801" r:id="rId23"/>
    <p:sldId id="260" r:id="rId24"/>
    <p:sldId id="261" r:id="rId25"/>
    <p:sldId id="259" r:id="rId26"/>
    <p:sldId id="263" r:id="rId27"/>
    <p:sldId id="264" r:id="rId28"/>
    <p:sldId id="262" r:id="rId29"/>
    <p:sldId id="265" r:id="rId30"/>
    <p:sldId id="268" r:id="rId31"/>
    <p:sldId id="266" r:id="rId32"/>
    <p:sldId id="269" r:id="rId33"/>
    <p:sldId id="271" r:id="rId34"/>
    <p:sldId id="267" r:id="rId35"/>
    <p:sldId id="270" r:id="rId36"/>
    <p:sldId id="800" r:id="rId37"/>
    <p:sldId id="804" r:id="rId38"/>
    <p:sldId id="803" r:id="rId39"/>
    <p:sldId id="802" r:id="rId40"/>
    <p:sldId id="805" r:id="rId41"/>
    <p:sldId id="806" r:id="rId42"/>
    <p:sldId id="807" r:id="rId43"/>
    <p:sldId id="808" r:id="rId44"/>
    <p:sldId id="809" r:id="rId45"/>
    <p:sldId id="27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9"/>
    <p:restoredTop sz="92329"/>
  </p:normalViewPr>
  <p:slideViewPr>
    <p:cSldViewPr snapToGrid="0">
      <p:cViewPr varScale="1">
        <p:scale>
          <a:sx n="87" d="100"/>
          <a:sy n="87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9D4A2-9484-234F-907E-F13DCCF64894}" type="datetimeFigureOut">
              <a:rPr lang="en-US" smtClean="0"/>
              <a:t>11/8/24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BEC3-D166-3740-8D18-E85C01EB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6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DBEC3-D166-3740-8D18-E85C01EB2C7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63D6-C070-F465-DDB3-EACD83B6E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8C5E6-B5D6-1176-CDED-75B5B1C30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94107-4596-2275-B958-A06603C7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EFB00-3E17-2F0A-8E1F-F28BD6F8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760D0-9696-89B7-2256-E3684C98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2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F5D6-4F69-81AE-D3E9-6C73C486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1AEC3-A21D-B936-2F92-E9EC5AFD3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F9489-5542-7134-3B13-C347DD29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CDE4F-B177-BE3D-556F-6638BF2C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04F3B-6C90-2735-C057-D9AB5AB9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7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0C2AF-06D7-B2F5-F2A5-F66B5F2DEE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DDBE9-7843-FC72-E5A8-665B63EA2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CDE37-8087-13B9-1C42-D6D9D9A5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E5EC2-21FE-0451-A259-159A1694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7A2B2-509F-2320-CB33-64AC0902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6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A3D97-8232-F769-F7FA-25EA972B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E3D2E-8D29-C577-0A6A-28DFD9CB0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258F3-14E4-49E6-9D6B-16CC120D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D24CA-93A8-3579-7871-12061F4B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05437-CDD7-9E54-F373-7EF388C2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9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ADD2-4A7C-039C-0133-A8E6C273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748D7-0430-796B-F046-AEC3577DC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92365-1DB8-CBB7-CA7D-613E54D5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195BC-DD37-9D25-1E8E-E9E44AC6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B1991-DB6B-853B-355F-20E5357E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22D5-39A9-FC83-CEE8-1FB579F83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B0CA-26C6-ECA4-413C-4B7F7F566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0F6B0-5692-1016-C99E-49A6FC5E3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F5DAF-9FC4-F64B-5E8D-E282155B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D58C7-3CCB-0C89-F0FC-17EFBD82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228C5-5628-BDE0-C211-23997C2F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1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E281-9D00-DD91-6130-83087EA5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CD77E-4724-2E17-5DB8-33A4E39B5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8F89E-1FCD-95C1-5D07-A66BD7B0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83A1B-2A61-13BC-080B-ADA6010DD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9C269-990E-4C00-0639-7CF11B26F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D0AE15-D4E1-B4C3-975F-ADBA47C1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7C62C-E8AF-76D4-166C-CB472FEC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BD048-B508-2FAF-D145-99601E94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9257-7565-3622-388A-44603194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0B6167-4468-89D4-DDA3-FDCA5912D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D1AE7-3927-F490-EE8F-269BD267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208E1-4842-548D-B39F-3DCF675B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2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71CB9-F779-FF7C-5F3C-8711ED83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1A5A4-4CA1-5746-F5CB-03AC285F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CA7B7-7497-72CB-BDE5-7A39EADE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3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9201-C45D-AAB6-B363-19B26E2B1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EEA6-D5E8-2190-59AE-BAF2CE39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F2CE5-ADE7-7332-5D36-55BCDB84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2F467-6D58-AAEC-3C8B-E5052BEB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1A03-F7E5-71D0-D898-6C4898F7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F4123-85B5-CF42-F6C3-D23F6139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4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92D9-419F-D2EF-2D7D-51A3A268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4AD90-D465-B2A3-6CBA-7E31F10CF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98C29-CFBA-770A-F52F-802EC96CF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41025-72D5-404E-E72C-D6BACFF7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93A30-F407-0677-CDD6-A7755FC5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20E3E-98D2-947F-3154-F80A6A587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6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389D2-B75F-3602-C423-B7F9BF35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20640-2217-432C-5850-F119B6DC6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BDFEC-36E6-22A9-4DC1-1AB201C63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BA4C2-3E24-1845-AC4D-CD6FEAA80837}" type="datetimeFigureOut">
              <a:rPr lang="en-US" smtClean="0"/>
              <a:t>11/8/24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6A71F-2448-F1C0-6EA6-E916FE33E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39A9F-D477-7C80-9B6A-D0B7901F7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9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80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0/02670836.2022.2079295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emf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image" Target="../media/image100.png"/><Relationship Id="rId4" Type="http://schemas.openxmlformats.org/officeDocument/2006/relationships/image" Target="../media/image9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emf"/><Relationship Id="rId4" Type="http://schemas.openxmlformats.org/officeDocument/2006/relationships/image" Target="../media/image11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129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8.png"/><Relationship Id="rId4" Type="http://schemas.openxmlformats.org/officeDocument/2006/relationships/image" Target="../media/image12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CC404-05DE-4F7E-74AE-366D89996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214" y="185020"/>
            <a:ext cx="7250386" cy="887502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Aspects of pearlite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9A7BB-8F36-2DD4-6142-E86827673F90}"/>
              </a:ext>
            </a:extLst>
          </p:cNvPr>
          <p:cNvSpPr txBox="1"/>
          <p:nvPr/>
        </p:nvSpPr>
        <p:spPr>
          <a:xfrm>
            <a:off x="473526" y="4727983"/>
            <a:ext cx="11244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“I described as </a:t>
            </a:r>
            <a:r>
              <a:rPr lang="en-US" sz="3600" i="1">
                <a:solidFill>
                  <a:srgbClr val="0070C0"/>
                </a:solidFill>
              </a:rPr>
              <a:t>pearly</a:t>
            </a:r>
            <a:r>
              <a:rPr lang="en-US" sz="3600">
                <a:solidFill>
                  <a:srgbClr val="0070C0"/>
                </a:solidFill>
              </a:rPr>
              <a:t>. ..... fine straight lines or curved parallel lines alternating thin plates of varying hardness..... iron free from carbon, and the intensely hard substance..”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83A54D-1E68-ECEA-F300-E3EF226D2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6" y="1196227"/>
            <a:ext cx="8089586" cy="2546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AF4D09-EF0E-7DD6-1A42-CE02C62D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846" y="282490"/>
            <a:ext cx="2591445" cy="401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95E1-EA2D-E905-41ED-481E4697F7CD}"/>
              </a:ext>
            </a:extLst>
          </p:cNvPr>
          <p:cNvSpPr txBox="1"/>
          <p:nvPr/>
        </p:nvSpPr>
        <p:spPr>
          <a:xfrm rot="16200000">
            <a:off x="-158691" y="2208082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highlight>
                  <a:srgbClr val="C0C0C0"/>
                </a:highlight>
              </a:rPr>
              <a:t>Sorby</a:t>
            </a:r>
            <a:r>
              <a:rPr lang="en-US" sz="2800" dirty="0">
                <a:highlight>
                  <a:srgbClr val="C0C0C0"/>
                </a:highlight>
              </a:rPr>
              <a:t> (1887)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8BA11-5051-2368-E1BD-C40E738D0EDC}"/>
              </a:ext>
            </a:extLst>
          </p:cNvPr>
          <p:cNvSpPr txBox="1"/>
          <p:nvPr/>
        </p:nvSpPr>
        <p:spPr>
          <a:xfrm rot="5400000">
            <a:off x="11076721" y="1093226"/>
            <a:ext cx="155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CC-BY-NC</a:t>
            </a:r>
          </a:p>
        </p:txBody>
      </p:sp>
    </p:spTree>
    <p:extLst>
      <p:ext uri="{BB962C8B-B14F-4D97-AF65-F5344CB8AC3E}">
        <p14:creationId xmlns:p14="http://schemas.microsoft.com/office/powerpoint/2010/main" val="487321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8CAAC-4803-53A6-0DF7-44088FF6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15" y="198077"/>
            <a:ext cx="10515600" cy="722513"/>
          </a:xfrm>
        </p:spPr>
        <p:txBody>
          <a:bodyPr/>
          <a:lstStyle/>
          <a:p>
            <a:r>
              <a:rPr lang="en-US" i="1" dirty="0"/>
              <a:t>T</a:t>
            </a:r>
            <a:r>
              <a:rPr lang="en-US" baseline="-25000" dirty="0"/>
              <a:t>E</a:t>
            </a:r>
            <a:r>
              <a:rPr lang="en-US" dirty="0"/>
              <a:t> of  alloy steels?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5C705-59B7-7D08-355E-B3041A478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872" y="6305710"/>
            <a:ext cx="7680960" cy="457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BB29FB-A21A-5789-38ED-6E91BBE86E19}"/>
              </a:ext>
            </a:extLst>
          </p:cNvPr>
          <p:cNvGrpSpPr/>
          <p:nvPr/>
        </p:nvGrpSpPr>
        <p:grpSpPr>
          <a:xfrm>
            <a:off x="204274" y="2132310"/>
            <a:ext cx="6737182" cy="1595140"/>
            <a:chOff x="262232" y="974285"/>
            <a:chExt cx="6737182" cy="15951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7FD0CC-D4FB-AE9F-0DFB-2D2CB069D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8146"/>
            <a:stretch/>
          </p:blipFill>
          <p:spPr>
            <a:xfrm rot="21078645">
              <a:off x="262232" y="974285"/>
              <a:ext cx="5929337" cy="100080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DA6124-A1CA-D75D-CC2C-73107383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712"/>
            <a:stretch/>
          </p:blipFill>
          <p:spPr>
            <a:xfrm rot="21066606">
              <a:off x="996247" y="1503420"/>
              <a:ext cx="6003167" cy="1066005"/>
            </a:xfrm>
            <a:prstGeom prst="rect">
              <a:avLst/>
            </a:prstGeom>
          </p:spPr>
        </p:pic>
      </p:grpSp>
      <p:pic>
        <p:nvPicPr>
          <p:cNvPr id="5" name="Picture 4" descr="Graph of a graph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10DC76A2-E2AC-12E7-AAB0-C82222AF2F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41456" y="1260555"/>
            <a:ext cx="5007429" cy="49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9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8744-146B-3D0A-351B-2425906D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387" y="0"/>
            <a:ext cx="10515600" cy="1325563"/>
          </a:xfrm>
        </p:spPr>
        <p:txBody>
          <a:bodyPr/>
          <a:lstStyle/>
          <a:p>
            <a:r>
              <a:rPr lang="en-US" i="1" dirty="0"/>
              <a:t>S</a:t>
            </a:r>
            <a:r>
              <a:rPr lang="en-US" baseline="-25000" dirty="0"/>
              <a:t>I</a:t>
            </a:r>
            <a:r>
              <a:rPr lang="en-US" dirty="0"/>
              <a:t> independent of carbon concentration?</a:t>
            </a:r>
          </a:p>
        </p:txBody>
      </p:sp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33F9AD4E-CB4E-0398-4B3A-FC22FFF61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41" y="1604326"/>
            <a:ext cx="5564659" cy="4249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9DA41-56D9-9A0D-897A-CF924C74F1DD}"/>
              </a:ext>
            </a:extLst>
          </p:cNvPr>
          <p:cNvSpPr txBox="1"/>
          <p:nvPr/>
        </p:nvSpPr>
        <p:spPr>
          <a:xfrm>
            <a:off x="179338" y="6308209"/>
            <a:ext cx="595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Fe-C-0.5Mn-0.2Si </a:t>
            </a:r>
            <a:r>
              <a:rPr lang="en-US" dirty="0" err="1">
                <a:solidFill>
                  <a:srgbClr val="0070C0"/>
                </a:solidFill>
              </a:rPr>
              <a:t>wt</a:t>
            </a:r>
            <a:r>
              <a:rPr lang="en-US" dirty="0">
                <a:solidFill>
                  <a:srgbClr val="0070C0"/>
                </a:solidFill>
              </a:rPr>
              <a:t>%, Materials Sci. &amp; </a:t>
            </a:r>
            <a:r>
              <a:rPr lang="en-US" dirty="0" err="1">
                <a:solidFill>
                  <a:srgbClr val="0070C0"/>
                </a:solidFill>
              </a:rPr>
              <a:t>Techn</a:t>
            </a:r>
            <a:r>
              <a:rPr lang="en-US" dirty="0">
                <a:solidFill>
                  <a:srgbClr val="0070C0"/>
                </a:solidFill>
              </a:rPr>
              <a:t>. 18 (2002) 1317</a:t>
            </a:r>
          </a:p>
        </p:txBody>
      </p:sp>
      <p:pic>
        <p:nvPicPr>
          <p:cNvPr id="9" name="Picture 8" descr="A graph with a line and a dotted line&#10;&#10;Description automatically generated with medium confidence">
            <a:extLst>
              <a:ext uri="{FF2B5EF4-FFF2-40B4-BE49-F238E27FC236}">
                <a16:creationId xmlns:a16="http://schemas.microsoft.com/office/drawing/2014/main" id="{35D1B7C5-8F06-9F72-32B5-72B9FE81C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73" y="3113645"/>
            <a:ext cx="4015186" cy="3194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E6769B-6830-711B-8E61-E96A7223D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66" y="2162776"/>
            <a:ext cx="3606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59B76-BF5D-2CDD-2B35-705938F8D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28543" cy="76698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Zhang &amp; </a:t>
            </a:r>
            <a:r>
              <a:rPr lang="en-US" sz="2800" dirty="0" err="1">
                <a:solidFill>
                  <a:srgbClr val="0070C0"/>
                </a:solidFill>
              </a:rPr>
              <a:t>Enomoto</a:t>
            </a:r>
            <a:r>
              <a:rPr lang="en-US" sz="2800" dirty="0">
                <a:solidFill>
                  <a:srgbClr val="0070C0"/>
                </a:solidFill>
              </a:rPr>
              <a:t> ISIJ Int. 49 (2009) 921</a:t>
            </a:r>
          </a:p>
        </p:txBody>
      </p:sp>
      <p:pic>
        <p:nvPicPr>
          <p:cNvPr id="6" name="Picture 5" descr="A graph of a number of interlamellal spacing&#10;&#10;Description automatically generated">
            <a:extLst>
              <a:ext uri="{FF2B5EF4-FFF2-40B4-BE49-F238E27FC236}">
                <a16:creationId xmlns:a16="http://schemas.microsoft.com/office/drawing/2014/main" id="{9C83FEE8-83E8-A02E-8003-A959F213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1" y="1122582"/>
            <a:ext cx="8534399" cy="5512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EB229A-738D-177E-23F5-209EAA518D67}"/>
              </a:ext>
            </a:extLst>
          </p:cNvPr>
          <p:cNvSpPr txBox="1"/>
          <p:nvPr/>
        </p:nvSpPr>
        <p:spPr>
          <a:xfrm>
            <a:off x="6096000" y="1988457"/>
            <a:ext cx="44232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Fe-0.82C-0.71Mn-0.23Si </a:t>
            </a:r>
            <a:r>
              <a:rPr lang="en-US" sz="2800" dirty="0" err="1"/>
              <a:t>wt</a:t>
            </a:r>
            <a:r>
              <a:rPr lang="en-US" sz="2800" dirty="0"/>
              <a:t>%</a:t>
            </a:r>
          </a:p>
          <a:p>
            <a:r>
              <a:rPr lang="en-US" sz="2800" dirty="0"/>
              <a:t>700°C</a:t>
            </a:r>
          </a:p>
        </p:txBody>
      </p:sp>
    </p:spTree>
    <p:extLst>
      <p:ext uri="{BB962C8B-B14F-4D97-AF65-F5344CB8AC3E}">
        <p14:creationId xmlns:p14="http://schemas.microsoft.com/office/powerpoint/2010/main" val="3287132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5706C-CD22-3938-3441-16A29C83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51264"/>
            <a:ext cx="7594600" cy="908279"/>
          </a:xfrm>
        </p:spPr>
        <p:txBody>
          <a:bodyPr>
            <a:normAutofit/>
          </a:bodyPr>
          <a:lstStyle/>
          <a:p>
            <a:r>
              <a:rPr lang="en-US" sz="3200" dirty="0"/>
              <a:t>Commercial eutectoid steel, </a:t>
            </a:r>
            <a:r>
              <a:rPr lang="en-US" sz="3200" dirty="0" err="1"/>
              <a:t>Apparao</a:t>
            </a:r>
            <a:r>
              <a:rPr lang="en-US" sz="3200" dirty="0"/>
              <a:t> </a:t>
            </a:r>
            <a:r>
              <a:rPr lang="en-US" sz="3200" dirty="0" err="1"/>
              <a:t>Chintha</a:t>
            </a:r>
            <a:endParaRPr lang="en-US" sz="3200" dirty="0"/>
          </a:p>
        </p:txBody>
      </p:sp>
      <p:pic>
        <p:nvPicPr>
          <p:cNvPr id="5" name="Picture 4" descr="A close-up of a grey surface&#10;&#10;Description automatically generated">
            <a:extLst>
              <a:ext uri="{FF2B5EF4-FFF2-40B4-BE49-F238E27FC236}">
                <a16:creationId xmlns:a16="http://schemas.microsoft.com/office/drawing/2014/main" id="{D3D4C55A-140B-F9A0-DD2B-FFEF51C2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657" y="1302656"/>
            <a:ext cx="8345714" cy="52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0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4F91E-5FF3-7A06-BD08-552B565A4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17D4-A514-7A3D-E253-152B79D8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51264"/>
            <a:ext cx="7594600" cy="90827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Banded steel (segregation also in fully pearlitic alloys)</a:t>
            </a:r>
          </a:p>
        </p:txBody>
      </p:sp>
      <p:pic>
        <p:nvPicPr>
          <p:cNvPr id="4" name="Picture 3" descr="A graph of a distance&#10;&#10;Description automatically generated with medium confidence">
            <a:extLst>
              <a:ext uri="{FF2B5EF4-FFF2-40B4-BE49-F238E27FC236}">
                <a16:creationId xmlns:a16="http://schemas.microsoft.com/office/drawing/2014/main" id="{8429A7BB-2BC9-76F8-C6C0-5C172F2A8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1" y="1959428"/>
            <a:ext cx="6184900" cy="3606800"/>
          </a:xfrm>
          <a:prstGeom prst="rect">
            <a:avLst/>
          </a:prstGeom>
        </p:spPr>
      </p:pic>
      <p:pic>
        <p:nvPicPr>
          <p:cNvPr id="7" name="Picture 6" descr="A black and white image of a block&#10;&#10;Description automatically generated">
            <a:extLst>
              <a:ext uri="{FF2B5EF4-FFF2-40B4-BE49-F238E27FC236}">
                <a16:creationId xmlns:a16="http://schemas.microsoft.com/office/drawing/2014/main" id="{E834FCEC-1365-92F9-D22D-4BA370B4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392" y="1059543"/>
            <a:ext cx="4533900" cy="406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788AAF-3627-F5F6-51E9-5E7D13735485}"/>
              </a:ext>
            </a:extLst>
          </p:cNvPr>
          <p:cNvSpPr txBox="1"/>
          <p:nvPr/>
        </p:nvSpPr>
        <p:spPr>
          <a:xfrm>
            <a:off x="8534400" y="5950857"/>
            <a:ext cx="2357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Courtesy of Y. Mutoh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B4CA5-9A61-5D0C-9252-A2F73BAFD477}"/>
              </a:ext>
            </a:extLst>
          </p:cNvPr>
          <p:cNvSpPr txBox="1"/>
          <p:nvPr/>
        </p:nvSpPr>
        <p:spPr>
          <a:xfrm>
            <a:off x="1052285" y="5950857"/>
            <a:ext cx="5746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Thompson, Howell, Materials Sci. </a:t>
            </a:r>
            <a:r>
              <a:rPr lang="en-US" sz="2000" dirty="0" err="1">
                <a:solidFill>
                  <a:srgbClr val="0070C0"/>
                </a:solidFill>
              </a:rPr>
              <a:t>Techn</a:t>
            </a:r>
            <a:r>
              <a:rPr lang="en-US" sz="2000" dirty="0">
                <a:solidFill>
                  <a:srgbClr val="0070C0"/>
                </a:solidFill>
              </a:rPr>
              <a:t>. 8 (1992) 777</a:t>
            </a:r>
          </a:p>
        </p:txBody>
      </p:sp>
    </p:spTree>
    <p:extLst>
      <p:ext uri="{BB962C8B-B14F-4D97-AF65-F5344CB8AC3E}">
        <p14:creationId xmlns:p14="http://schemas.microsoft.com/office/powerpoint/2010/main" val="310218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8673A8-42A0-8669-527C-8AF18DBC2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1"/>
          <a:stretch/>
        </p:blipFill>
        <p:spPr>
          <a:xfrm>
            <a:off x="3861551" y="173075"/>
            <a:ext cx="3606714" cy="342900"/>
          </a:xfrm>
          <a:prstGeom prst="rect">
            <a:avLst/>
          </a:prstGeom>
        </p:spPr>
      </p:pic>
      <p:pic>
        <p:nvPicPr>
          <p:cNvPr id="7" name="Picture 6" descr="A close up of a zebra&#10;&#10;Description automatically generated">
            <a:extLst>
              <a:ext uri="{FF2B5EF4-FFF2-40B4-BE49-F238E27FC236}">
                <a16:creationId xmlns:a16="http://schemas.microsoft.com/office/drawing/2014/main" id="{0D05DB01-B0F6-1016-EDE4-D90CA0BE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262"/>
            <a:ext cx="3606713" cy="3051215"/>
          </a:xfrm>
          <a:prstGeom prst="rect">
            <a:avLst/>
          </a:prstGeom>
        </p:spPr>
      </p:pic>
      <p:pic>
        <p:nvPicPr>
          <p:cNvPr id="3" name="Picture 2" descr="A diagram of a box&#10;&#10;Description automatically generated">
            <a:extLst>
              <a:ext uri="{FF2B5EF4-FFF2-40B4-BE49-F238E27FC236}">
                <a16:creationId xmlns:a16="http://schemas.microsoft.com/office/drawing/2014/main" id="{66940A3F-F98E-1007-90EF-2A2438536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567" y="2718485"/>
            <a:ext cx="4559434" cy="4142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F4D0E-16C9-8421-C0BD-D8638DDBE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401" y="2718485"/>
            <a:ext cx="16637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E02D73-4E13-89C1-DA7D-3AC22C8CB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751" y="4200216"/>
            <a:ext cx="39370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C68E9E-F4AF-5661-BB0C-926908F73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5638" y="5145952"/>
            <a:ext cx="2286000" cy="100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F2B194-05A9-817F-770F-CE9773AF4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2980" y="1014633"/>
            <a:ext cx="7277100" cy="50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2A8842-0F79-3954-3A5A-A462E0814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1301" y="1791514"/>
            <a:ext cx="74549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30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F40994-44A3-C50C-DD46-2FF6986C1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73" y="418585"/>
            <a:ext cx="3352800" cy="102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1B33A-8932-0359-BEFF-34552DE33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9738"/>
            <a:ext cx="2311400" cy="533400"/>
          </a:xfrm>
          <a:prstGeom prst="rect">
            <a:avLst/>
          </a:prstGeom>
        </p:spPr>
      </p:pic>
      <p:pic>
        <p:nvPicPr>
          <p:cNvPr id="11" name="Picture 10" descr="A diagram of a function&#10;&#10;Description automatically generated">
            <a:extLst>
              <a:ext uri="{FF2B5EF4-FFF2-40B4-BE49-F238E27FC236}">
                <a16:creationId xmlns:a16="http://schemas.microsoft.com/office/drawing/2014/main" id="{DBBC90B7-02FC-48D1-CBAC-81A239EB1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303" y="1982420"/>
            <a:ext cx="5288692" cy="4348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FFA12D-7ED7-5B80-6BE4-A2C27339D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79" y="1889896"/>
            <a:ext cx="5666224" cy="10157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394A57-DCC2-F035-2E51-05A4BB6CC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1" y="5207428"/>
            <a:ext cx="5168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58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A93B58-D175-DA3C-9BAA-D7D907119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13" y="286016"/>
            <a:ext cx="5666224" cy="1015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010184-C12B-2B42-BE65-4A4147351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968" y="394246"/>
            <a:ext cx="4653940" cy="589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8F8AF-37C3-97CD-858C-85F73A89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6419" y="394246"/>
            <a:ext cx="739468" cy="9075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2EAAEF-4E6B-36DB-F68B-949986F8F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1" y="2889455"/>
            <a:ext cx="6489700" cy="381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1B2639-DC45-E689-730E-ED1C54E33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614" y="1986455"/>
            <a:ext cx="4837140" cy="40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6303DAE-EAC0-F616-8258-EAE16EF6B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22" t="33564" r="22023" b="41916"/>
          <a:stretch/>
        </p:blipFill>
        <p:spPr>
          <a:xfrm>
            <a:off x="385362" y="1351338"/>
            <a:ext cx="6856283" cy="4155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072FA9-5EF3-9163-A826-C161E5AD3619}"/>
              </a:ext>
            </a:extLst>
          </p:cNvPr>
          <p:cNvSpPr txBox="1"/>
          <p:nvPr/>
        </p:nvSpPr>
        <p:spPr>
          <a:xfrm>
            <a:off x="385362" y="6174828"/>
            <a:ext cx="6325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Zhang, </a:t>
            </a:r>
            <a:r>
              <a:rPr lang="en-US" sz="2400" dirty="0" err="1">
                <a:solidFill>
                  <a:srgbClr val="0070C0"/>
                </a:solidFill>
              </a:rPr>
              <a:t>Enomoto</a:t>
            </a:r>
            <a:r>
              <a:rPr lang="en-US" sz="2400" dirty="0">
                <a:solidFill>
                  <a:srgbClr val="0070C0"/>
                </a:solidFill>
              </a:rPr>
              <a:t>, ISIJ International, 49 (2009) 921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85A3EB1-123C-9AD1-71DB-A38CCA8E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683" y="468175"/>
            <a:ext cx="4298731" cy="321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4407DE-6D29-CF8F-029B-C46146A3F5CA}"/>
              </a:ext>
            </a:extLst>
          </p:cNvPr>
          <p:cNvSpPr txBox="1"/>
          <p:nvPr/>
        </p:nvSpPr>
        <p:spPr>
          <a:xfrm>
            <a:off x="7816892" y="3678620"/>
            <a:ext cx="437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Kaiming</a:t>
            </a:r>
            <a:r>
              <a:rPr lang="en-US" dirty="0"/>
              <a:t> Wu </a:t>
            </a:r>
          </a:p>
          <a:p>
            <a:r>
              <a:rPr lang="en-US" dirty="0"/>
              <a:t>Wuhan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251096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3FDC6B2-2C01-35F3-9A95-7168F0443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453" t="7207" r="47790" b="75495"/>
          <a:stretch/>
        </p:blipFill>
        <p:spPr>
          <a:xfrm>
            <a:off x="506627" y="1699658"/>
            <a:ext cx="5447860" cy="3440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2157B5-4E40-1A4A-261E-B3D2F7C9C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26" y="5400588"/>
            <a:ext cx="5168900" cy="43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AD6B59-7F4A-39E6-AC85-3DDDFEAB42F2}"/>
              </a:ext>
            </a:extLst>
          </p:cNvPr>
          <p:cNvSpPr txBox="1"/>
          <p:nvPr/>
        </p:nvSpPr>
        <p:spPr>
          <a:xfrm>
            <a:off x="1458219" y="369240"/>
            <a:ext cx="3827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Cementite 1000 HV</a:t>
            </a:r>
          </a:p>
          <a:p>
            <a:pPr algn="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Ferrite   250 HV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7ED2CB-762D-F6FF-C01E-6F0016045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607" y="1527463"/>
            <a:ext cx="5447860" cy="5018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11E9EB-CAF0-FBD2-E24B-9D5D3F769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10" y="5079585"/>
            <a:ext cx="22098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09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E1C0E-6D51-6348-ED4D-D914FCA7E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826559"/>
            <a:ext cx="1146386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/>
              <a:t>1883 condition of carbon in steel, ≅ Fe</a:t>
            </a:r>
            <a:r>
              <a:rPr lang="en-US" sz="4000" baseline="-25000"/>
              <a:t>3</a:t>
            </a:r>
            <a:r>
              <a:rPr lang="en-US" sz="4000"/>
              <a:t>C</a:t>
            </a:r>
          </a:p>
          <a:p>
            <a:pPr>
              <a:lnSpc>
                <a:spcPct val="150000"/>
              </a:lnSpc>
            </a:pPr>
            <a:r>
              <a:rPr lang="en-US" sz="4000"/>
              <a:t>1883 ⇒ Sorby, first metallography</a:t>
            </a:r>
          </a:p>
          <a:p>
            <a:pPr>
              <a:lnSpc>
                <a:spcPct val="150000"/>
              </a:lnSpc>
            </a:pPr>
            <a:r>
              <a:rPr lang="en-US" sz="4000"/>
              <a:t>1888 Howe names cementite, ferrite and austenite</a:t>
            </a:r>
          </a:p>
          <a:p>
            <a:pPr>
              <a:lnSpc>
                <a:spcPct val="150000"/>
              </a:lnSpc>
            </a:pPr>
            <a:r>
              <a:rPr lang="en-US" sz="4000"/>
              <a:t>1903 Howe in letter to Sauveur, </a:t>
            </a:r>
            <a:r>
              <a:rPr lang="en-US" sz="4000" i="1"/>
              <a:t>eutectoid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071460-77FE-A846-999E-1C9FB80D7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6" y="256163"/>
            <a:ext cx="11294534" cy="66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2FAA-4413-A0C2-56ED-A8CC1242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to initiate plasticity sensitive to interlamellar spacing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B6C71-266C-711E-03D4-12C5E619D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4990">
            <a:off x="7497774" y="1778791"/>
            <a:ext cx="4259802" cy="3606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2D020-525A-CD3A-72DC-17A668110125}"/>
              </a:ext>
            </a:extLst>
          </p:cNvPr>
          <p:cNvSpPr txBox="1"/>
          <p:nvPr/>
        </p:nvSpPr>
        <p:spPr>
          <a:xfrm>
            <a:off x="451945" y="2144110"/>
            <a:ext cx="6672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“Hall-Petch relation                  …. by no means completely verified”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8EA30-9E34-E4D7-135A-A22619CDF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0" y="4330671"/>
            <a:ext cx="1828800" cy="55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2308F-64F4-79D3-71B9-DD5D918BE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0" y="4974470"/>
            <a:ext cx="1892300" cy="6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1A6AE2-AFB0-E5B3-DE9E-B1E0DF511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0" y="5807467"/>
            <a:ext cx="2057400" cy="622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6A0C2-2445-FB15-9085-AEFF8EC90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071" y="2085157"/>
            <a:ext cx="1892300" cy="685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C6CF24-08D4-99D6-9A94-B18FC3FEF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028" y="4330671"/>
            <a:ext cx="479045" cy="21935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9E4DB3-F2D8-1426-7C8A-1DF3FBBBC190}"/>
              </a:ext>
            </a:extLst>
          </p:cNvPr>
          <p:cNvSpPr txBox="1"/>
          <p:nvPr/>
        </p:nvSpPr>
        <p:spPr>
          <a:xfrm>
            <a:off x="3684907" y="5104266"/>
            <a:ext cx="2955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“equally good”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E7F6D2-26C8-EA6A-E193-A813C475379B}"/>
              </a:ext>
            </a:extLst>
          </p:cNvPr>
          <p:cNvSpPr txBox="1"/>
          <p:nvPr/>
        </p:nvSpPr>
        <p:spPr>
          <a:xfrm rot="499214">
            <a:off x="9188245" y="5565930"/>
            <a:ext cx="103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230</a:t>
            </a:r>
          </a:p>
        </p:txBody>
      </p:sp>
    </p:spTree>
    <p:extLst>
      <p:ext uri="{BB962C8B-B14F-4D97-AF65-F5344CB8AC3E}">
        <p14:creationId xmlns:p14="http://schemas.microsoft.com/office/powerpoint/2010/main" val="2584838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A45D-B621-8C0B-FA35-8CAB488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problems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BCA86-0FCB-8D64-87AB-0BF8CD8CE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502" y="1421027"/>
            <a:ext cx="5576672" cy="1162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359C9A-D895-49B6-B049-016B1BED9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334265"/>
            <a:ext cx="6513397" cy="1052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DC3A1F-24A5-90F9-6F78-7BF1D7B7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4651117"/>
            <a:ext cx="6397580" cy="6252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7ACB99-5C3F-4A40-7A9F-381A7B55E39E}"/>
              </a:ext>
            </a:extLst>
          </p:cNvPr>
          <p:cNvSpPr txBox="1"/>
          <p:nvPr/>
        </p:nvSpPr>
        <p:spPr>
          <a:xfrm>
            <a:off x="7883611" y="5436973"/>
            <a:ext cx="3713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Dollar, Bernstein, Thompson</a:t>
            </a:r>
          </a:p>
          <a:p>
            <a:r>
              <a:rPr lang="en-US" sz="2400" dirty="0">
                <a:latin typeface="+mj-lt"/>
              </a:rPr>
              <a:t>Acta </a:t>
            </a:r>
            <a:r>
              <a:rPr lang="en-US" sz="2400" dirty="0" err="1">
                <a:latin typeface="+mj-lt"/>
              </a:rPr>
              <a:t>Metallurgica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36 (1988) 311</a:t>
            </a:r>
          </a:p>
        </p:txBody>
      </p:sp>
    </p:spTree>
    <p:extLst>
      <p:ext uri="{BB962C8B-B14F-4D97-AF65-F5344CB8AC3E}">
        <p14:creationId xmlns:p14="http://schemas.microsoft.com/office/powerpoint/2010/main" val="1676718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806B-E53D-58EE-CE63-BFAD26E86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753293" cy="765544"/>
          </a:xfrm>
        </p:spPr>
        <p:txBody>
          <a:bodyPr/>
          <a:lstStyle/>
          <a:p>
            <a:r>
              <a:rPr lang="en-US" dirty="0"/>
              <a:t>Nakada et 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40F1-B6D2-3AA2-0B3D-0489BCC38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61" y="872786"/>
            <a:ext cx="10515600" cy="4351338"/>
          </a:xfrm>
        </p:spPr>
        <p:txBody>
          <a:bodyPr/>
          <a:lstStyle/>
          <a:p>
            <a:r>
              <a:rPr lang="en-US" dirty="0"/>
              <a:t>strength &amp; </a:t>
            </a:r>
            <a:r>
              <a:rPr lang="en-US" i="1" dirty="0"/>
              <a:t>S</a:t>
            </a:r>
            <a:r>
              <a:rPr lang="en-US" baseline="-25000" dirty="0"/>
              <a:t>I</a:t>
            </a:r>
            <a:r>
              <a:rPr lang="en-US" dirty="0"/>
              <a:t> spurious correlation</a:t>
            </a:r>
          </a:p>
          <a:p>
            <a:r>
              <a:rPr lang="el-GR" dirty="0"/>
              <a:t>α/θ </a:t>
            </a:r>
            <a:r>
              <a:rPr lang="en-US" dirty="0"/>
              <a:t>misfit strains </a:t>
            </a:r>
            <a:r>
              <a:rPr lang="el-GR" dirty="0"/>
              <a:t>α, </a:t>
            </a:r>
            <a:r>
              <a:rPr lang="en-GB" dirty="0"/>
              <a:t>in proportion to 1/</a:t>
            </a:r>
            <a:r>
              <a:rPr lang="en-US" i="1" dirty="0"/>
              <a:t> S</a:t>
            </a:r>
            <a:r>
              <a:rPr lang="en-US" baseline="-25000" dirty="0"/>
              <a:t>I</a:t>
            </a:r>
          </a:p>
          <a:p>
            <a:r>
              <a:rPr lang="en-US" dirty="0"/>
              <a:t>pearlite yielding begins in </a:t>
            </a:r>
            <a:r>
              <a:rPr lang="el-GR" dirty="0"/>
              <a:t>α</a:t>
            </a:r>
            <a:endParaRPr lang="en-US" dirty="0"/>
          </a:p>
          <a:p>
            <a:r>
              <a:rPr lang="en-US" dirty="0"/>
              <a:t>therefore, strength varies with 1/</a:t>
            </a:r>
            <a:r>
              <a:rPr lang="en-US" i="1" dirty="0"/>
              <a:t> S</a:t>
            </a:r>
            <a:r>
              <a:rPr lang="en-US" baseline="-25000" dirty="0"/>
              <a:t>I</a:t>
            </a:r>
            <a:endParaRPr lang="en-US" dirty="0"/>
          </a:p>
        </p:txBody>
      </p:sp>
      <p:pic>
        <p:nvPicPr>
          <p:cNvPr id="5" name="Picture 4" descr="A graph with numbers and points&#10;&#10;Description automatically generated">
            <a:extLst>
              <a:ext uri="{FF2B5EF4-FFF2-40B4-BE49-F238E27FC236}">
                <a16:creationId xmlns:a16="http://schemas.microsoft.com/office/drawing/2014/main" id="{62A4B664-3EB5-C689-6DC5-6930CFCBE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356" y="389676"/>
            <a:ext cx="3549240" cy="2952012"/>
          </a:xfrm>
          <a:prstGeom prst="rect">
            <a:avLst/>
          </a:prstGeom>
        </p:spPr>
      </p:pic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40500158-E155-9EDC-74DF-4182160FF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356" y="3902148"/>
            <a:ext cx="3777682" cy="2835275"/>
          </a:xfrm>
          <a:prstGeom prst="rect">
            <a:avLst/>
          </a:prstGeom>
        </p:spPr>
      </p:pic>
      <p:pic>
        <p:nvPicPr>
          <p:cNvPr id="9" name="Picture 8" descr="A graph of a black rectangle&#10;&#10;Description automatically generated">
            <a:extLst>
              <a:ext uri="{FF2B5EF4-FFF2-40B4-BE49-F238E27FC236}">
                <a16:creationId xmlns:a16="http://schemas.microsoft.com/office/drawing/2014/main" id="{BDD872D1-E25F-641B-FD3C-F3535D2A8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61" y="3213899"/>
            <a:ext cx="5896779" cy="347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E3B95F-2978-6816-522C-7F4BE4E216A2}"/>
              </a:ext>
            </a:extLst>
          </p:cNvPr>
          <p:cNvSpPr txBox="1"/>
          <p:nvPr/>
        </p:nvSpPr>
        <p:spPr>
          <a:xfrm rot="20448262">
            <a:off x="1488560" y="4564044"/>
            <a:ext cx="2464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misinterpretation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of line broadening</a:t>
            </a:r>
          </a:p>
        </p:txBody>
      </p:sp>
    </p:spTree>
    <p:extLst>
      <p:ext uri="{BB962C8B-B14F-4D97-AF65-F5344CB8AC3E}">
        <p14:creationId xmlns:p14="http://schemas.microsoft.com/office/powerpoint/2010/main" val="261340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D7C0-696E-1B68-F93D-995A9696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7" y="140185"/>
            <a:ext cx="4635843" cy="1325563"/>
          </a:xfrm>
        </p:spPr>
        <p:txBody>
          <a:bodyPr/>
          <a:lstStyle/>
          <a:p>
            <a:r>
              <a:rPr lang="en-US" dirty="0"/>
              <a:t>Theories: Langford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79331-3E99-651F-E850-A13E41A3F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7" y="1465748"/>
            <a:ext cx="3880022" cy="5125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541E7-7B0A-0693-FA9C-9352DE181871}"/>
              </a:ext>
            </a:extLst>
          </p:cNvPr>
          <p:cNvSpPr txBox="1"/>
          <p:nvPr/>
        </p:nvSpPr>
        <p:spPr>
          <a:xfrm>
            <a:off x="4621427" y="1465748"/>
            <a:ext cx="6986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Dislocations pass through and shear cementite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6A63D0-D2F9-AE86-DA4A-6F98774E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013" y="2286000"/>
            <a:ext cx="6070256" cy="1668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6BBE7F-FF45-482E-C55D-C8CA8EC76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271" y="4772960"/>
            <a:ext cx="7772400" cy="12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3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54DA1-C9F0-5E3E-A35D-3FB0B9D5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611" y="0"/>
            <a:ext cx="10515600" cy="1325563"/>
          </a:xfrm>
        </p:spPr>
        <p:txBody>
          <a:bodyPr/>
          <a:lstStyle/>
          <a:p>
            <a:r>
              <a:rPr lang="en-US" dirty="0"/>
              <a:t>Dislocation bowing between rigid cementite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4A6A8-F492-173E-513E-375B1E934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3" t="23063" r="21018" b="39460"/>
          <a:stretch/>
        </p:blipFill>
        <p:spPr>
          <a:xfrm>
            <a:off x="7192284" y="3133039"/>
            <a:ext cx="4602474" cy="3724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6ECB37-AA08-6363-BC25-E893E0C7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3" y="1325563"/>
            <a:ext cx="7772400" cy="995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E8BEBF-70A6-4547-EDAD-FB98CF30B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42" y="2752046"/>
            <a:ext cx="4602473" cy="41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85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D7C0-696E-1B68-F93D-995A9696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79" y="122171"/>
            <a:ext cx="10515600" cy="1325563"/>
          </a:xfrm>
        </p:spPr>
        <p:txBody>
          <a:bodyPr/>
          <a:lstStyle/>
          <a:p>
            <a:r>
              <a:rPr lang="en-US" dirty="0"/>
              <a:t>Theories: Hall-Petch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76DC69-0B7C-A4B0-366D-2F317BC4C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185" y="431734"/>
            <a:ext cx="16510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F9605-94C0-ABEE-D321-89940EBC5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935" y="1757297"/>
            <a:ext cx="3378200" cy="101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C5CF3C-B7FD-3DDA-CAB0-E500B8765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00" y="3293658"/>
            <a:ext cx="2806700" cy="1104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4A21B0-7192-2550-9467-7BF9D4697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009" y="4918919"/>
            <a:ext cx="5613400" cy="1257300"/>
          </a:xfrm>
          <a:prstGeom prst="rect">
            <a:avLst/>
          </a:prstGeom>
        </p:spPr>
      </p:pic>
      <p:pic>
        <p:nvPicPr>
          <p:cNvPr id="4" name="Picture 3" descr="A hexagon diagram with a number of letters and numbers&#10;&#10;Description automatically generated">
            <a:extLst>
              <a:ext uri="{FF2B5EF4-FFF2-40B4-BE49-F238E27FC236}">
                <a16:creationId xmlns:a16="http://schemas.microsoft.com/office/drawing/2014/main" id="{957A31F6-6159-27F3-FB01-FB939BC79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71" y="1260397"/>
            <a:ext cx="5233945" cy="4066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DCCF4D-FFF1-C68B-C9F9-CAB73B463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79" y="6426200"/>
            <a:ext cx="4216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4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ACCEBA-FDB4-2421-EA93-774149913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702" y="1449354"/>
            <a:ext cx="5137665" cy="4704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0A75E-5F5F-4845-398F-0D0302F7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3" y="1449354"/>
            <a:ext cx="5489832" cy="4816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1B200-4171-CC43-8542-B227CD2F1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912" y="377848"/>
            <a:ext cx="4240771" cy="6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3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62239E-FACE-D087-FDFF-81184697C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8" y="2049516"/>
            <a:ext cx="4095677" cy="3750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24B72-02A3-D639-7DD3-CAB8CBE1BD81}"/>
              </a:ext>
            </a:extLst>
          </p:cNvPr>
          <p:cNvSpPr txBox="1"/>
          <p:nvPr/>
        </p:nvSpPr>
        <p:spPr>
          <a:xfrm>
            <a:off x="437483" y="231227"/>
            <a:ext cx="3133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Thin film theory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F1516-4443-2059-FCD8-65AABF71C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435" y="2653643"/>
            <a:ext cx="7620000" cy="1739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E62E68-1CC9-D4A3-5958-055BC84DCD72}"/>
              </a:ext>
            </a:extLst>
          </p:cNvPr>
          <p:cNvSpPr txBox="1"/>
          <p:nvPr/>
        </p:nvSpPr>
        <p:spPr>
          <a:xfrm>
            <a:off x="6484882" y="4997670"/>
            <a:ext cx="5023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Order of magnitude smaller than expected from theory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21AD4A-1303-060D-A6EC-AD53678CCD46}"/>
              </a:ext>
            </a:extLst>
          </p:cNvPr>
          <p:cNvCxnSpPr/>
          <p:nvPr/>
        </p:nvCxnSpPr>
        <p:spPr>
          <a:xfrm>
            <a:off x="7357241" y="4582510"/>
            <a:ext cx="262759" cy="41516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76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46F5D-9963-63F8-3010-BA8640C22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16291"/>
          </a:xfrm>
        </p:spPr>
        <p:txBody>
          <a:bodyPr>
            <a:normAutofit/>
          </a:bodyPr>
          <a:lstStyle/>
          <a:p>
            <a:r>
              <a:rPr lang="en-US" dirty="0"/>
              <a:t>Semiconductors: relaxation of epitaxial layer deposited on a substrate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EC1E4-C10C-FF3F-415A-061DD061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97" y="2364088"/>
            <a:ext cx="4673600" cy="427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A4EEE-195E-8332-DAB9-5444986E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476" y="2336800"/>
            <a:ext cx="3149600" cy="109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288BB-853E-0CFC-FBBA-1D438290A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473" y="4176585"/>
            <a:ext cx="7188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4ED5-31ED-3E02-2619-33796DD8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0" y="5085405"/>
            <a:ext cx="2794686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Hall-Petch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4D12C-48D8-5432-0741-797273DF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825" y="1754659"/>
            <a:ext cx="5320313" cy="4743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43CEE-1365-8EAB-869C-A688FAC1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07" y="207404"/>
            <a:ext cx="8492655" cy="1102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F2E32-6154-1F07-11C8-CD719E548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442" y="2224216"/>
            <a:ext cx="1283208" cy="65469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1963F4-261F-41DE-3932-9543712A216B}"/>
              </a:ext>
            </a:extLst>
          </p:cNvPr>
          <p:cNvCxnSpPr/>
          <p:nvPr/>
        </p:nvCxnSpPr>
        <p:spPr>
          <a:xfrm flipH="1">
            <a:off x="3917092" y="1445741"/>
            <a:ext cx="321276" cy="66726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42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4E09-2AE5-0D87-C84A-73870C4D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304" y="121361"/>
            <a:ext cx="5152696" cy="1325563"/>
          </a:xfrm>
        </p:spPr>
        <p:txBody>
          <a:bodyPr/>
          <a:lstStyle/>
          <a:p>
            <a:r>
              <a:rPr lang="en-US" dirty="0"/>
              <a:t>Cementite: primitive crystal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31383A-82BE-8625-29DD-B23E3D0D4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696" y="2519538"/>
            <a:ext cx="2299137" cy="2473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FAC40-CFD7-AD13-577F-E0E59A500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6" r="9476" b="12337"/>
          <a:stretch/>
        </p:blipFill>
        <p:spPr>
          <a:xfrm>
            <a:off x="325821" y="111692"/>
            <a:ext cx="5376231" cy="6666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F7273-561F-C514-85CB-3447DFB2D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70" y="5652210"/>
            <a:ext cx="2711989" cy="8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4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2534-8ABC-AC3F-2616-5E7A319E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142704"/>
            <a:ext cx="4499919" cy="1325563"/>
          </a:xfrm>
        </p:spPr>
        <p:txBody>
          <a:bodyPr/>
          <a:lstStyle/>
          <a:p>
            <a:r>
              <a:rPr lang="en-US" dirty="0"/>
              <a:t>Bayesian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8C0B1-16D4-EFE9-309C-D9F510A6B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235" y="1690688"/>
            <a:ext cx="8448795" cy="457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48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44F95-A8EE-8D2D-FAE2-9E7B72E4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solution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17B42-4D27-93D3-C05E-F1B465E0B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15177"/>
            <a:ext cx="4935493" cy="640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94EBF-60B0-50C6-798B-8581A8E1B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89" y="1695449"/>
            <a:ext cx="4924511" cy="4451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1505FB-2A21-AF15-DEDC-04E14167EC68}"/>
              </a:ext>
            </a:extLst>
          </p:cNvPr>
          <p:cNvSpPr txBox="1"/>
          <p:nvPr/>
        </p:nvSpPr>
        <p:spPr>
          <a:xfrm>
            <a:off x="9304638" y="6242823"/>
            <a:ext cx="252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due to Fu, </a:t>
            </a:r>
            <a:r>
              <a:rPr lang="en-US" dirty="0" err="1"/>
              <a:t>Furuhara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44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A903-72AF-6885-06FC-477771A6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735827"/>
            <a:ext cx="7304902" cy="5454908"/>
          </a:xfrm>
        </p:spPr>
        <p:txBody>
          <a:bodyPr>
            <a:normAutofit/>
          </a:bodyPr>
          <a:lstStyle/>
          <a:p>
            <a:r>
              <a:rPr lang="en-US" dirty="0"/>
              <a:t>Why controversy </a:t>
            </a:r>
            <a:br>
              <a:rPr lang="en-US" dirty="0"/>
            </a:br>
            <a:r>
              <a:rPr lang="en-US" dirty="0"/>
              <a:t>about Hall-Petch?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… friction stress </a:t>
            </a:r>
            <a:br>
              <a:rPr lang="en-US" dirty="0"/>
            </a:br>
            <a:r>
              <a:rPr lang="en-US" dirty="0"/>
              <a:t>in ferrite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negative intercept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29B5E-C9AB-1DDE-4662-0EE91607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578" y="247111"/>
            <a:ext cx="6901562" cy="63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50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DDA1-CF57-5B33-FAE3-C3A620BD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822" y="130347"/>
            <a:ext cx="3731741" cy="1325563"/>
          </a:xfrm>
        </p:spPr>
        <p:txBody>
          <a:bodyPr>
            <a:normAutofit/>
          </a:bodyPr>
          <a:lstStyle/>
          <a:p>
            <a:r>
              <a:rPr lang="en-US" dirty="0"/>
              <a:t>Overfitting of noisy data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90CC760-7517-589E-6846-301C55DA7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11" t="28289" r="23312" b="44324"/>
          <a:stretch/>
        </p:blipFill>
        <p:spPr>
          <a:xfrm>
            <a:off x="465437" y="398775"/>
            <a:ext cx="6503774" cy="63370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9EC7B5-FB14-8A5E-8064-1719E3107E8E}"/>
              </a:ext>
            </a:extLst>
          </p:cNvPr>
          <p:cNvGrpSpPr/>
          <p:nvPr/>
        </p:nvGrpSpPr>
        <p:grpSpPr>
          <a:xfrm>
            <a:off x="7560196" y="1893043"/>
            <a:ext cx="4344508" cy="4834610"/>
            <a:chOff x="7560196" y="1893043"/>
            <a:chExt cx="4344508" cy="483461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932BF5A-D2C1-C0A2-109A-E0950F837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609" t="30450" r="28667" b="27928"/>
            <a:stretch/>
          </p:blipFill>
          <p:spPr>
            <a:xfrm>
              <a:off x="7560196" y="2730242"/>
              <a:ext cx="4256984" cy="39974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0F5A1D-6449-3BCA-26FE-3096373F2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5968" y="1893043"/>
              <a:ext cx="4008736" cy="520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51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8096-F0B1-8A5E-E0F8-F92FEC41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nanostructure ferrite with pearlite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F165CB-4569-5047-64AA-B7496F5FB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930" y="1068515"/>
            <a:ext cx="5917514" cy="5697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638EC-9D4A-2F0A-540E-9DE6A0E68E4E}"/>
              </a:ext>
            </a:extLst>
          </p:cNvPr>
          <p:cNvSpPr txBox="1"/>
          <p:nvPr/>
        </p:nvSpPr>
        <p:spPr>
          <a:xfrm>
            <a:off x="636601" y="5927834"/>
            <a:ext cx="2303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Data points: Tsuji et al.</a:t>
            </a:r>
          </a:p>
          <a:p>
            <a:r>
              <a:rPr lang="en-US" dirty="0" err="1">
                <a:solidFill>
                  <a:srgbClr val="0070C0"/>
                </a:solidFill>
              </a:rPr>
              <a:t>Scr</a:t>
            </a:r>
            <a:r>
              <a:rPr lang="en-US" dirty="0">
                <a:solidFill>
                  <a:srgbClr val="0070C0"/>
                </a:solidFill>
              </a:rPr>
              <a:t> Mat 46 (2002) 893</a:t>
            </a:r>
          </a:p>
        </p:txBody>
      </p:sp>
    </p:spTree>
    <p:extLst>
      <p:ext uri="{BB962C8B-B14F-4D97-AF65-F5344CB8AC3E}">
        <p14:creationId xmlns:p14="http://schemas.microsoft.com/office/powerpoint/2010/main" val="2658006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9CA3-2600-F7EB-7B1D-65A4B630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8" y="368759"/>
            <a:ext cx="10515600" cy="1325563"/>
          </a:xfrm>
        </p:spPr>
        <p:txBody>
          <a:bodyPr/>
          <a:lstStyle/>
          <a:p>
            <a:r>
              <a:rPr lang="en-US" dirty="0"/>
              <a:t>Data can be downloaded from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C90D5-BE4F-C46E-E7C2-A4B305C66663}"/>
              </a:ext>
            </a:extLst>
          </p:cNvPr>
          <p:cNvSpPr txBox="1"/>
          <p:nvPr/>
        </p:nvSpPr>
        <p:spPr>
          <a:xfrm>
            <a:off x="617838" y="1804085"/>
            <a:ext cx="111723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latin typeface="+mj-lt"/>
              </a:rPr>
              <a:t>www.phase-trans.msm.cam.ac.uk</a:t>
            </a:r>
            <a:r>
              <a:rPr lang="en-GB" sz="4400" dirty="0">
                <a:latin typeface="+mj-lt"/>
              </a:rPr>
              <a:t>/2022/</a:t>
            </a:r>
            <a:r>
              <a:rPr lang="en-GB" sz="4400" dirty="0" err="1">
                <a:latin typeface="+mj-lt"/>
              </a:rPr>
              <a:t>HP.xlsx</a:t>
            </a:r>
            <a:r>
              <a:rPr lang="en-GB" sz="4400" dirty="0"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9F4658-9C5F-96FD-46BF-85054B4A1072}"/>
              </a:ext>
            </a:extLst>
          </p:cNvPr>
          <p:cNvSpPr txBox="1"/>
          <p:nvPr/>
        </p:nvSpPr>
        <p:spPr>
          <a:xfrm>
            <a:off x="284894" y="4118615"/>
            <a:ext cx="119071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+mj-lt"/>
              </a:rPr>
              <a:t>Critical assessment: the strength of undeformed pearlite</a:t>
            </a:r>
          </a:p>
          <a:p>
            <a:r>
              <a:rPr lang="en-GB" sz="4000" dirty="0">
                <a:latin typeface="+mj-lt"/>
              </a:rPr>
              <a:t>Materials Science and Technology, 2022</a:t>
            </a:r>
          </a:p>
          <a:p>
            <a:r>
              <a:rPr lang="en-GB" sz="4000" dirty="0">
                <a:latin typeface="+mj-lt"/>
              </a:rPr>
              <a:t>DOI: </a:t>
            </a:r>
            <a:r>
              <a:rPr lang="en-GB" sz="4000" dirty="0">
                <a:latin typeface="+mj-lt"/>
                <a:hlinkClick r:id="rId2"/>
              </a:rPr>
              <a:t>10.1080/02670836.2022.2079295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9284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38364374-6331-E703-2402-52B5E4AD4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675" y="895037"/>
            <a:ext cx="4457700" cy="2197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BE479C-D4BF-F6B0-3B03-BCDC987E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32" y="365125"/>
            <a:ext cx="7772400" cy="381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2F8AA-AAA8-5D56-D4D6-1667C1B2E0F6}"/>
              </a:ext>
            </a:extLst>
          </p:cNvPr>
          <p:cNvSpPr txBox="1"/>
          <p:nvPr/>
        </p:nvSpPr>
        <p:spPr>
          <a:xfrm>
            <a:off x="179528" y="832758"/>
            <a:ext cx="318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Scripta </a:t>
            </a:r>
            <a:r>
              <a:rPr lang="en-US" dirty="0" err="1">
                <a:solidFill>
                  <a:srgbClr val="0070C0"/>
                </a:solidFill>
              </a:rPr>
              <a:t>Materialia</a:t>
            </a:r>
            <a:r>
              <a:rPr lang="en-US" dirty="0">
                <a:solidFill>
                  <a:srgbClr val="0070C0"/>
                </a:solidFill>
              </a:rPr>
              <a:t> 52 (2004) 461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815D7D-D53E-9E05-8EDE-EC08305A0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28" y="1822137"/>
            <a:ext cx="5283200" cy="342900"/>
          </a:xfrm>
          <a:prstGeom prst="rect">
            <a:avLst/>
          </a:prstGeom>
        </p:spPr>
      </p:pic>
      <p:pic>
        <p:nvPicPr>
          <p:cNvPr id="18" name="Picture 17" descr="A close-up of a yellow screen&#10;&#10;Description automatically generated">
            <a:extLst>
              <a:ext uri="{FF2B5EF4-FFF2-40B4-BE49-F238E27FC236}">
                <a16:creationId xmlns:a16="http://schemas.microsoft.com/office/drawing/2014/main" id="{D2B8472C-A995-ED9F-90A1-EE2DFBCDC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365" y="3765864"/>
            <a:ext cx="5359303" cy="16155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D72DC7-3EF7-38A9-6771-335C9E447DFE}"/>
              </a:ext>
            </a:extLst>
          </p:cNvPr>
          <p:cNvSpPr txBox="1"/>
          <p:nvPr/>
        </p:nvSpPr>
        <p:spPr>
          <a:xfrm rot="5400000">
            <a:off x="11065730" y="4388993"/>
            <a:ext cx="18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Minoru Umemoto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5D4A07-CEC4-F4F6-7135-D142DAB43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405" y="3356060"/>
            <a:ext cx="1917700" cy="342900"/>
          </a:xfrm>
          <a:prstGeom prst="rect">
            <a:avLst/>
          </a:prstGeom>
        </p:spPr>
      </p:pic>
      <p:pic>
        <p:nvPicPr>
          <p:cNvPr id="23" name="Picture 2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BDC8244C-6756-BEE7-7EBF-8357F2D58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32" y="2786552"/>
            <a:ext cx="5467170" cy="31307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ABC3F3-532D-5E36-C9C0-F6151BB926CC}"/>
              </a:ext>
            </a:extLst>
          </p:cNvPr>
          <p:cNvSpPr txBox="1"/>
          <p:nvPr/>
        </p:nvSpPr>
        <p:spPr>
          <a:xfrm>
            <a:off x="9822983" y="5950973"/>
            <a:ext cx="208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head-hardened pearlitic rail 420 HV</a:t>
            </a:r>
          </a:p>
        </p:txBody>
      </p:sp>
      <p:pic>
        <p:nvPicPr>
          <p:cNvPr id="26" name="Picture 25" descr="A blurry image of a yellow and brown object&#10;&#10;Description automatically generated">
            <a:extLst>
              <a:ext uri="{FF2B5EF4-FFF2-40B4-BE49-F238E27FC236}">
                <a16:creationId xmlns:a16="http://schemas.microsoft.com/office/drawing/2014/main" id="{EE802F6A-0D11-E375-ACFF-EE0A14A0C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8866" y="5723358"/>
            <a:ext cx="3404117" cy="9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1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8455-4236-FF69-E29F-26A09F85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77" y="197181"/>
            <a:ext cx="10515600" cy="725323"/>
          </a:xfrm>
        </p:spPr>
        <p:txBody>
          <a:bodyPr/>
          <a:lstStyle/>
          <a:p>
            <a:r>
              <a:rPr lang="en-US" dirty="0"/>
              <a:t>Ductility of cementite</a:t>
            </a:r>
            <a:r>
              <a:rPr lang="el-GR" dirty="0"/>
              <a:t> (θ)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4B6DB-DD56-4A71-1F40-790BEF5C5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71" y="1091978"/>
            <a:ext cx="1138747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300 K, polycrystalline </a:t>
            </a:r>
            <a:r>
              <a:rPr lang="el-GR" dirty="0"/>
              <a:t>θ</a:t>
            </a:r>
            <a:r>
              <a:rPr lang="en-GB" dirty="0"/>
              <a:t>: zero ductility </a:t>
            </a:r>
            <a:r>
              <a:rPr lang="en-GB" i="1" dirty="0"/>
              <a:t>in uniaxial compression</a:t>
            </a:r>
          </a:p>
          <a:p>
            <a:pPr marL="0" indent="0">
              <a:buNone/>
            </a:pPr>
            <a:r>
              <a:rPr lang="en-GB" sz="2000" dirty="0" err="1">
                <a:solidFill>
                  <a:srgbClr val="0070C0"/>
                </a:solidFill>
              </a:rPr>
              <a:t>Terashima</a:t>
            </a:r>
            <a:r>
              <a:rPr lang="en-GB" sz="2000" dirty="0">
                <a:solidFill>
                  <a:srgbClr val="0070C0"/>
                </a:solidFill>
              </a:rPr>
              <a:t> et al. Scr. Mat. 54 (2006) 1925</a:t>
            </a: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" name="Picture 4" descr="A close-up of a copper cylinder&#10;&#10;Description automatically generated">
            <a:extLst>
              <a:ext uri="{FF2B5EF4-FFF2-40B4-BE49-F238E27FC236}">
                <a16:creationId xmlns:a16="http://schemas.microsoft.com/office/drawing/2014/main" id="{1035BA70-C38C-1732-0E21-B1FF7F1A9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546" y="1607844"/>
            <a:ext cx="3681868" cy="2081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846EC-3055-20F1-7CFD-E1BAAF52A2BA}"/>
              </a:ext>
            </a:extLst>
          </p:cNvPr>
          <p:cNvSpPr txBox="1"/>
          <p:nvPr/>
        </p:nvSpPr>
        <p:spPr>
          <a:xfrm rot="5400000">
            <a:off x="10705476" y="2498589"/>
            <a:ext cx="18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Minoru Umemoto</a:t>
            </a:r>
          </a:p>
        </p:txBody>
      </p:sp>
      <p:pic>
        <p:nvPicPr>
          <p:cNvPr id="8" name="Picture 7" descr="A close-up of a grey surface&#10;&#10;Description automatically generated">
            <a:extLst>
              <a:ext uri="{FF2B5EF4-FFF2-40B4-BE49-F238E27FC236}">
                <a16:creationId xmlns:a16="http://schemas.microsoft.com/office/drawing/2014/main" id="{AB41F42B-145F-F1C2-9EFC-5F5D1CDF1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359" y="2290045"/>
            <a:ext cx="6756548" cy="40894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4F11CD-3DEE-B726-0C93-DCB2E5FF9962}"/>
              </a:ext>
            </a:extLst>
          </p:cNvPr>
          <p:cNvSpPr txBox="1"/>
          <p:nvPr/>
        </p:nvSpPr>
        <p:spPr>
          <a:xfrm>
            <a:off x="361359" y="6456717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Aparna Singh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DCBF0-78CC-EB5E-819B-733690E81439}"/>
              </a:ext>
            </a:extLst>
          </p:cNvPr>
          <p:cNvSpPr txBox="1"/>
          <p:nvPr/>
        </p:nvSpPr>
        <p:spPr>
          <a:xfrm>
            <a:off x="7321748" y="5327421"/>
            <a:ext cx="4509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Cracking immediately</a:t>
            </a:r>
          </a:p>
          <a:p>
            <a:r>
              <a:rPr lang="en-US" sz="2800" dirty="0"/>
              <a:t>after tensile yielding of ferrite</a:t>
            </a:r>
          </a:p>
        </p:txBody>
      </p:sp>
    </p:spTree>
    <p:extLst>
      <p:ext uri="{BB962C8B-B14F-4D97-AF65-F5344CB8AC3E}">
        <p14:creationId xmlns:p14="http://schemas.microsoft.com/office/powerpoint/2010/main" val="4191010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43E38-2FBB-3729-C222-1CB63D77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11" y="236462"/>
            <a:ext cx="7008628" cy="825722"/>
          </a:xfrm>
        </p:spPr>
        <p:txBody>
          <a:bodyPr/>
          <a:lstStyle/>
          <a:p>
            <a:r>
              <a:rPr lang="en-US" dirty="0"/>
              <a:t>Hydrostatic pressure, ductility</a:t>
            </a:r>
          </a:p>
        </p:txBody>
      </p:sp>
      <p:pic>
        <p:nvPicPr>
          <p:cNvPr id="5" name="Picture 4" descr="A graph with dots and lines&#10;&#10;Description automatically generated">
            <a:extLst>
              <a:ext uri="{FF2B5EF4-FFF2-40B4-BE49-F238E27FC236}">
                <a16:creationId xmlns:a16="http://schemas.microsoft.com/office/drawing/2014/main" id="{7C21E972-2A9F-3692-BC80-8753521A2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0704"/>
            <a:ext cx="5459005" cy="4859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AE091-C51B-EB8A-3DC9-45723D0B42EF}"/>
              </a:ext>
            </a:extLst>
          </p:cNvPr>
          <p:cNvSpPr txBox="1"/>
          <p:nvPr/>
        </p:nvSpPr>
        <p:spPr>
          <a:xfrm rot="16200000">
            <a:off x="-1715561" y="3800987"/>
            <a:ext cx="404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Bridgman, Rev.  Modern Phys 17 (1945)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E0E57-AD70-F505-733D-E56BE747781D}"/>
              </a:ext>
            </a:extLst>
          </p:cNvPr>
          <p:cNvSpPr txBox="1"/>
          <p:nvPr/>
        </p:nvSpPr>
        <p:spPr>
          <a:xfrm>
            <a:off x="4178595" y="4933507"/>
            <a:ext cx="1726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“1045 steel”</a:t>
            </a:r>
          </a:p>
        </p:txBody>
      </p:sp>
      <p:pic>
        <p:nvPicPr>
          <p:cNvPr id="9" name="Picture 8" descr="A diagram of a pressure&#10;&#10;Description automatically generated with medium confidence">
            <a:extLst>
              <a:ext uri="{FF2B5EF4-FFF2-40B4-BE49-F238E27FC236}">
                <a16:creationId xmlns:a16="http://schemas.microsoft.com/office/drawing/2014/main" id="{849FA7BD-6944-0740-BB41-76BD34CD4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083" y="607530"/>
            <a:ext cx="3773034" cy="5879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64536-A9F9-231B-9FBB-6F92D4A21194}"/>
              </a:ext>
            </a:extLst>
          </p:cNvPr>
          <p:cNvSpPr txBox="1"/>
          <p:nvPr/>
        </p:nvSpPr>
        <p:spPr>
          <a:xfrm rot="21296378">
            <a:off x="975272" y="1476727"/>
            <a:ext cx="945797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limits cracks, may even seal them,</a:t>
            </a:r>
          </a:p>
          <a:p>
            <a:r>
              <a:rPr lang="en-US" sz="4000" dirty="0"/>
              <a:t>opposes void formation associate with </a:t>
            </a:r>
            <a:r>
              <a:rPr lang="el-GR" sz="4000" dirty="0"/>
              <a:t>Δ</a:t>
            </a:r>
            <a:r>
              <a:rPr lang="en-GB" sz="4000" dirty="0"/>
              <a:t>V ↑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7454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D4E9C-48EB-2505-FEFE-59B96B38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drawing: also generates hydrostatic stresses </a:t>
            </a:r>
          </a:p>
        </p:txBody>
      </p:sp>
      <p:pic>
        <p:nvPicPr>
          <p:cNvPr id="5" name="Picture 4" descr="A graph of a normal and hydrostatic&#10;&#10;Description automatically generated">
            <a:extLst>
              <a:ext uri="{FF2B5EF4-FFF2-40B4-BE49-F238E27FC236}">
                <a16:creationId xmlns:a16="http://schemas.microsoft.com/office/drawing/2014/main" id="{42CAFDA9-998F-E4A2-9F80-A27BB4850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51075"/>
            <a:ext cx="4724400" cy="424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8609C9-1354-9915-410D-2974679358D1}"/>
              </a:ext>
            </a:extLst>
          </p:cNvPr>
          <p:cNvSpPr txBox="1"/>
          <p:nvPr/>
        </p:nvSpPr>
        <p:spPr>
          <a:xfrm rot="16200000">
            <a:off x="-1277679" y="3799492"/>
            <a:ext cx="3975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Oh, Trans. Korean Soc. Mech. </a:t>
            </a:r>
            <a:r>
              <a:rPr lang="en-US" sz="2000" dirty="0" err="1">
                <a:solidFill>
                  <a:srgbClr val="0070C0"/>
                </a:solidFill>
              </a:rPr>
              <a:t>Engng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5 (1981) 170</a:t>
            </a:r>
          </a:p>
        </p:txBody>
      </p:sp>
    </p:spTree>
    <p:extLst>
      <p:ext uri="{BB962C8B-B14F-4D97-AF65-F5344CB8AC3E}">
        <p14:creationId xmlns:p14="http://schemas.microsoft.com/office/powerpoint/2010/main" val="1290919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288A-14D8-F535-8522-9A95B5F69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30" y="1192"/>
            <a:ext cx="11710798" cy="1044719"/>
          </a:xfrm>
        </p:spPr>
        <p:txBody>
          <a:bodyPr>
            <a:normAutofit fontScale="90000"/>
          </a:bodyPr>
          <a:lstStyle/>
          <a:p>
            <a:r>
              <a:rPr lang="en-US" dirty="0"/>
              <a:t>Three-dimensional structure of pearlite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5DC76-FCBB-8674-AA3B-DB23DBD8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24" y="1088234"/>
            <a:ext cx="4918865" cy="4918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099AD-3712-28BE-E1CA-B3F7BD09AE7B}"/>
              </a:ext>
            </a:extLst>
          </p:cNvPr>
          <p:cNvSpPr txBox="1"/>
          <p:nvPr/>
        </p:nvSpPr>
        <p:spPr>
          <a:xfrm rot="18312992">
            <a:off x="187057" y="1619304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E. C. Bain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EA63BF4-1A3A-A316-83A3-24117CCEB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18" y="1619304"/>
            <a:ext cx="5753479" cy="387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4FBC5-C95D-738F-1DAA-17A4B73DA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17" y="1093684"/>
            <a:ext cx="5582520" cy="49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EA52-4094-C82A-0885-5843099BF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12" y="266156"/>
            <a:ext cx="3341914" cy="1325563"/>
          </a:xfrm>
        </p:spPr>
        <p:txBody>
          <a:bodyPr/>
          <a:lstStyle/>
          <a:p>
            <a:r>
              <a:rPr lang="en-US" dirty="0"/>
              <a:t>Wire drawing</a:t>
            </a:r>
          </a:p>
        </p:txBody>
      </p:sp>
      <p:pic>
        <p:nvPicPr>
          <p:cNvPr id="15" name="Picture 1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0B125286-B712-38EF-0299-11EE77506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88" y="2055196"/>
            <a:ext cx="7170983" cy="1830251"/>
          </a:xfrm>
          <a:prstGeom prst="rect">
            <a:avLst/>
          </a:prstGeom>
        </p:spPr>
      </p:pic>
      <p:pic>
        <p:nvPicPr>
          <p:cNvPr id="17" name="Picture 16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5246A2FE-B4AF-68C6-A4EE-33EF15A8B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90" y="4422358"/>
            <a:ext cx="8896220" cy="1845253"/>
          </a:xfrm>
          <a:prstGeom prst="rect">
            <a:avLst/>
          </a:prstGeom>
        </p:spPr>
      </p:pic>
      <p:pic>
        <p:nvPicPr>
          <p:cNvPr id="19" name="Picture 18" descr="A book cover with different types of crystals&#10;&#10;Description automatically generated">
            <a:extLst>
              <a:ext uri="{FF2B5EF4-FFF2-40B4-BE49-F238E27FC236}">
                <a16:creationId xmlns:a16="http://schemas.microsoft.com/office/drawing/2014/main" id="{3ADDE598-5CF2-522B-072C-C977D80CB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511965"/>
            <a:ext cx="2248988" cy="3373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3E0BD0-DE6B-084E-4CB6-E61C638AD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68" y="1464911"/>
            <a:ext cx="4844687" cy="4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2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A5B72-216C-3F12-933A-5B0575744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0FBA-0F56-F372-AA85-BB9BC633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12" y="266156"/>
            <a:ext cx="3341914" cy="1325563"/>
          </a:xfrm>
        </p:spPr>
        <p:txBody>
          <a:bodyPr/>
          <a:lstStyle/>
          <a:p>
            <a:r>
              <a:rPr lang="en-US" dirty="0"/>
              <a:t>Wire drawing</a:t>
            </a:r>
          </a:p>
        </p:txBody>
      </p:sp>
      <p:pic>
        <p:nvPicPr>
          <p:cNvPr id="5" name="Picture 4" descr="A group of graphs of a function&#10;&#10;Description automatically generated with medium confidence">
            <a:extLst>
              <a:ext uri="{FF2B5EF4-FFF2-40B4-BE49-F238E27FC236}">
                <a16:creationId xmlns:a16="http://schemas.microsoft.com/office/drawing/2014/main" id="{8C55E37E-F87B-33D3-AF25-57DD057C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36" y="731520"/>
            <a:ext cx="6697513" cy="5860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A4917-A91C-5594-64A6-43271DD69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169" y="261620"/>
            <a:ext cx="4605745" cy="4116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A5E83CD-A194-8BB1-88BD-9E5A53982DC9}"/>
              </a:ext>
            </a:extLst>
          </p:cNvPr>
          <p:cNvGrpSpPr/>
          <p:nvPr/>
        </p:nvGrpSpPr>
        <p:grpSpPr>
          <a:xfrm>
            <a:off x="478352" y="1677421"/>
            <a:ext cx="4133189" cy="5008975"/>
            <a:chOff x="478352" y="1677421"/>
            <a:chExt cx="4133189" cy="5008975"/>
          </a:xfrm>
        </p:grpSpPr>
        <p:pic>
          <p:nvPicPr>
            <p:cNvPr id="11" name="Picture 10" descr="A close-up of a crayon&#10;&#10;Description automatically generated">
              <a:extLst>
                <a:ext uri="{FF2B5EF4-FFF2-40B4-BE49-F238E27FC236}">
                  <a16:creationId xmlns:a16="http://schemas.microsoft.com/office/drawing/2014/main" id="{5E6FE7DF-8F48-71D6-BB43-6EA969A6B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-227506" y="2383279"/>
              <a:ext cx="5008975" cy="359725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3DA327-1BBD-1CA4-FCFC-3D56D7CA1BEA}"/>
                </a:ext>
              </a:extLst>
            </p:cNvPr>
            <p:cNvSpPr txBox="1"/>
            <p:nvPr/>
          </p:nvSpPr>
          <p:spPr>
            <a:xfrm rot="5400000">
              <a:off x="3319520" y="4090109"/>
              <a:ext cx="20608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cross section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847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40B16-619F-BD77-53CB-4E33F9149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B9477-023B-BFDC-BB1B-B6A2DCEC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11" y="266157"/>
            <a:ext cx="3420291" cy="400050"/>
          </a:xfrm>
        </p:spPr>
        <p:txBody>
          <a:bodyPr>
            <a:normAutofit fontScale="90000"/>
          </a:bodyPr>
          <a:lstStyle/>
          <a:p>
            <a:r>
              <a:rPr lang="en-US" dirty="0"/>
              <a:t>Wire drawing</a:t>
            </a:r>
          </a:p>
        </p:txBody>
      </p:sp>
      <p:pic>
        <p:nvPicPr>
          <p:cNvPr id="11" name="Picture 10" descr="A close-up of a crayon&#10;&#10;Description automatically generated">
            <a:extLst>
              <a:ext uri="{FF2B5EF4-FFF2-40B4-BE49-F238E27FC236}">
                <a16:creationId xmlns:a16="http://schemas.microsoft.com/office/drawing/2014/main" id="{37FAFCB9-05A7-6428-87CC-14E2D323D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438965" y="144319"/>
            <a:ext cx="1591882" cy="1569237"/>
          </a:xfrm>
          <a:prstGeom prst="rect">
            <a:avLst/>
          </a:prstGeom>
        </p:spPr>
      </p:pic>
      <p:pic>
        <p:nvPicPr>
          <p:cNvPr id="4" name="Picture 3" descr="A black and white image of a cylinder and a cylinder&#10;&#10;Description automatically generated">
            <a:extLst>
              <a:ext uri="{FF2B5EF4-FFF2-40B4-BE49-F238E27FC236}">
                <a16:creationId xmlns:a16="http://schemas.microsoft.com/office/drawing/2014/main" id="{D705613D-6917-6F9A-8947-A61E75CB4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5" y="816430"/>
            <a:ext cx="6900593" cy="2612570"/>
          </a:xfrm>
          <a:prstGeom prst="rect">
            <a:avLst/>
          </a:prstGeom>
        </p:spPr>
      </p:pic>
      <p:pic>
        <p:nvPicPr>
          <p:cNvPr id="8" name="Picture 7" descr="A black text with a plus and x&#10;&#10;Description automatically generated">
            <a:extLst>
              <a:ext uri="{FF2B5EF4-FFF2-40B4-BE49-F238E27FC236}">
                <a16:creationId xmlns:a16="http://schemas.microsoft.com/office/drawing/2014/main" id="{5407B926-BFEA-D899-7EEE-A48CB7F0C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40" y="2123983"/>
            <a:ext cx="4106685" cy="723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B54E49-05DF-9E89-5F89-BF5DCDFFE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7" y="5025085"/>
            <a:ext cx="10871982" cy="1016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099BA8-B9D1-4F70-78CC-3444E9E2F5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201" y="4191967"/>
            <a:ext cx="1358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68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th problem with numbers and symbols&#10;&#10;Description automatically generated">
            <a:extLst>
              <a:ext uri="{FF2B5EF4-FFF2-40B4-BE49-F238E27FC236}">
                <a16:creationId xmlns:a16="http://schemas.microsoft.com/office/drawing/2014/main" id="{A19D18CD-A5C2-DF7D-03B2-50F23ED6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5" y="298269"/>
            <a:ext cx="10502382" cy="2262051"/>
          </a:xfrm>
          <a:prstGeom prst="rect">
            <a:avLst/>
          </a:prstGeom>
        </p:spPr>
      </p:pic>
      <p:pic>
        <p:nvPicPr>
          <p:cNvPr id="7" name="Picture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B5AF304C-52A1-EA84-44D1-99A9EDEF2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48" y="3697671"/>
            <a:ext cx="7772400" cy="3160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4AE28-DBD6-F678-AADA-0F4521713448}"/>
              </a:ext>
            </a:extLst>
          </p:cNvPr>
          <p:cNvSpPr txBox="1"/>
          <p:nvPr/>
        </p:nvSpPr>
        <p:spPr>
          <a:xfrm>
            <a:off x="476795" y="2560320"/>
            <a:ext cx="11031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Hosford: </a:t>
            </a:r>
            <a:r>
              <a:rPr lang="en-US" sz="2800" dirty="0" err="1">
                <a:solidFill>
                  <a:srgbClr val="FF0000"/>
                </a:solidFill>
              </a:rPr>
              <a:t>fibre</a:t>
            </a:r>
            <a:r>
              <a:rPr lang="en-US" sz="2800" dirty="0">
                <a:solidFill>
                  <a:srgbClr val="FF0000"/>
                </a:solidFill>
              </a:rPr>
              <a:t>-textured samples would develop elliptical grains; strain compatibility would force grains to curl around each other</a:t>
            </a:r>
          </a:p>
        </p:txBody>
      </p:sp>
      <p:pic>
        <p:nvPicPr>
          <p:cNvPr id="9" name="Picture 8" descr="A black and white image of a cylinder and a cylinder&#10;&#10;Description automatically generated">
            <a:extLst>
              <a:ext uri="{FF2B5EF4-FFF2-40B4-BE49-F238E27FC236}">
                <a16:creationId xmlns:a16="http://schemas.microsoft.com/office/drawing/2014/main" id="{5E767A45-859D-5927-F7D7-2448888D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644"/>
          <a:stretch/>
        </p:blipFill>
        <p:spPr>
          <a:xfrm>
            <a:off x="300446" y="3947161"/>
            <a:ext cx="2853765" cy="261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8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7492D-3582-D14A-21A1-8167A266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07229" cy="1325563"/>
          </a:xfrm>
        </p:spPr>
        <p:txBody>
          <a:bodyPr/>
          <a:lstStyle/>
          <a:p>
            <a:r>
              <a:rPr lang="en-US" dirty="0" err="1"/>
              <a:t>Electropulsing</a:t>
            </a:r>
            <a:endParaRPr lang="en-US" dirty="0"/>
          </a:p>
        </p:txBody>
      </p:sp>
      <p:pic>
        <p:nvPicPr>
          <p:cNvPr id="5" name="Picture 4" descr="A close-up of a microscope&#10;&#10;Description automatically generated">
            <a:extLst>
              <a:ext uri="{FF2B5EF4-FFF2-40B4-BE49-F238E27FC236}">
                <a16:creationId xmlns:a16="http://schemas.microsoft.com/office/drawing/2014/main" id="{BFA7CD9C-E13B-E95B-801B-606E4563B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7881"/>
            <a:ext cx="7772400" cy="388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6FC95-CD78-FC01-2A62-292B3151B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22" y="5989059"/>
            <a:ext cx="3375478" cy="383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4E6228-4CD8-328C-39AB-725819235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16" y="6031274"/>
            <a:ext cx="3913596" cy="341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C2D439-A6C1-2A03-2EDD-24E579E58300}"/>
              </a:ext>
            </a:extLst>
          </p:cNvPr>
          <p:cNvSpPr txBox="1"/>
          <p:nvPr/>
        </p:nvSpPr>
        <p:spPr>
          <a:xfrm>
            <a:off x="9338479" y="3860981"/>
            <a:ext cx="2542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Images courtesy</a:t>
            </a:r>
          </a:p>
          <a:p>
            <a:r>
              <a:rPr lang="en-US" sz="2800" dirty="0" err="1">
                <a:solidFill>
                  <a:srgbClr val="0070C0"/>
                </a:solidFill>
              </a:rPr>
              <a:t>Rongshan</a:t>
            </a:r>
            <a:r>
              <a:rPr lang="en-US" sz="2800" dirty="0">
                <a:solidFill>
                  <a:srgbClr val="0070C0"/>
                </a:solidFill>
              </a:rPr>
              <a:t> Qin</a:t>
            </a:r>
          </a:p>
        </p:txBody>
      </p:sp>
    </p:spTree>
    <p:extLst>
      <p:ext uri="{BB962C8B-B14F-4D97-AF65-F5344CB8AC3E}">
        <p14:creationId xmlns:p14="http://schemas.microsoft.com/office/powerpoint/2010/main" val="4152288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next to a large object&#10;&#10;Description automatically generated">
            <a:extLst>
              <a:ext uri="{FF2B5EF4-FFF2-40B4-BE49-F238E27FC236}">
                <a16:creationId xmlns:a16="http://schemas.microsoft.com/office/drawing/2014/main" id="{A0822232-B5F7-BD45-736E-6F50F8E3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822"/>
          <a:stretch/>
        </p:blipFill>
        <p:spPr>
          <a:xfrm>
            <a:off x="269490" y="3872936"/>
            <a:ext cx="3033639" cy="2864916"/>
          </a:xfrm>
          <a:prstGeom prst="rect">
            <a:avLst/>
          </a:prstGeom>
        </p:spPr>
      </p:pic>
      <p:pic>
        <p:nvPicPr>
          <p:cNvPr id="11" name="Picture 10" descr="A group of people standing on a railing&#10;&#10;Description automatically generated">
            <a:extLst>
              <a:ext uri="{FF2B5EF4-FFF2-40B4-BE49-F238E27FC236}">
                <a16:creationId xmlns:a16="http://schemas.microsoft.com/office/drawing/2014/main" id="{14468363-8166-BD1B-7279-05D18B32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4" y="120148"/>
            <a:ext cx="5486400" cy="3670300"/>
          </a:xfrm>
          <a:prstGeom prst="rect">
            <a:avLst/>
          </a:prstGeom>
        </p:spPr>
      </p:pic>
      <p:pic>
        <p:nvPicPr>
          <p:cNvPr id="15" name="Picture 14" descr="A long shot of a bridge&#10;&#10;Description automatically generated">
            <a:extLst>
              <a:ext uri="{FF2B5EF4-FFF2-40B4-BE49-F238E27FC236}">
                <a16:creationId xmlns:a16="http://schemas.microsoft.com/office/drawing/2014/main" id="{86F3193B-F465-24C3-81E8-F15F3653E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358" b="11965"/>
          <a:stretch/>
        </p:blipFill>
        <p:spPr>
          <a:xfrm>
            <a:off x="7380287" y="3519910"/>
            <a:ext cx="3435578" cy="3237471"/>
          </a:xfrm>
          <a:prstGeom prst="rect">
            <a:avLst/>
          </a:prstGeom>
        </p:spPr>
      </p:pic>
      <p:pic>
        <p:nvPicPr>
          <p:cNvPr id="17" name="Picture 16" descr="A close-up of a crack in a rock&#10;&#10;Description automatically generated">
            <a:extLst>
              <a:ext uri="{FF2B5EF4-FFF2-40B4-BE49-F238E27FC236}">
                <a16:creationId xmlns:a16="http://schemas.microsoft.com/office/drawing/2014/main" id="{E75A9BA6-BF83-D3B1-4897-09CB48768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53621">
            <a:off x="3915284" y="1069146"/>
            <a:ext cx="3260139" cy="4901528"/>
          </a:xfrm>
          <a:prstGeom prst="rect">
            <a:avLst/>
          </a:prstGeom>
        </p:spPr>
      </p:pic>
      <p:pic>
        <p:nvPicPr>
          <p:cNvPr id="7" name="Picture 6" descr="A close-up of a bridge&#10;&#10;Description automatically generated">
            <a:extLst>
              <a:ext uri="{FF2B5EF4-FFF2-40B4-BE49-F238E27FC236}">
                <a16:creationId xmlns:a16="http://schemas.microsoft.com/office/drawing/2014/main" id="{BEC0D645-A8E7-8DEA-A477-2CD781BB8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5227" y="120148"/>
            <a:ext cx="2557446" cy="41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7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A8E8C4-6DC2-961A-E9A5-659CBC4C3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77" y="481913"/>
            <a:ext cx="11385636" cy="4102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8F818-E198-41C4-0652-F6BD834E3C20}"/>
              </a:ext>
            </a:extLst>
          </p:cNvPr>
          <p:cNvSpPr txBox="1"/>
          <p:nvPr/>
        </p:nvSpPr>
        <p:spPr>
          <a:xfrm>
            <a:off x="383059" y="5099362"/>
            <a:ext cx="11121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70C0"/>
                </a:solidFill>
              </a:rPr>
              <a:t>Three-dimensional  image of </a:t>
            </a:r>
            <a:r>
              <a:rPr lang="el-GR" sz="3600" dirty="0">
                <a:solidFill>
                  <a:srgbClr val="0070C0"/>
                </a:solidFill>
              </a:rPr>
              <a:t>θ-</a:t>
            </a:r>
            <a:r>
              <a:rPr lang="en-GB" sz="3600" dirty="0">
                <a:solidFill>
                  <a:srgbClr val="0070C0"/>
                </a:solidFill>
              </a:rPr>
              <a:t>lamella</a:t>
            </a:r>
            <a:r>
              <a:rPr lang="el-GR" sz="3600" dirty="0">
                <a:solidFill>
                  <a:srgbClr val="0070C0"/>
                </a:solidFill>
              </a:rPr>
              <a:t>,</a:t>
            </a:r>
            <a:r>
              <a:rPr lang="en-GB" sz="3600" dirty="0">
                <a:solidFill>
                  <a:srgbClr val="0070C0"/>
                </a:solidFill>
              </a:rPr>
              <a:t>  serial</a:t>
            </a:r>
            <a:r>
              <a:rPr lang="el-GR" sz="3600" dirty="0">
                <a:solidFill>
                  <a:srgbClr val="0070C0"/>
                </a:solidFill>
              </a:rPr>
              <a:t> </a:t>
            </a:r>
            <a:r>
              <a:rPr lang="en-GB" sz="3600" dirty="0">
                <a:solidFill>
                  <a:srgbClr val="0070C0"/>
                </a:solidFill>
              </a:rPr>
              <a:t>sectioning.</a:t>
            </a:r>
          </a:p>
          <a:p>
            <a:r>
              <a:rPr lang="en-GB" sz="3600" dirty="0">
                <a:solidFill>
                  <a:srgbClr val="0070C0"/>
                </a:solidFill>
              </a:rPr>
              <a:t>Courtesy of Yoshitaka Adachi. </a:t>
            </a:r>
          </a:p>
        </p:txBody>
      </p:sp>
    </p:spTree>
    <p:extLst>
      <p:ext uri="{BB962C8B-B14F-4D97-AF65-F5344CB8AC3E}">
        <p14:creationId xmlns:p14="http://schemas.microsoft.com/office/powerpoint/2010/main" val="145868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olorful image&#10;&#10;Description automatically generated with medium confidence">
            <a:extLst>
              <a:ext uri="{FF2B5EF4-FFF2-40B4-BE49-F238E27FC236}">
                <a16:creationId xmlns:a16="http://schemas.microsoft.com/office/drawing/2014/main" id="{3AC2CD71-113E-77DA-31E3-62CA7719F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48" y="314954"/>
            <a:ext cx="6051258" cy="3347803"/>
          </a:xfrm>
          <a:prstGeom prst="rect">
            <a:avLst/>
          </a:prstGeom>
        </p:spPr>
      </p:pic>
      <p:pic>
        <p:nvPicPr>
          <p:cNvPr id="3" name="Picture 2" descr="A black and white image of a ball of yarn&#10;&#10;Description automatically generated">
            <a:extLst>
              <a:ext uri="{FF2B5EF4-FFF2-40B4-BE49-F238E27FC236}">
                <a16:creationId xmlns:a16="http://schemas.microsoft.com/office/drawing/2014/main" id="{FA9E7F58-EC01-4B56-D005-825962ED3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129" y="176353"/>
            <a:ext cx="2722732" cy="2625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F6F38-AD83-B446-7FCF-D7920E51A9F4}"/>
              </a:ext>
            </a:extLst>
          </p:cNvPr>
          <p:cNvSpPr txBox="1"/>
          <p:nvPr/>
        </p:nvSpPr>
        <p:spPr>
          <a:xfrm>
            <a:off x="9934861" y="1932171"/>
            <a:ext cx="113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colony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387DA2DC-80B2-9BCA-F08F-9E725BD6453E}"/>
              </a:ext>
            </a:extLst>
          </p:cNvPr>
          <p:cNvCxnSpPr>
            <a:cxnSpLocks/>
          </p:cNvCxnSpPr>
          <p:nvPr/>
        </p:nvCxnSpPr>
        <p:spPr>
          <a:xfrm rot="10800000">
            <a:off x="9476557" y="1911676"/>
            <a:ext cx="458304" cy="282105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2D7B84D4-610A-304F-CCBD-FADEAFD9D5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247405" y="2319904"/>
            <a:ext cx="687456" cy="142728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E31E1E-EDEE-98AB-C956-C55AB6CB0325}"/>
              </a:ext>
            </a:extLst>
          </p:cNvPr>
          <p:cNvSpPr txBox="1"/>
          <p:nvPr/>
        </p:nvSpPr>
        <p:spPr>
          <a:xfrm>
            <a:off x="1820325" y="2895948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nodule</a:t>
            </a:r>
          </a:p>
        </p:txBody>
      </p:sp>
      <p:pic>
        <p:nvPicPr>
          <p:cNvPr id="17" name="Picture 16" descr="A graph of a slope&#10;&#10;Description automatically generated">
            <a:extLst>
              <a:ext uri="{FF2B5EF4-FFF2-40B4-BE49-F238E27FC236}">
                <a16:creationId xmlns:a16="http://schemas.microsoft.com/office/drawing/2014/main" id="{B3503E54-D279-F814-993A-63CC44832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99" y="3662758"/>
            <a:ext cx="4785633" cy="3195242"/>
          </a:xfrm>
          <a:prstGeom prst="rect">
            <a:avLst/>
          </a:prstGeom>
        </p:spPr>
      </p:pic>
      <p:pic>
        <p:nvPicPr>
          <p:cNvPr id="21" name="Picture 20" descr="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906055C2-5374-D37A-579B-1D0B92E7F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605" y="2927967"/>
            <a:ext cx="6053618" cy="36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5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5C37-925A-4BCC-3DF1-E3E7C554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951" y="136634"/>
            <a:ext cx="4319372" cy="1325563"/>
          </a:xfrm>
        </p:spPr>
        <p:txBody>
          <a:bodyPr>
            <a:normAutofit/>
          </a:bodyPr>
          <a:lstStyle/>
          <a:p>
            <a:r>
              <a:rPr lang="en-US" sz="2000" dirty="0"/>
              <a:t>Alexander, Bernstein</a:t>
            </a:r>
            <a:br>
              <a:rPr lang="en-US" sz="2000" dirty="0"/>
            </a:br>
            <a:r>
              <a:rPr lang="en-US" sz="2000" dirty="0"/>
              <a:t>Metallurgical Transactions A 13 (1982) 1865</a:t>
            </a:r>
          </a:p>
        </p:txBody>
      </p:sp>
      <p:pic>
        <p:nvPicPr>
          <p:cNvPr id="5" name="Picture 4" descr="A close-up of a zebra print&#10;&#10;Description automatically generated">
            <a:extLst>
              <a:ext uri="{FF2B5EF4-FFF2-40B4-BE49-F238E27FC236}">
                <a16:creationId xmlns:a16="http://schemas.microsoft.com/office/drawing/2014/main" id="{64393D8B-D8DD-F76C-7A56-79D3BA6AF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572" y="441434"/>
            <a:ext cx="6487891" cy="5962981"/>
          </a:xfrm>
          <a:prstGeom prst="rect">
            <a:avLst/>
          </a:prstGeom>
        </p:spPr>
      </p:pic>
      <p:pic>
        <p:nvPicPr>
          <p:cNvPr id="8" name="Picture 7" descr="A diagram of a number of objects&#10;&#10;Description automatically generated">
            <a:extLst>
              <a:ext uri="{FF2B5EF4-FFF2-40B4-BE49-F238E27FC236}">
                <a16:creationId xmlns:a16="http://schemas.microsoft.com/office/drawing/2014/main" id="{5EE29A15-520B-8E01-3BA8-62F551D24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5" y="2141825"/>
            <a:ext cx="4138069" cy="3582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390DC6-6ECA-2185-CC6D-9C8073EA222F}"/>
              </a:ext>
            </a:extLst>
          </p:cNvPr>
          <p:cNvSpPr txBox="1"/>
          <p:nvPr/>
        </p:nvSpPr>
        <p:spPr>
          <a:xfrm>
            <a:off x="196965" y="5725968"/>
            <a:ext cx="4837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Behera et al. Materials Science &amp; Engineering A 764 (2019) 138256</a:t>
            </a:r>
          </a:p>
          <a:p>
            <a:r>
              <a:rPr lang="en-US" dirty="0"/>
              <a:t>Zhou et al. Mat. </a:t>
            </a:r>
            <a:r>
              <a:rPr lang="en-US" dirty="0" err="1"/>
              <a:t>Charc</a:t>
            </a:r>
            <a:r>
              <a:rPr lang="en-US" dirty="0"/>
              <a:t>. 119 (2016) 110-113 </a:t>
            </a:r>
          </a:p>
        </p:txBody>
      </p:sp>
    </p:spTree>
    <p:extLst>
      <p:ext uri="{BB962C8B-B14F-4D97-AF65-F5344CB8AC3E}">
        <p14:creationId xmlns:p14="http://schemas.microsoft.com/office/powerpoint/2010/main" val="1698491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694A-8E06-34A4-54FC-46268152A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Intelamellar</a:t>
            </a:r>
            <a:r>
              <a:rPr lang="en-US" dirty="0"/>
              <a:t> spacing</a:t>
            </a:r>
          </a:p>
        </p:txBody>
      </p:sp>
      <p:pic>
        <p:nvPicPr>
          <p:cNvPr id="5" name="Picture 4" descr="A close-up of a calculator&#10;&#10;Description automatically generated">
            <a:extLst>
              <a:ext uri="{FF2B5EF4-FFF2-40B4-BE49-F238E27FC236}">
                <a16:creationId xmlns:a16="http://schemas.microsoft.com/office/drawing/2014/main" id="{C1D11C82-ED88-4174-424F-4A4FA1CA4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37" y="1495167"/>
            <a:ext cx="8426383" cy="2085317"/>
          </a:xfrm>
          <a:prstGeom prst="rect">
            <a:avLst/>
          </a:prstGeom>
        </p:spPr>
      </p:pic>
      <p:pic>
        <p:nvPicPr>
          <p:cNvPr id="7" name="Picture 6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9A492731-8882-2294-CFA8-33EC7CA45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46" y="3719925"/>
            <a:ext cx="10405078" cy="1642907"/>
          </a:xfrm>
          <a:prstGeom prst="rect">
            <a:avLst/>
          </a:prstGeom>
        </p:spPr>
      </p:pic>
      <p:pic>
        <p:nvPicPr>
          <p:cNvPr id="9" name="Picture 8" descr="A number of numbers on a white background&#10;&#10;Description automatically generated">
            <a:extLst>
              <a:ext uri="{FF2B5EF4-FFF2-40B4-BE49-F238E27FC236}">
                <a16:creationId xmlns:a16="http://schemas.microsoft.com/office/drawing/2014/main" id="{8C5E3647-2116-25C8-1ECA-51ED8EE9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653" y="5378578"/>
            <a:ext cx="50165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90D49-1D5B-ACA5-2E13-9BB2BD074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60641"/>
            <a:ext cx="10515600" cy="578304"/>
          </a:xfrm>
        </p:spPr>
        <p:txBody>
          <a:bodyPr>
            <a:normAutofit fontScale="90000"/>
          </a:bodyPr>
          <a:lstStyle/>
          <a:p>
            <a:r>
              <a:rPr lang="en-US" dirty="0"/>
              <a:t>Manabu Takahashi, Ph.D. thesis</a:t>
            </a:r>
          </a:p>
        </p:txBody>
      </p:sp>
      <p:pic>
        <p:nvPicPr>
          <p:cNvPr id="5" name="Picture 4" descr="A graph of a graph with dots&#10;&#10;Description automatically generated with medium confidence">
            <a:extLst>
              <a:ext uri="{FF2B5EF4-FFF2-40B4-BE49-F238E27FC236}">
                <a16:creationId xmlns:a16="http://schemas.microsoft.com/office/drawing/2014/main" id="{9FF49D07-7787-F556-8E0F-B3FC600FF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371" y="1832428"/>
            <a:ext cx="5152572" cy="4723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7BCC6-F17E-4B2C-BBC3-56CF3DFF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09" y="738945"/>
            <a:ext cx="10189324" cy="993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C0B0F7-1F9E-59EB-4DA7-33238D172BEC}"/>
              </a:ext>
            </a:extLst>
          </p:cNvPr>
          <p:cNvSpPr txBox="1"/>
          <p:nvPr/>
        </p:nvSpPr>
        <p:spPr>
          <a:xfrm>
            <a:off x="565909" y="2310494"/>
            <a:ext cx="295106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Fe-C-1.08Mn</a:t>
            </a:r>
          </a:p>
          <a:p>
            <a:r>
              <a:rPr lang="en-US" sz="3200" dirty="0"/>
              <a:t>Fe-C-1.98Ni</a:t>
            </a:r>
          </a:p>
          <a:p>
            <a:r>
              <a:rPr lang="en-US" sz="3200" dirty="0"/>
              <a:t>Fe-C-3.00Ni</a:t>
            </a:r>
          </a:p>
          <a:p>
            <a:r>
              <a:rPr lang="en-US" sz="3200" dirty="0"/>
              <a:t>Fe-C-1.80Cr</a:t>
            </a:r>
          </a:p>
          <a:p>
            <a:r>
              <a:rPr lang="en-US" sz="3200" dirty="0"/>
              <a:t>Fe-C-0.90Cr</a:t>
            </a:r>
          </a:p>
          <a:p>
            <a:r>
              <a:rPr lang="en-US" sz="3200" dirty="0"/>
              <a:t>Fe-C-0.40Cr</a:t>
            </a:r>
          </a:p>
          <a:p>
            <a:r>
              <a:rPr lang="en-US" sz="3200" dirty="0"/>
              <a:t>Fe-C-9.00Cr </a:t>
            </a:r>
            <a:r>
              <a:rPr lang="en-US" sz="3200" dirty="0" err="1"/>
              <a:t>wt</a:t>
            </a:r>
            <a:r>
              <a:rPr lang="en-US" sz="32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094061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617</Words>
  <Application>Microsoft Macintosh PowerPoint</Application>
  <PresentationFormat>Widescreen</PresentationFormat>
  <Paragraphs>105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Office Theme</vt:lpstr>
      <vt:lpstr>Aspects of pearlite</vt:lpstr>
      <vt:lpstr>PowerPoint Presentation</vt:lpstr>
      <vt:lpstr>Cementite: primitive crystal structure</vt:lpstr>
      <vt:lpstr>Three-dimensional structure of pearlite</vt:lpstr>
      <vt:lpstr>PowerPoint Presentation</vt:lpstr>
      <vt:lpstr>PowerPoint Presentation</vt:lpstr>
      <vt:lpstr>Alexander, Bernstein Metallurgical Transactions A 13 (1982) 1865</vt:lpstr>
      <vt:lpstr>Intelamellar spacing</vt:lpstr>
      <vt:lpstr>Manabu Takahashi, Ph.D. thesis</vt:lpstr>
      <vt:lpstr>TE of  alloy steels?</vt:lpstr>
      <vt:lpstr>SI independent of carbon concentration?</vt:lpstr>
      <vt:lpstr>Zhang &amp; Enomoto ISIJ Int. 49 (2009) 921</vt:lpstr>
      <vt:lpstr>Commercial eutectoid steel, Apparao Chintha</vt:lpstr>
      <vt:lpstr>Banded steel (segregation also in fully pearlitic alloys)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Stress to initiate plasticity sensitive to interlamellar spacing</vt:lpstr>
      <vt:lpstr>Other problems</vt:lpstr>
      <vt:lpstr>Nakada et al.</vt:lpstr>
      <vt:lpstr>Theories: Langford</vt:lpstr>
      <vt:lpstr>Dislocation bowing between rigid cementite</vt:lpstr>
      <vt:lpstr>Theories: Hall-Petch</vt:lpstr>
      <vt:lpstr>PowerPoint Presentation</vt:lpstr>
      <vt:lpstr>PowerPoint Presentation</vt:lpstr>
      <vt:lpstr>Semiconductors: relaxation of epitaxial layer deposited on a substrate</vt:lpstr>
      <vt:lpstr>Hall-Petch</vt:lpstr>
      <vt:lpstr>Bayesian analysis</vt:lpstr>
      <vt:lpstr>Solid solution effects</vt:lpstr>
      <vt:lpstr>Why controversy  about Hall-Petch?  … friction stress  in ferrite  negative intercept</vt:lpstr>
      <vt:lpstr>Overfitting of noisy data</vt:lpstr>
      <vt:lpstr>Comparison of nanostructure ferrite with pearlite</vt:lpstr>
      <vt:lpstr>Data can be downloaded from</vt:lpstr>
      <vt:lpstr>PowerPoint Presentation</vt:lpstr>
      <vt:lpstr>Ductility of cementite (θ)</vt:lpstr>
      <vt:lpstr>Hydrostatic pressure, ductility</vt:lpstr>
      <vt:lpstr>Wire drawing: also generates hydrostatic stresses </vt:lpstr>
      <vt:lpstr>Wire drawing</vt:lpstr>
      <vt:lpstr>Wire drawing</vt:lpstr>
      <vt:lpstr>Wire drawing</vt:lpstr>
      <vt:lpstr>PowerPoint Presentation</vt:lpstr>
      <vt:lpstr>Electropulsing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 of undeformed pearlite</dc:title>
  <dc:creator>H.K.D.H. Bhadeshia</dc:creator>
  <cp:lastModifiedBy>Harry Bhadeshia</cp:lastModifiedBy>
  <cp:revision>133</cp:revision>
  <dcterms:created xsi:type="dcterms:W3CDTF">2022-09-03T06:17:58Z</dcterms:created>
  <dcterms:modified xsi:type="dcterms:W3CDTF">2024-11-07T21:07:10Z</dcterms:modified>
</cp:coreProperties>
</file>