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57" r:id="rId3"/>
    <p:sldId id="256" r:id="rId4"/>
    <p:sldId id="259" r:id="rId5"/>
    <p:sldId id="258" r:id="rId6"/>
    <p:sldId id="260" r:id="rId7"/>
    <p:sldId id="262" r:id="rId8"/>
    <p:sldId id="264" r:id="rId9"/>
    <p:sldId id="270" r:id="rId10"/>
    <p:sldId id="271" r:id="rId11"/>
    <p:sldId id="266" r:id="rId12"/>
    <p:sldId id="265" r:id="rId13"/>
    <p:sldId id="267" r:id="rId14"/>
    <p:sldId id="263" r:id="rId15"/>
    <p:sldId id="269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6"/>
    <p:restoredTop sz="94765"/>
  </p:normalViewPr>
  <p:slideViewPr>
    <p:cSldViewPr snapToGrid="0">
      <p:cViewPr varScale="1">
        <p:scale>
          <a:sx n="86" d="100"/>
          <a:sy n="86" d="100"/>
        </p:scale>
        <p:origin x="23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7EFBB-B745-18D5-3284-B1D2FCC16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BC90B-6F25-5DB4-0C91-CD8415C70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4EB83-49A9-132B-DF3D-E6370FBB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D4386-EC88-91BA-1E14-631F87865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1A7E3-9819-1CD6-6CF0-07A1EDC3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01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C406B-6E5B-D9E9-5E2E-9A26F476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814C6-AF7F-35C3-6A39-168ED7187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A0450-700B-6BC9-D6DC-C5CE716B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A0888-ADE4-9401-0DFE-C9F58ED5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26D43-3159-9405-5EB4-07724E3A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F0EAB-5D6A-2958-E7E5-EC55183E3F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F1CF1-C7CB-A18E-7410-A60673406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E3F09-65C8-7B0C-B5E6-B5587BA20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67F2F-014F-5D2E-6DAD-44EC346C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897CB-18E4-C440-8EDF-AAB1E041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A4029-FDEC-97E0-4CCC-F3FA26A0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89DE6-8FFF-E41F-FF4A-5C68DD190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C4590-D3BC-0C10-2D3E-2A0A9E53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613A6-DEB1-3A16-E8B9-D613ED6B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01229-3AC8-5DB5-3DA5-6713A03B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2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4E504-614E-18A8-66D9-BFD9B6BC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EA5F3-BFEF-D6AA-FFB2-B8E9BDF43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4CD29-C6AB-E20D-597B-8014BAD8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1CB6F-3FBD-62D3-F295-85759729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C7375-4897-0DC4-43D4-42136ABB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8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B477C-11D6-A9C8-A7A4-40CA7DF0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A1F5E-1425-6D31-1054-EC7070D47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91CFC-85EB-6530-ED57-B793DA1C1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FFE87B-8A7F-9A2F-54D8-DC3A805ED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CDFFC-D12B-52F8-849E-6DF9DDFA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7CDA2-CDFE-C0E0-708A-D08574D9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0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C4F88-65AE-94F3-003D-3724A05C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6299A-6B59-4F69-9A20-A5AC78C1E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79CCF-2C70-BCA6-BFA4-30D68DCC1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694241-CCD3-ADC1-FA59-037CA7373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684E1-CE63-6D12-C098-5068A7E29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4EFF30-AF16-56D8-0C29-383E2C6E6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0C5CA4-F824-FFC0-1A44-25ED6056C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2F2C8-6F56-1515-754C-E67D3785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7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4559-34EB-A3A1-F0A8-601AA864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C65F3A-4979-A9EE-D727-6CF6398E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1E4E6-9901-422E-419B-72616680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8A82E-184E-1A5F-8CCE-A9C4E37B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46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5F2F79-A5CF-DF61-3633-17C474460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5DC15-0301-9DF2-6667-C349237F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98ACB-6BCE-D53A-47F0-436AD5B7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4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26EB3-06DC-904B-D994-6101D9E76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71177-9088-A5BD-433A-AE96905B1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4039-D4FD-FE36-4D9A-23949E1D7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DB58D-C775-9EB3-ED83-417B08A2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12D3F-80B8-ABFC-BC9C-3659A3E5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ECE31-1701-6F42-DF09-B30D50D9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6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11BB-9A41-AA11-243A-D9B47D46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5CDE0B-77B0-0F79-8DC9-0DD158174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4B9C3-2D75-B787-6EBB-0DA16C7B6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ACBD5-DFF6-847C-E890-AC74F929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B56C7-6877-7561-6F8A-917D17D6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0E04C-DE43-0C6A-846A-A0C19770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8949EF-2A89-754D-25F7-5262C4EE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FDE51-D91D-710D-73B9-FAA25E9F1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77F34-52CD-F9EF-EF8A-E09057D25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82267-3452-9C49-BFA6-31AF0604CA48}" type="datetimeFigureOut">
              <a:rPr lang="en-US" smtClean="0"/>
              <a:t>10/15/25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7088E-08C6-5C3F-2A22-BE8FEAEA7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3D658-01FE-0462-14BE-CDC0153EA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D605C-8059-2244-AB16-B66EC19D3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ase-trans.msm.cam.ac.uk/2011/OC/Pages/145.html" TargetMode="External"/><Relationship Id="rId7" Type="http://schemas.microsoft.com/office/2007/relationships/hdphoto" Target="../media/hdphoto2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17B7-F6D8-78E6-164B-BAD02794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23612"/>
            <a:ext cx="8055428" cy="57104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Bassey, Guardian Letter, 4</a:t>
            </a:r>
            <a:r>
              <a:rPr lang="en-US" sz="3200" baseline="30000" dirty="0">
                <a:solidFill>
                  <a:srgbClr val="0070C0"/>
                </a:solidFill>
              </a:rPr>
              <a:t>th</a:t>
            </a:r>
            <a:r>
              <a:rPr lang="en-US" sz="3200" dirty="0">
                <a:solidFill>
                  <a:srgbClr val="0070C0"/>
                </a:solidFill>
              </a:rPr>
              <a:t> April 2024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9" name="(untitled)">
            <a:hlinkClick r:id="" action="ppaction://media"/>
            <a:extLst>
              <a:ext uri="{FF2B5EF4-FFF2-40B4-BE49-F238E27FC236}">
                <a16:creationId xmlns:a16="http://schemas.microsoft.com/office/drawing/2014/main" id="{AB79E289-A52C-2536-6788-AA92A7830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876" y="1124263"/>
            <a:ext cx="8762724" cy="49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C589-B94A-3415-5553-5B7DFA691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83262" cy="823595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Mathematical crystallography (95 pages)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570C2-CE05-7312-B341-317B1DFE2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62" y="1515292"/>
            <a:ext cx="6312217" cy="4809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E31AF-7E78-F9D6-DD4E-439EB443F1BE}"/>
              </a:ext>
            </a:extLst>
          </p:cNvPr>
          <p:cNvSpPr txBox="1"/>
          <p:nvPr/>
        </p:nvSpPr>
        <p:spPr>
          <a:xfrm>
            <a:off x="579121" y="5801380"/>
            <a:ext cx="303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96,792 downloads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1D6C34-7259-AC8D-2AD4-6BF4EA0C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0679">
            <a:off x="386272" y="1954844"/>
            <a:ext cx="4307934" cy="2117867"/>
          </a:xfrm>
          <a:prstGeom prst="rect">
            <a:avLst/>
          </a:prstGeom>
        </p:spPr>
      </p:pic>
      <p:pic>
        <p:nvPicPr>
          <p:cNvPr id="16" name="Picture 15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E40C53E1-26B9-7E6C-A212-0081C70E6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63" y="4964083"/>
            <a:ext cx="4441861" cy="68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3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335D-2913-8303-A492-2AE08991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56" y="2766218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YouTube channel</a:t>
            </a:r>
            <a:br>
              <a:rPr lang="en-US" dirty="0"/>
            </a:br>
            <a:r>
              <a:rPr lang="en-US" dirty="0"/>
              <a:t>2025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1,383 substantive videos</a:t>
            </a:r>
            <a:br>
              <a:rPr lang="en-US" dirty="0"/>
            </a:br>
            <a:r>
              <a:rPr lang="en-US" dirty="0"/>
              <a:t>20,608 subscribers</a:t>
            </a:r>
            <a:br>
              <a:rPr lang="en-US" dirty="0"/>
            </a:br>
            <a:r>
              <a:rPr lang="en-US" dirty="0"/>
              <a:t>5,270,492 views</a:t>
            </a:r>
            <a:br>
              <a:rPr lang="en-US" dirty="0"/>
            </a:b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4A0F8-9CAB-F0B4-4490-2583DEE79FBF}"/>
              </a:ext>
            </a:extLst>
          </p:cNvPr>
          <p:cNvGrpSpPr/>
          <p:nvPr/>
        </p:nvGrpSpPr>
        <p:grpSpPr>
          <a:xfrm>
            <a:off x="6172310" y="378580"/>
            <a:ext cx="5635624" cy="5871776"/>
            <a:chOff x="6172310" y="378580"/>
            <a:chExt cx="5635624" cy="5871776"/>
          </a:xfrm>
        </p:grpSpPr>
        <p:pic>
          <p:nvPicPr>
            <p:cNvPr id="4" name="Picture 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7C34977-6A8E-BAC7-8FD9-88615A73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09489" y="378580"/>
              <a:ext cx="4198445" cy="2463440"/>
            </a:xfrm>
            <a:prstGeom prst="rect">
              <a:avLst/>
            </a:prstGeom>
          </p:spPr>
        </p:pic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32F83135-E3A7-228B-4D4D-46F0211F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2310" y="3899338"/>
              <a:ext cx="4222639" cy="235101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D19CD8-58EA-970C-50AD-DBF35B3B6570}"/>
              </a:ext>
            </a:extLst>
          </p:cNvPr>
          <p:cNvSpPr txBox="1"/>
          <p:nvPr/>
        </p:nvSpPr>
        <p:spPr>
          <a:xfrm>
            <a:off x="127343" y="1083182"/>
            <a:ext cx="10011737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GB" sz="4000" dirty="0">
                <a:solidFill>
                  <a:srgbClr val="C00000"/>
                </a:solidFill>
                <a:latin typeface="Calibri" panose="020F0502020204030204" pitchFamily="34" charset="0"/>
              </a:rPr>
              <a:t>T</a:t>
            </a:r>
            <a:r>
              <a:rPr lang="en-GB" sz="4000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eacher at a primary school in Croydon. Would you have a few minutes to spare to answer some questions from our students? </a:t>
            </a:r>
          </a:p>
          <a:p>
            <a:pPr algn="l"/>
            <a:endParaRPr lang="en-GB" sz="4000" b="0" i="0" u="none" strike="noStrike" dirty="0">
              <a:solidFill>
                <a:srgbClr val="C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4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D609-BBC8-36B3-D9BB-4B2E00F7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23" y="109851"/>
            <a:ext cx="10515600" cy="1325563"/>
          </a:xfrm>
        </p:spPr>
        <p:txBody>
          <a:bodyPr/>
          <a:lstStyle/>
          <a:p>
            <a:r>
              <a:rPr lang="en-US" dirty="0"/>
              <a:t>Make all activities free access, anywhere in world, at anytime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526E65-EE54-4093-06AA-040DBF957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23" y="2098282"/>
            <a:ext cx="4674819" cy="2302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53433-B2DA-ABD6-9B76-30E8FCCEF758}"/>
              </a:ext>
            </a:extLst>
          </p:cNvPr>
          <p:cNvSpPr txBox="1"/>
          <p:nvPr/>
        </p:nvSpPr>
        <p:spPr>
          <a:xfrm>
            <a:off x="148223" y="4400805"/>
            <a:ext cx="1811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2466 views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F207636-B22F-25C8-A29A-9E4F95F1C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825" y="916696"/>
            <a:ext cx="4439847" cy="230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47F7AD-8F80-CDCD-35E1-3AA4DA5B89A6}"/>
              </a:ext>
            </a:extLst>
          </p:cNvPr>
          <p:cNvSpPr txBox="1"/>
          <p:nvPr/>
        </p:nvSpPr>
        <p:spPr>
          <a:xfrm rot="16200000">
            <a:off x="9881647" y="1933702"/>
            <a:ext cx="3801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20552 views (9 lectures) 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38C1EC-B7C2-886D-DC89-266AFC4D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538" y="3429000"/>
            <a:ext cx="6273134" cy="336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53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CD2D05-2820-CAFF-5343-26D57AD6FFC7}"/>
              </a:ext>
            </a:extLst>
          </p:cNvPr>
          <p:cNvSpPr txBox="1"/>
          <p:nvPr/>
        </p:nvSpPr>
        <p:spPr>
          <a:xfrm>
            <a:off x="284814" y="6035313"/>
            <a:ext cx="3414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Kamilla Ismailova</a:t>
            </a:r>
          </a:p>
        </p:txBody>
      </p:sp>
      <p:pic>
        <p:nvPicPr>
          <p:cNvPr id="8" name="Picture 7" descr="A screenshot of a website&#10;&#10;AI-generated content may be incorrect.">
            <a:extLst>
              <a:ext uri="{FF2B5EF4-FFF2-40B4-BE49-F238E27FC236}">
                <a16:creationId xmlns:a16="http://schemas.microsoft.com/office/drawing/2014/main" id="{EA1B5296-1A16-EB4A-D4C2-C08F0C997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730" y="0"/>
            <a:ext cx="9667377" cy="6035313"/>
          </a:xfrm>
          <a:prstGeom prst="rect">
            <a:avLst/>
          </a:prstGeom>
          <a:effectLst>
            <a:softEdge rad="171772"/>
          </a:effectLst>
        </p:spPr>
      </p:pic>
      <p:pic>
        <p:nvPicPr>
          <p:cNvPr id="9" name="The_Disciplined_Double_Life__How_a_University_President_Merges_">
            <a:hlinkClick r:id="" action="ppaction://media"/>
            <a:extLst>
              <a:ext uri="{FF2B5EF4-FFF2-40B4-BE49-F238E27FC236}">
                <a16:creationId xmlns:a16="http://schemas.microsoft.com/office/drawing/2014/main" id="{6EA11558-777F-A709-55A8-C073A5787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7945" y="5406045"/>
            <a:ext cx="812800" cy="812800"/>
          </a:xfrm>
          <a:prstGeom prst="rect">
            <a:avLst/>
          </a:prstGeom>
        </p:spPr>
      </p:pic>
      <p:pic>
        <p:nvPicPr>
          <p:cNvPr id="11" name="Picture 10" descr="A close-up of a logo&#10;&#10;AI-generated content may be incorrect.">
            <a:extLst>
              <a:ext uri="{FF2B5EF4-FFF2-40B4-BE49-F238E27FC236}">
                <a16:creationId xmlns:a16="http://schemas.microsoft.com/office/drawing/2014/main" id="{0C14EB2A-9C47-3D35-4067-1124CEB14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4865" y="2169430"/>
            <a:ext cx="4201306" cy="14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9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6C81-8D52-008C-C739-2406E1DE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95F0B-9CE7-CDB0-93EB-DDCE26EE1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sz="4400" dirty="0"/>
              <a:t>create own teaching materials</a:t>
            </a:r>
          </a:p>
          <a:p>
            <a:pPr algn="r">
              <a:lnSpc>
                <a:spcPct val="150000"/>
              </a:lnSpc>
            </a:pPr>
            <a:r>
              <a:rPr lang="en-US" sz="4400" dirty="0"/>
              <a:t>consistency of style &amp; clarity</a:t>
            </a:r>
          </a:p>
          <a:p>
            <a:pPr algn="r">
              <a:lnSpc>
                <a:spcPct val="150000"/>
              </a:lnSpc>
            </a:pPr>
            <a:r>
              <a:rPr lang="en-US" sz="4400" dirty="0"/>
              <a:t>helps in composing books</a:t>
            </a:r>
          </a:p>
        </p:txBody>
      </p:sp>
    </p:spTree>
    <p:extLst>
      <p:ext uri="{BB962C8B-B14F-4D97-AF65-F5344CB8AC3E}">
        <p14:creationId xmlns:p14="http://schemas.microsoft.com/office/powerpoint/2010/main" val="357434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3528-61A4-26BA-859A-7EFA2984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097" y="249511"/>
            <a:ext cx="10289626" cy="2272971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en-US" b="1" i="1" dirty="0">
                <a:solidFill>
                  <a:srgbClr val="0070C0"/>
                </a:solidFill>
              </a:rPr>
              <a:t>You</a:t>
            </a:r>
            <a:r>
              <a:rPr lang="en-US" dirty="0">
                <a:solidFill>
                  <a:srgbClr val="0070C0"/>
                </a:solidFill>
              </a:rPr>
              <a:t>: build your site. Simplicity, content. YouTube channel.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718BD7-D5DF-5424-4926-6B6BBD318427}"/>
              </a:ext>
            </a:extLst>
          </p:cNvPr>
          <p:cNvSpPr txBox="1">
            <a:spLocks/>
          </p:cNvSpPr>
          <p:nvPr/>
        </p:nvSpPr>
        <p:spPr>
          <a:xfrm>
            <a:off x="1676400" y="2865798"/>
            <a:ext cx="10121323" cy="3354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200000"/>
              </a:lnSpc>
            </a:pPr>
            <a:r>
              <a:rPr lang="en-US" sz="3600" i="1" dirty="0"/>
              <a:t>AUCA management</a:t>
            </a:r>
          </a:p>
          <a:p>
            <a:pPr algn="r">
              <a:lnSpc>
                <a:spcPct val="200000"/>
              </a:lnSpc>
            </a:pPr>
            <a:r>
              <a:rPr lang="en-US" sz="3600" dirty="0"/>
              <a:t>server space, trust staff to work independently without intervention from web master.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FC05A-EB89-2BFE-AD9C-ACD154BF1C5E}"/>
              </a:ext>
            </a:extLst>
          </p:cNvPr>
          <p:cNvSpPr txBox="1"/>
          <p:nvPr/>
        </p:nvSpPr>
        <p:spPr>
          <a:xfrm rot="20634210">
            <a:off x="244030" y="2007115"/>
            <a:ext cx="4836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….  generate new knowledge ….</a:t>
            </a:r>
          </a:p>
          <a:p>
            <a:r>
              <a:rPr lang="en-GB" sz="2800" dirty="0">
                <a:latin typeface="+mj-lt"/>
              </a:rPr>
              <a:t> …. engage with all ….</a:t>
            </a:r>
            <a:endParaRPr lang="en-US" sz="2800" dirty="0">
              <a:latin typeface="+mj-lt"/>
            </a:endParaRPr>
          </a:p>
        </p:txBody>
      </p:sp>
      <p:pic>
        <p:nvPicPr>
          <p:cNvPr id="3" name="Picture 2" descr="A building with a red square in the middle&#10;&#10;AI-generated content may be incorrect.">
            <a:extLst>
              <a:ext uri="{FF2B5EF4-FFF2-40B4-BE49-F238E27FC236}">
                <a16:creationId xmlns:a16="http://schemas.microsoft.com/office/drawing/2014/main" id="{6EF421C8-7AA5-672E-E265-8F9439AD4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6" y="3559244"/>
            <a:ext cx="2832401" cy="3174478"/>
          </a:xfrm>
          <a:prstGeom prst="rect">
            <a:avLst/>
          </a:prstGeom>
          <a:effectLst>
            <a:softEdge rad="125507"/>
          </a:effectLst>
        </p:spPr>
      </p:pic>
    </p:spTree>
    <p:extLst>
      <p:ext uri="{BB962C8B-B14F-4D97-AF65-F5344CB8AC3E}">
        <p14:creationId xmlns:p14="http://schemas.microsoft.com/office/powerpoint/2010/main" val="3934700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C40DFC7A-C2B9-A594-F507-D0AD44CFC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" y="-1"/>
            <a:ext cx="11996490" cy="6776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F17204-8E9C-F523-7955-148072F0119D}"/>
              </a:ext>
            </a:extLst>
          </p:cNvPr>
          <p:cNvSpPr txBox="1"/>
          <p:nvPr/>
        </p:nvSpPr>
        <p:spPr>
          <a:xfrm rot="20354079">
            <a:off x="332394" y="1890178"/>
            <a:ext cx="11206850" cy="2970044"/>
          </a:xfrm>
          <a:prstGeom prst="rect">
            <a:avLst/>
          </a:prstGeom>
          <a:solidFill>
            <a:srgbClr val="FFFF00">
              <a:alpha val="6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Transparency wins</a:t>
            </a:r>
          </a:p>
          <a:p>
            <a:r>
              <a:rPr lang="en-US" sz="7200" dirty="0">
                <a:solidFill>
                  <a:srgbClr val="FF0000"/>
                </a:solidFill>
              </a:rPr>
              <a:t>(little additional effort)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2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8480B97-CBDF-30E6-0986-EEF34A0DA8AD}"/>
              </a:ext>
            </a:extLst>
          </p:cNvPr>
          <p:cNvSpPr txBox="1"/>
          <p:nvPr/>
        </p:nvSpPr>
        <p:spPr>
          <a:xfrm>
            <a:off x="187102" y="233263"/>
            <a:ext cx="830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+mj-lt"/>
              </a:rPr>
              <a:t>none of the following:</a:t>
            </a:r>
            <a:endParaRPr lang="en-US" sz="4800" dirty="0">
              <a:latin typeface="+mj-lt"/>
            </a:endParaRPr>
          </a:p>
        </p:txBody>
      </p:sp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FB19C5F-0F7B-22CB-D652-7E90D1F99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03" y="1602620"/>
            <a:ext cx="3543300" cy="3238500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90A297D3-58A3-1B17-79EB-CEB1DCAF3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730" y="3270139"/>
            <a:ext cx="2919268" cy="3354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6C9EE-1961-76A4-AAC5-9DDE7633CACD}"/>
              </a:ext>
            </a:extLst>
          </p:cNvPr>
          <p:cNvSpPr txBox="1"/>
          <p:nvPr/>
        </p:nvSpPr>
        <p:spPr>
          <a:xfrm rot="20224706">
            <a:off x="3689335" y="3188644"/>
            <a:ext cx="352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halkduster" panose="03050602040202020205" pitchFamily="66" charset="77"/>
                <a:cs typeface="Broadway" panose="020F0502020204030204" pitchFamily="34" charset="0"/>
              </a:rPr>
              <a:t>talk talk 2023</a:t>
            </a: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BB8CD037-A6EF-6E6D-735C-9359C5B88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 rot="929028">
            <a:off x="919958" y="1901783"/>
            <a:ext cx="1719809" cy="563913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8BD41AE-32C9-5C4E-64AF-86393D992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86589">
            <a:off x="7739327" y="719315"/>
            <a:ext cx="4124055" cy="3157799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B0A95FC-8C27-A15C-6F3C-C25E45679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8169" y="4236565"/>
            <a:ext cx="2285828" cy="228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1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4EC37F-F1FD-A74E-A4D8-121A7F811328}"/>
              </a:ext>
            </a:extLst>
          </p:cNvPr>
          <p:cNvSpPr txBox="1"/>
          <p:nvPr/>
        </p:nvSpPr>
        <p:spPr>
          <a:xfrm>
            <a:off x="5723228" y="5190176"/>
            <a:ext cx="60856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building networks</a:t>
            </a:r>
          </a:p>
          <a:p>
            <a:pPr algn="r"/>
            <a:r>
              <a:rPr lang="en-US" sz="4400" b="1" dirty="0">
                <a:solidFill>
                  <a:srgbClr val="FF0000"/>
                </a:solidFill>
                <a:latin typeface="+mj-lt"/>
              </a:rPr>
              <a:t>long term but little effort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80B97-CBDF-30E6-0986-EEF34A0DA8AD}"/>
              </a:ext>
            </a:extLst>
          </p:cNvPr>
          <p:cNvSpPr txBox="1"/>
          <p:nvPr/>
        </p:nvSpPr>
        <p:spPr>
          <a:xfrm>
            <a:off x="187102" y="233263"/>
            <a:ext cx="8305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+mj-lt"/>
              </a:rPr>
              <a:t>….  transparent knowledge ….</a:t>
            </a:r>
          </a:p>
          <a:p>
            <a:r>
              <a:rPr lang="en-GB" sz="4800" dirty="0">
                <a:latin typeface="+mj-lt"/>
              </a:rPr>
              <a:t> …. engage with all ….</a:t>
            </a:r>
            <a:endParaRPr lang="en-US" sz="48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9B14A2-9A0D-1A26-40BB-FBF38C0DB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4321">
            <a:off x="5393550" y="2738973"/>
            <a:ext cx="3232758" cy="2070100"/>
          </a:xfrm>
          <a:prstGeom prst="rect">
            <a:avLst/>
          </a:prstGeom>
          <a:effectLst>
            <a:softEdge rad="29006"/>
          </a:effectLst>
        </p:spPr>
      </p:pic>
      <p:pic>
        <p:nvPicPr>
          <p:cNvPr id="14" name="Picture 13" descr="A person sing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070046D1-D633-0FB7-7CC1-7AEC4D11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1161">
            <a:off x="3000682" y="1965813"/>
            <a:ext cx="2176114" cy="3224363"/>
          </a:xfrm>
          <a:prstGeom prst="rect">
            <a:avLst/>
          </a:prstGeom>
          <a:effectLst>
            <a:softEdge rad="71194"/>
          </a:effectLst>
        </p:spPr>
      </p:pic>
      <p:pic>
        <p:nvPicPr>
          <p:cNvPr id="16" name="Picture 15" descr="A picture containing snow, dark&#10;&#10;Description automatically generated">
            <a:extLst>
              <a:ext uri="{FF2B5EF4-FFF2-40B4-BE49-F238E27FC236}">
                <a16:creationId xmlns:a16="http://schemas.microsoft.com/office/drawing/2014/main" id="{6C528D90-3149-8DA4-4F9D-42C82AAEA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4458">
            <a:off x="8753703" y="1126309"/>
            <a:ext cx="3345769" cy="2381891"/>
          </a:xfrm>
          <a:prstGeom prst="rect">
            <a:avLst/>
          </a:prstGeom>
          <a:effectLst>
            <a:softEdge rad="189376"/>
          </a:effectLst>
        </p:spPr>
      </p:pic>
      <p:pic>
        <p:nvPicPr>
          <p:cNvPr id="3" name="Picture 2" descr="A building with a red square in the middle&#10;&#10;AI-generated content may be incorrect.">
            <a:extLst>
              <a:ext uri="{FF2B5EF4-FFF2-40B4-BE49-F238E27FC236}">
                <a16:creationId xmlns:a16="http://schemas.microsoft.com/office/drawing/2014/main" id="{31D71017-EDF7-CA74-D786-DB471B099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7" y="2738973"/>
            <a:ext cx="2832401" cy="3174478"/>
          </a:xfrm>
          <a:prstGeom prst="rect">
            <a:avLst/>
          </a:prstGeom>
          <a:effectLst>
            <a:softEdge rad="125507"/>
          </a:effectLst>
        </p:spPr>
      </p:pic>
    </p:spTree>
    <p:extLst>
      <p:ext uri="{BB962C8B-B14F-4D97-AF65-F5344CB8AC3E}">
        <p14:creationId xmlns:p14="http://schemas.microsoft.com/office/powerpoint/2010/main" val="315102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1094D7-187A-C28B-1C1B-4F60BF8E5616}"/>
              </a:ext>
            </a:extLst>
          </p:cNvPr>
          <p:cNvSpPr txBox="1"/>
          <p:nvPr/>
        </p:nvSpPr>
        <p:spPr>
          <a:xfrm>
            <a:off x="7142204" y="321276"/>
            <a:ext cx="50497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people in industry, education  – information is the web</a:t>
            </a:r>
          </a:p>
          <a:p>
            <a:endParaRPr lang="en-US" sz="2800" dirty="0"/>
          </a:p>
          <a:p>
            <a:r>
              <a:rPr lang="en-US" sz="2800" dirty="0"/>
              <a:t>citations of no importance</a:t>
            </a:r>
          </a:p>
          <a:p>
            <a:endParaRPr lang="en-US" sz="2800" dirty="0"/>
          </a:p>
          <a:p>
            <a:r>
              <a:rPr lang="en-US" sz="2800" dirty="0"/>
              <a:t>journal of publication – irrelevant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D0A86-D6CA-57C8-D52B-FD7CE41CF936}"/>
              </a:ext>
            </a:extLst>
          </p:cNvPr>
          <p:cNvSpPr txBox="1"/>
          <p:nvPr/>
        </p:nvSpPr>
        <p:spPr>
          <a:xfrm>
            <a:off x="7233849" y="3644330"/>
            <a:ext cx="449634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site must be </a:t>
            </a:r>
            <a:r>
              <a:rPr lang="en-US" sz="4000" b="1" dirty="0"/>
              <a:t>rich in content </a:t>
            </a:r>
            <a:r>
              <a:rPr lang="en-US" sz="3600" dirty="0"/>
              <a:t>that can be taken freely without registration, password or cookies</a:t>
            </a:r>
          </a:p>
        </p:txBody>
      </p:sp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2A61800-B316-E509-DC66-1FACA5F4B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53" y="1018903"/>
            <a:ext cx="2260600" cy="624114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A23D021-8E27-23F2-4CFF-0D9C1624D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6" y="469556"/>
            <a:ext cx="1288274" cy="624114"/>
          </a:xfrm>
          <a:prstGeom prst="rect">
            <a:avLst/>
          </a:prstGeom>
        </p:spPr>
      </p:pic>
      <p:pic>
        <p:nvPicPr>
          <p:cNvPr id="4" name="Picture 3" descr="A screenshot of a university&#10;&#10;AI-generated content may be incorrect.">
            <a:extLst>
              <a:ext uri="{FF2B5EF4-FFF2-40B4-BE49-F238E27FC236}">
                <a16:creationId xmlns:a16="http://schemas.microsoft.com/office/drawing/2014/main" id="{94C88659-7A1E-9D12-0629-D951EFEA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53" y="228237"/>
            <a:ext cx="6682647" cy="4649738"/>
          </a:xfrm>
          <a:prstGeom prst="rect">
            <a:avLst/>
          </a:prstGeom>
        </p:spPr>
      </p:pic>
      <p:pic>
        <p:nvPicPr>
          <p:cNvPr id="8" name="Picture 7" descr="A stack of paper money&#10;&#10;Description automatically generated with low confidence">
            <a:extLst>
              <a:ext uri="{FF2B5EF4-FFF2-40B4-BE49-F238E27FC236}">
                <a16:creationId xmlns:a16="http://schemas.microsoft.com/office/drawing/2014/main" id="{7F3E73EB-7A1D-7E65-1ACF-AFA487DB8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5" t="6916" r="-10508" b="6355"/>
          <a:stretch/>
        </p:blipFill>
        <p:spPr>
          <a:xfrm>
            <a:off x="926175" y="3211286"/>
            <a:ext cx="4029530" cy="36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3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1505AB-FEAA-BFFF-FBD1-2626B997FEDD}"/>
              </a:ext>
            </a:extLst>
          </p:cNvPr>
          <p:cNvSpPr txBox="1"/>
          <p:nvPr/>
        </p:nvSpPr>
        <p:spPr>
          <a:xfrm>
            <a:off x="77558" y="189857"/>
            <a:ext cx="58419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single, unsolicited e-mail</a:t>
            </a:r>
          </a:p>
        </p:txBody>
      </p:sp>
      <p:pic>
        <p:nvPicPr>
          <p:cNvPr id="6" name="Picture 5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BA759A42-933A-D822-E98E-D3A701C7A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4" y="1651307"/>
            <a:ext cx="4318000" cy="323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2B61EE-FF42-689E-C56A-BEAE1BC49641}"/>
              </a:ext>
            </a:extLst>
          </p:cNvPr>
          <p:cNvSpPr txBox="1"/>
          <p:nvPr/>
        </p:nvSpPr>
        <p:spPr>
          <a:xfrm>
            <a:off x="253254" y="4945965"/>
            <a:ext cx="3454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10-year project in South Korea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6C2E5A2E-4F52-0AE2-84C1-A4C03A93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13" y="4100874"/>
            <a:ext cx="3601196" cy="239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D45FE3-9589-BE3A-934C-956E7D3DD149}"/>
              </a:ext>
            </a:extLst>
          </p:cNvPr>
          <p:cNvSpPr txBox="1"/>
          <p:nvPr/>
        </p:nvSpPr>
        <p:spPr>
          <a:xfrm rot="16200000">
            <a:off x="2923009" y="4816501"/>
            <a:ext cx="3715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10-year project, SKF Sweden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337C61-DA38-0BA0-392C-E22625A0C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1067">
            <a:off x="6539584" y="262885"/>
            <a:ext cx="5368513" cy="3471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727C5B-0CD1-7B04-2FC0-FFE7AFBA64CA}"/>
              </a:ext>
            </a:extLst>
          </p:cNvPr>
          <p:cNvSpPr txBox="1"/>
          <p:nvPr/>
        </p:nvSpPr>
        <p:spPr>
          <a:xfrm rot="15980976">
            <a:off x="4731795" y="1922992"/>
            <a:ext cx="297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Tata Steel endowment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82D42-2C5C-856F-6EAE-A58ED38DD2B5}"/>
              </a:ext>
            </a:extLst>
          </p:cNvPr>
          <p:cNvSpPr txBox="1"/>
          <p:nvPr/>
        </p:nvSpPr>
        <p:spPr>
          <a:xfrm rot="287376">
            <a:off x="9414160" y="4425580"/>
            <a:ext cx="22584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Russian Federation,</a:t>
            </a:r>
          </a:p>
          <a:p>
            <a:r>
              <a:rPr lang="en-US" sz="2000" dirty="0"/>
              <a:t>South Africa,</a:t>
            </a:r>
          </a:p>
          <a:p>
            <a:r>
              <a:rPr lang="en-US" sz="2000" dirty="0"/>
              <a:t>India, China, Taiwan</a:t>
            </a:r>
          </a:p>
          <a:p>
            <a:r>
              <a:rPr lang="en-US" sz="2000" dirty="0"/>
              <a:t>Japan</a:t>
            </a:r>
          </a:p>
          <a:p>
            <a:r>
              <a:rPr lang="en-US" sz="2000" dirty="0"/>
              <a:t>Argentina</a:t>
            </a:r>
          </a:p>
          <a:p>
            <a:r>
              <a:rPr lang="en-US" sz="2000" dirty="0"/>
              <a:t>Brazil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929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F7E33-5C84-EE2A-9791-C9AD9641E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9" y="94669"/>
            <a:ext cx="11180805" cy="614351"/>
          </a:xfrm>
        </p:spPr>
        <p:txBody>
          <a:bodyPr>
            <a:normAutofit/>
          </a:bodyPr>
          <a:lstStyle/>
          <a:p>
            <a:r>
              <a:rPr lang="en-US" sz="3600" dirty="0"/>
              <a:t>https://</a:t>
            </a:r>
            <a:r>
              <a:rPr lang="en-US" sz="3600" dirty="0" err="1"/>
              <a:t>www.phase-trans.msm.cam.ac.uk</a:t>
            </a:r>
            <a:endParaRPr lang="en-US" sz="36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31FA827-A9BF-EE53-FF4C-3B0A6438D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31" y="860313"/>
            <a:ext cx="5334000" cy="3760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247E9972-D07C-C888-25C9-A16AF845A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46485"/>
            <a:ext cx="1447800" cy="108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2DE3E825-8BDE-9D19-84E4-C5E75E79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259" y="2183628"/>
            <a:ext cx="18226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factual stories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229150F-F6BE-ACE7-2CA6-676EE354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56" y="2830401"/>
            <a:ext cx="1193800" cy="1790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CE99A3F1-C205-63C0-F48F-CE8430F5D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291" y="4705053"/>
            <a:ext cx="182262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book reviews,</a:t>
            </a:r>
          </a:p>
          <a:p>
            <a:pPr algn="ctr">
              <a:spcBef>
                <a:spcPct val="50000"/>
              </a:spcBef>
            </a:pPr>
            <a:r>
              <a:rPr lang="en-US" sz="2000" dirty="0"/>
              <a:t>reviews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1D319-12DF-A3C6-B939-9DD09DEE6C75}"/>
              </a:ext>
            </a:extLst>
          </p:cNvPr>
          <p:cNvGrpSpPr/>
          <p:nvPr/>
        </p:nvGrpSpPr>
        <p:grpSpPr>
          <a:xfrm>
            <a:off x="184324" y="4442381"/>
            <a:ext cx="4189967" cy="2320950"/>
            <a:chOff x="4038600" y="3657600"/>
            <a:chExt cx="4903788" cy="2938463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90B2F35-81B7-F235-F856-D4B7B3F32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657600"/>
              <a:ext cx="4903788" cy="29384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A41D8C7B-9B6B-41F2-0F33-9123847FA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700000">
              <a:off x="4576762" y="5016501"/>
              <a:ext cx="904875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stills</a:t>
              </a: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1F100E42-96EB-4044-3F2B-B5F088F9C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050881" y="4850607"/>
              <a:ext cx="1900237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calculations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C701FEAC-2241-ED2F-D29D-F71C66370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350095" y="4993086"/>
              <a:ext cx="1601787" cy="756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worked examples</a:t>
              </a: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D331B7DC-BBD1-92F2-62B6-AEAA1DA66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813440" y="5105401"/>
              <a:ext cx="10668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Q &amp; A</a:t>
              </a:r>
            </a:p>
          </p:txBody>
        </p:sp>
      </p:grpSp>
      <p:pic>
        <p:nvPicPr>
          <p:cNvPr id="18" name="Picture 17" descr="Screen Shot 2018-10-14 at 15.05.54.png">
            <a:extLst>
              <a:ext uri="{FF2B5EF4-FFF2-40B4-BE49-F238E27FC236}">
                <a16:creationId xmlns:a16="http://schemas.microsoft.com/office/drawing/2014/main" id="{C3FE1AE1-5E08-6ECC-7950-276356440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68" y="4885773"/>
            <a:ext cx="3408341" cy="18203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7F0D08-2856-D022-D4E1-016391466D8A}"/>
              </a:ext>
            </a:extLst>
          </p:cNvPr>
          <p:cNvSpPr txBox="1"/>
          <p:nvPr/>
        </p:nvSpPr>
        <p:spPr>
          <a:xfrm rot="20693330">
            <a:off x="9851238" y="5071139"/>
            <a:ext cx="2058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 password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no registration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no cookies</a:t>
            </a:r>
          </a:p>
        </p:txBody>
      </p:sp>
      <p:pic>
        <p:nvPicPr>
          <p:cNvPr id="21" name="Picture 20" descr="A picture containing shape&#10;&#10;Description automatically generated">
            <a:extLst>
              <a:ext uri="{FF2B5EF4-FFF2-40B4-BE49-F238E27FC236}">
                <a16:creationId xmlns:a16="http://schemas.microsoft.com/office/drawing/2014/main" id="{83ABE7ED-E6CD-B213-58E0-7C11A27C7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24" y="1141524"/>
            <a:ext cx="3581400" cy="609600"/>
          </a:xfrm>
          <a:prstGeom prst="rect">
            <a:avLst/>
          </a:prstGeom>
        </p:spPr>
      </p:pic>
      <p:pic>
        <p:nvPicPr>
          <p:cNvPr id="23" name="Picture 22" descr="Text, logo&#10;&#10;Description automatically generated">
            <a:extLst>
              <a:ext uri="{FF2B5EF4-FFF2-40B4-BE49-F238E27FC236}">
                <a16:creationId xmlns:a16="http://schemas.microsoft.com/office/drawing/2014/main" id="{F70A88BE-BA24-E147-43DC-2CBA71FA8F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640" y="1635900"/>
            <a:ext cx="16129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A1D1BE-A43B-F2BF-7DD3-CB3BF0169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6700"/>
            <a:ext cx="8229600" cy="635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Metals and alloys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Crystallography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Metallography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Steels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Thermodynamics, phase diagrams</a:t>
            </a:r>
          </a:p>
          <a:p>
            <a:pPr marL="0" indent="0">
              <a:buNone/>
            </a:pPr>
            <a:r>
              <a:rPr lang="en-US" dirty="0" err="1">
                <a:latin typeface="+mj-lt"/>
              </a:rPr>
              <a:t>Mesoscale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multiscale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modelling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Kinetics, microstructure </a:t>
            </a:r>
            <a:r>
              <a:rPr lang="en-US" dirty="0" err="1">
                <a:latin typeface="+mj-lt"/>
              </a:rPr>
              <a:t>modelling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Finite element analysis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Information theory, patterns, neural networks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Process </a:t>
            </a:r>
            <a:r>
              <a:rPr lang="en-US" dirty="0" err="1">
                <a:latin typeface="+mj-lt"/>
              </a:rPr>
              <a:t>modelling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Mathematical crystallography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Laboratory classes, seminars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5B5F7-BCF0-337C-FF03-868C4F8C0F73}"/>
              </a:ext>
            </a:extLst>
          </p:cNvPr>
          <p:cNvSpPr txBox="1"/>
          <p:nvPr/>
        </p:nvSpPr>
        <p:spPr>
          <a:xfrm>
            <a:off x="6232659" y="299128"/>
            <a:ext cx="5730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+ related topics I do not teach but am interested in.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BD68D-144C-E78D-B598-BD014C545249}"/>
              </a:ext>
            </a:extLst>
          </p:cNvPr>
          <p:cNvSpPr txBox="1"/>
          <p:nvPr/>
        </p:nvSpPr>
        <p:spPr>
          <a:xfrm>
            <a:off x="7126941" y="1253235"/>
            <a:ext cx="48364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9 months, 2025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11.6 terabytes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428,289 </a:t>
            </a:r>
            <a:r>
              <a:rPr lang="en-US" sz="3600" b="1" dirty="0">
                <a:solidFill>
                  <a:srgbClr val="0070C0"/>
                </a:solidFill>
              </a:rPr>
              <a:t>unique</a:t>
            </a:r>
            <a:r>
              <a:rPr lang="en-US" sz="3600" dirty="0">
                <a:solidFill>
                  <a:srgbClr val="0070C0"/>
                </a:solidFill>
              </a:rPr>
              <a:t> visitors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/>
              <a:t>(excluding robotic activity and videos)</a:t>
            </a:r>
            <a:endParaRPr lang="en-US" sz="2400" dirty="0"/>
          </a:p>
          <a:p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2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.png.eps">
            <a:extLst>
              <a:ext uri="{FF2B5EF4-FFF2-40B4-BE49-F238E27FC236}">
                <a16:creationId xmlns:a16="http://schemas.microsoft.com/office/drawing/2014/main" id="{390B116E-3F3A-7797-7BD2-C264F3F78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4" y="3836020"/>
            <a:ext cx="11143520" cy="2861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03D73-37B1-7CC2-0526-1DF09F35003C}"/>
              </a:ext>
            </a:extLst>
          </p:cNvPr>
          <p:cNvSpPr txBox="1"/>
          <p:nvPr/>
        </p:nvSpPr>
        <p:spPr>
          <a:xfrm>
            <a:off x="118762" y="160121"/>
            <a:ext cx="35967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</a:rPr>
              <a:t>2025</a:t>
            </a:r>
          </a:p>
          <a:p>
            <a:r>
              <a:rPr lang="en-US" sz="6000" dirty="0">
                <a:solidFill>
                  <a:srgbClr val="0070C0"/>
                </a:solidFill>
              </a:rPr>
              <a:t>(9 months)</a:t>
            </a:r>
          </a:p>
        </p:txBody>
      </p:sp>
      <p:pic>
        <p:nvPicPr>
          <p:cNvPr id="10" name="Picture 9" descr="A graph with blue rectangles and black text&#10;&#10;AI-generated content may be incorrect.">
            <a:extLst>
              <a:ext uri="{FF2B5EF4-FFF2-40B4-BE49-F238E27FC236}">
                <a16:creationId xmlns:a16="http://schemas.microsoft.com/office/drawing/2014/main" id="{A85167CB-D2B2-79F6-CC8A-C18447E3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63"/>
          <a:stretch>
            <a:fillRect/>
          </a:stretch>
        </p:blipFill>
        <p:spPr>
          <a:xfrm>
            <a:off x="6220668" y="160121"/>
            <a:ext cx="5532716" cy="436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06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ection of books on a screen&#10;&#10;AI-generated content may be incorrect.">
            <a:extLst>
              <a:ext uri="{FF2B5EF4-FFF2-40B4-BE49-F238E27FC236}">
                <a16:creationId xmlns:a16="http://schemas.microsoft.com/office/drawing/2014/main" id="{548302C1-A4BD-4A11-FBB1-3B4932975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12" y="67235"/>
            <a:ext cx="6082445" cy="6858000"/>
          </a:xfrm>
          <a:prstGeom prst="rect">
            <a:avLst/>
          </a:prstGeom>
        </p:spPr>
      </p:pic>
      <p:pic>
        <p:nvPicPr>
          <p:cNvPr id="7" name="Picture 6" descr="A screenshot of a book&#10;&#10;AI-generated content may be incorrect.">
            <a:extLst>
              <a:ext uri="{FF2B5EF4-FFF2-40B4-BE49-F238E27FC236}">
                <a16:creationId xmlns:a16="http://schemas.microsoft.com/office/drawing/2014/main" id="{69C56A15-B105-8300-1170-1F25A4ED4B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340"/>
          <a:stretch>
            <a:fillRect/>
          </a:stretch>
        </p:blipFill>
        <p:spPr>
          <a:xfrm>
            <a:off x="6232657" y="3563471"/>
            <a:ext cx="5276158" cy="26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70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332</Words>
  <Application>Microsoft Macintosh PowerPoint</Application>
  <PresentationFormat>Widescreen</PresentationFormat>
  <Paragraphs>79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Chalkduster</vt:lpstr>
      <vt:lpstr>Office Theme</vt:lpstr>
      <vt:lpstr>Bassey, Guardian Letter, 4th April 2024</vt:lpstr>
      <vt:lpstr>PowerPoint Presentation</vt:lpstr>
      <vt:lpstr>PowerPoint Presentation</vt:lpstr>
      <vt:lpstr>PowerPoint Presentation</vt:lpstr>
      <vt:lpstr>PowerPoint Presentation</vt:lpstr>
      <vt:lpstr>https://www.phase-trans.msm.cam.ac.uk</vt:lpstr>
      <vt:lpstr>PowerPoint Presentation</vt:lpstr>
      <vt:lpstr>PowerPoint Presentation</vt:lpstr>
      <vt:lpstr>PowerPoint Presentation</vt:lpstr>
      <vt:lpstr>Mathematical crystallography (95 pages)</vt:lpstr>
      <vt:lpstr>YouTube channel 2025  1,383 substantive videos 20,608 subscribers 5,270,492 views </vt:lpstr>
      <vt:lpstr>Make all activities free access, anywhere in world, at anytime</vt:lpstr>
      <vt:lpstr>PowerPoint Presentation</vt:lpstr>
      <vt:lpstr>Copyright</vt:lpstr>
      <vt:lpstr>You: build your site. Simplicity, content. YouTube channel.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H.K.D.H. Bhadeshia</dc:creator>
  <cp:lastModifiedBy>Harry Bhadeshia</cp:lastModifiedBy>
  <cp:revision>116</cp:revision>
  <dcterms:created xsi:type="dcterms:W3CDTF">2023-03-02T15:06:35Z</dcterms:created>
  <dcterms:modified xsi:type="dcterms:W3CDTF">2025-10-15T06:32:57Z</dcterms:modified>
</cp:coreProperties>
</file>