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0" r:id="rId3"/>
    <p:sldId id="267" r:id="rId4"/>
    <p:sldId id="261" r:id="rId5"/>
    <p:sldId id="268" r:id="rId6"/>
    <p:sldId id="265" r:id="rId7"/>
    <p:sldId id="262" r:id="rId8"/>
    <p:sldId id="263" r:id="rId9"/>
    <p:sldId id="264" r:id="rId10"/>
    <p:sldId id="258" r:id="rId11"/>
    <p:sldId id="259" r:id="rId12"/>
    <p:sldId id="274" r:id="rId13"/>
    <p:sldId id="275" r:id="rId14"/>
    <p:sldId id="257" r:id="rId15"/>
    <p:sldId id="266" r:id="rId16"/>
    <p:sldId id="284" r:id="rId17"/>
    <p:sldId id="270" r:id="rId18"/>
    <p:sldId id="269" r:id="rId19"/>
    <p:sldId id="271" r:id="rId20"/>
    <p:sldId id="272" r:id="rId21"/>
    <p:sldId id="273" r:id="rId22"/>
    <p:sldId id="276" r:id="rId23"/>
    <p:sldId id="277" r:id="rId24"/>
    <p:sldId id="278" r:id="rId25"/>
    <p:sldId id="280" r:id="rId26"/>
    <p:sldId id="283" r:id="rId27"/>
    <p:sldId id="281"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1"/>
    <p:restoredTop sz="94694"/>
  </p:normalViewPr>
  <p:slideViewPr>
    <p:cSldViewPr snapToGrid="0" snapToObjects="1">
      <p:cViewPr varScale="1">
        <p:scale>
          <a:sx n="119" d="100"/>
          <a:sy n="119" d="100"/>
        </p:scale>
        <p:origin x="216" y="24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26213-2975-3B4D-A696-6054ED66C5E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3172B7F-5133-894A-885E-7F0AEBA2DD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48C6910-48C0-2C42-9EA3-B19114517F6D}"/>
              </a:ext>
            </a:extLst>
          </p:cNvPr>
          <p:cNvSpPr>
            <a:spLocks noGrp="1"/>
          </p:cNvSpPr>
          <p:nvPr>
            <p:ph type="dt" sz="half" idx="10"/>
          </p:nvPr>
        </p:nvSpPr>
        <p:spPr/>
        <p:txBody>
          <a:bodyPr/>
          <a:lstStyle/>
          <a:p>
            <a:fld id="{6BD3FDCF-4523-FE4F-924C-B62FF95808CB}" type="datetimeFigureOut">
              <a:t>11/30/25</a:t>
            </a:fld>
            <a:endParaRPr lang="en-US"/>
          </a:p>
        </p:txBody>
      </p:sp>
      <p:sp>
        <p:nvSpPr>
          <p:cNvPr id="5" name="Footer Placeholder 4">
            <a:extLst>
              <a:ext uri="{FF2B5EF4-FFF2-40B4-BE49-F238E27FC236}">
                <a16:creationId xmlns:a16="http://schemas.microsoft.com/office/drawing/2014/main" id="{6F7A62EC-7132-0E42-AB21-4C77256AB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7443F-2A11-4E4D-A259-61751288A89E}"/>
              </a:ext>
            </a:extLst>
          </p:cNvPr>
          <p:cNvSpPr>
            <a:spLocks noGrp="1"/>
          </p:cNvSpPr>
          <p:nvPr>
            <p:ph type="sldNum" sz="quarter" idx="12"/>
          </p:nvPr>
        </p:nvSpPr>
        <p:spPr/>
        <p:txBody>
          <a:bodyPr/>
          <a:lstStyle/>
          <a:p>
            <a:fld id="{39BE0363-923E-634F-B131-4F7DA040EB6F}" type="slidenum">
              <a:t>‹#›</a:t>
            </a:fld>
            <a:endParaRPr lang="en-US"/>
          </a:p>
        </p:txBody>
      </p:sp>
    </p:spTree>
    <p:extLst>
      <p:ext uri="{BB962C8B-B14F-4D97-AF65-F5344CB8AC3E}">
        <p14:creationId xmlns:p14="http://schemas.microsoft.com/office/powerpoint/2010/main" val="3076958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96BE8-85A6-CB49-B1E9-183588B7E9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4D8F926-F98A-0E46-B0E3-78592751949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DA5281-9CA7-4C41-A39C-7F4F9E59041A}"/>
              </a:ext>
            </a:extLst>
          </p:cNvPr>
          <p:cNvSpPr>
            <a:spLocks noGrp="1"/>
          </p:cNvSpPr>
          <p:nvPr>
            <p:ph type="dt" sz="half" idx="10"/>
          </p:nvPr>
        </p:nvSpPr>
        <p:spPr/>
        <p:txBody>
          <a:bodyPr/>
          <a:lstStyle/>
          <a:p>
            <a:fld id="{6BD3FDCF-4523-FE4F-924C-B62FF95808CB}" type="datetimeFigureOut">
              <a:t>11/30/25</a:t>
            </a:fld>
            <a:endParaRPr lang="en-US"/>
          </a:p>
        </p:txBody>
      </p:sp>
      <p:sp>
        <p:nvSpPr>
          <p:cNvPr id="5" name="Footer Placeholder 4">
            <a:extLst>
              <a:ext uri="{FF2B5EF4-FFF2-40B4-BE49-F238E27FC236}">
                <a16:creationId xmlns:a16="http://schemas.microsoft.com/office/drawing/2014/main" id="{96E024EB-A7A4-0349-9E18-FB54128B41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53C53E-3909-3A4A-802F-DF97FEA98A45}"/>
              </a:ext>
            </a:extLst>
          </p:cNvPr>
          <p:cNvSpPr>
            <a:spLocks noGrp="1"/>
          </p:cNvSpPr>
          <p:nvPr>
            <p:ph type="sldNum" sz="quarter" idx="12"/>
          </p:nvPr>
        </p:nvSpPr>
        <p:spPr/>
        <p:txBody>
          <a:bodyPr/>
          <a:lstStyle/>
          <a:p>
            <a:fld id="{39BE0363-923E-634F-B131-4F7DA040EB6F}" type="slidenum">
              <a:t>‹#›</a:t>
            </a:fld>
            <a:endParaRPr lang="en-US"/>
          </a:p>
        </p:txBody>
      </p:sp>
    </p:spTree>
    <p:extLst>
      <p:ext uri="{BB962C8B-B14F-4D97-AF65-F5344CB8AC3E}">
        <p14:creationId xmlns:p14="http://schemas.microsoft.com/office/powerpoint/2010/main" val="4053674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7EEF3-C74D-1A43-A796-0DBB82B3C5E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1C9E31-FED4-5048-A66F-C7AFC1102EE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B36948F-BF27-AF43-BFA4-D3052E570319}"/>
              </a:ext>
            </a:extLst>
          </p:cNvPr>
          <p:cNvSpPr>
            <a:spLocks noGrp="1"/>
          </p:cNvSpPr>
          <p:nvPr>
            <p:ph type="dt" sz="half" idx="10"/>
          </p:nvPr>
        </p:nvSpPr>
        <p:spPr/>
        <p:txBody>
          <a:bodyPr/>
          <a:lstStyle/>
          <a:p>
            <a:fld id="{6BD3FDCF-4523-FE4F-924C-B62FF95808CB}" type="datetimeFigureOut">
              <a:t>11/30/25</a:t>
            </a:fld>
            <a:endParaRPr lang="en-US"/>
          </a:p>
        </p:txBody>
      </p:sp>
      <p:sp>
        <p:nvSpPr>
          <p:cNvPr id="5" name="Footer Placeholder 4">
            <a:extLst>
              <a:ext uri="{FF2B5EF4-FFF2-40B4-BE49-F238E27FC236}">
                <a16:creationId xmlns:a16="http://schemas.microsoft.com/office/drawing/2014/main" id="{D45F658E-8014-434E-BC8A-EA084A0BA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4A36A5-BEF0-3F4B-9AA3-FD9BA04A9B4A}"/>
              </a:ext>
            </a:extLst>
          </p:cNvPr>
          <p:cNvSpPr>
            <a:spLocks noGrp="1"/>
          </p:cNvSpPr>
          <p:nvPr>
            <p:ph type="sldNum" sz="quarter" idx="12"/>
          </p:nvPr>
        </p:nvSpPr>
        <p:spPr/>
        <p:txBody>
          <a:bodyPr/>
          <a:lstStyle/>
          <a:p>
            <a:fld id="{39BE0363-923E-634F-B131-4F7DA040EB6F}" type="slidenum">
              <a:t>‹#›</a:t>
            </a:fld>
            <a:endParaRPr lang="en-US"/>
          </a:p>
        </p:txBody>
      </p:sp>
    </p:spTree>
    <p:extLst>
      <p:ext uri="{BB962C8B-B14F-4D97-AF65-F5344CB8AC3E}">
        <p14:creationId xmlns:p14="http://schemas.microsoft.com/office/powerpoint/2010/main" val="103501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CB3B3-0283-834A-B054-9CA20AEAFC7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91D38F0-A0A4-AA40-A9A3-6FBBB5882B2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52FFBC-F279-134A-8249-653A349A595A}"/>
              </a:ext>
            </a:extLst>
          </p:cNvPr>
          <p:cNvSpPr>
            <a:spLocks noGrp="1"/>
          </p:cNvSpPr>
          <p:nvPr>
            <p:ph type="dt" sz="half" idx="10"/>
          </p:nvPr>
        </p:nvSpPr>
        <p:spPr/>
        <p:txBody>
          <a:bodyPr/>
          <a:lstStyle/>
          <a:p>
            <a:fld id="{6BD3FDCF-4523-FE4F-924C-B62FF95808CB}" type="datetimeFigureOut">
              <a:t>11/30/25</a:t>
            </a:fld>
            <a:endParaRPr lang="en-US"/>
          </a:p>
        </p:txBody>
      </p:sp>
      <p:sp>
        <p:nvSpPr>
          <p:cNvPr id="5" name="Footer Placeholder 4">
            <a:extLst>
              <a:ext uri="{FF2B5EF4-FFF2-40B4-BE49-F238E27FC236}">
                <a16:creationId xmlns:a16="http://schemas.microsoft.com/office/drawing/2014/main" id="{7BE27F23-C35E-7645-BEC5-37DEB73C2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975EC-10EA-DC44-9808-34A0212DBC7D}"/>
              </a:ext>
            </a:extLst>
          </p:cNvPr>
          <p:cNvSpPr>
            <a:spLocks noGrp="1"/>
          </p:cNvSpPr>
          <p:nvPr>
            <p:ph type="sldNum" sz="quarter" idx="12"/>
          </p:nvPr>
        </p:nvSpPr>
        <p:spPr/>
        <p:txBody>
          <a:bodyPr/>
          <a:lstStyle/>
          <a:p>
            <a:fld id="{39BE0363-923E-634F-B131-4F7DA040EB6F}" type="slidenum">
              <a:t>‹#›</a:t>
            </a:fld>
            <a:endParaRPr lang="en-US"/>
          </a:p>
        </p:txBody>
      </p:sp>
    </p:spTree>
    <p:extLst>
      <p:ext uri="{BB962C8B-B14F-4D97-AF65-F5344CB8AC3E}">
        <p14:creationId xmlns:p14="http://schemas.microsoft.com/office/powerpoint/2010/main" val="1185107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61F9A-CA10-A443-A21B-7DF9DAF9D24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DDC9AE9-F3E5-EA49-996E-6B3E7ABFB6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396A3B0-4F47-A748-9050-102A0998CB42}"/>
              </a:ext>
            </a:extLst>
          </p:cNvPr>
          <p:cNvSpPr>
            <a:spLocks noGrp="1"/>
          </p:cNvSpPr>
          <p:nvPr>
            <p:ph type="dt" sz="half" idx="10"/>
          </p:nvPr>
        </p:nvSpPr>
        <p:spPr/>
        <p:txBody>
          <a:bodyPr/>
          <a:lstStyle/>
          <a:p>
            <a:fld id="{6BD3FDCF-4523-FE4F-924C-B62FF95808CB}" type="datetimeFigureOut">
              <a:t>11/30/25</a:t>
            </a:fld>
            <a:endParaRPr lang="en-US"/>
          </a:p>
        </p:txBody>
      </p:sp>
      <p:sp>
        <p:nvSpPr>
          <p:cNvPr id="5" name="Footer Placeholder 4">
            <a:extLst>
              <a:ext uri="{FF2B5EF4-FFF2-40B4-BE49-F238E27FC236}">
                <a16:creationId xmlns:a16="http://schemas.microsoft.com/office/drawing/2014/main" id="{C69BA59F-8851-3045-B36A-1CC8770E8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76E10-EF63-A14A-9EF5-E37143A805B8}"/>
              </a:ext>
            </a:extLst>
          </p:cNvPr>
          <p:cNvSpPr>
            <a:spLocks noGrp="1"/>
          </p:cNvSpPr>
          <p:nvPr>
            <p:ph type="sldNum" sz="quarter" idx="12"/>
          </p:nvPr>
        </p:nvSpPr>
        <p:spPr/>
        <p:txBody>
          <a:bodyPr/>
          <a:lstStyle/>
          <a:p>
            <a:fld id="{39BE0363-923E-634F-B131-4F7DA040EB6F}" type="slidenum">
              <a:t>‹#›</a:t>
            </a:fld>
            <a:endParaRPr lang="en-US"/>
          </a:p>
        </p:txBody>
      </p:sp>
    </p:spTree>
    <p:extLst>
      <p:ext uri="{BB962C8B-B14F-4D97-AF65-F5344CB8AC3E}">
        <p14:creationId xmlns:p14="http://schemas.microsoft.com/office/powerpoint/2010/main" val="599882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4FE0-E23F-8F47-AF2C-C0C3E65E1EE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61C7215-5DDD-794A-8CBF-EC2A366916E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E800408-A882-8E45-84FE-B9E35D33F28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E26E4C5-AAC3-9D40-B632-00BA4EDA8934}"/>
              </a:ext>
            </a:extLst>
          </p:cNvPr>
          <p:cNvSpPr>
            <a:spLocks noGrp="1"/>
          </p:cNvSpPr>
          <p:nvPr>
            <p:ph type="dt" sz="half" idx="10"/>
          </p:nvPr>
        </p:nvSpPr>
        <p:spPr/>
        <p:txBody>
          <a:bodyPr/>
          <a:lstStyle/>
          <a:p>
            <a:fld id="{6BD3FDCF-4523-FE4F-924C-B62FF95808CB}" type="datetimeFigureOut">
              <a:t>11/30/25</a:t>
            </a:fld>
            <a:endParaRPr lang="en-US"/>
          </a:p>
        </p:txBody>
      </p:sp>
      <p:sp>
        <p:nvSpPr>
          <p:cNvPr id="6" name="Footer Placeholder 5">
            <a:extLst>
              <a:ext uri="{FF2B5EF4-FFF2-40B4-BE49-F238E27FC236}">
                <a16:creationId xmlns:a16="http://schemas.microsoft.com/office/drawing/2014/main" id="{93B98E4E-8397-8B42-995D-447D9DBCA0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84FAE5-39A3-8942-8C69-B53DD9401D14}"/>
              </a:ext>
            </a:extLst>
          </p:cNvPr>
          <p:cNvSpPr>
            <a:spLocks noGrp="1"/>
          </p:cNvSpPr>
          <p:nvPr>
            <p:ph type="sldNum" sz="quarter" idx="12"/>
          </p:nvPr>
        </p:nvSpPr>
        <p:spPr/>
        <p:txBody>
          <a:bodyPr/>
          <a:lstStyle/>
          <a:p>
            <a:fld id="{39BE0363-923E-634F-B131-4F7DA040EB6F}" type="slidenum">
              <a:t>‹#›</a:t>
            </a:fld>
            <a:endParaRPr lang="en-US"/>
          </a:p>
        </p:txBody>
      </p:sp>
    </p:spTree>
    <p:extLst>
      <p:ext uri="{BB962C8B-B14F-4D97-AF65-F5344CB8AC3E}">
        <p14:creationId xmlns:p14="http://schemas.microsoft.com/office/powerpoint/2010/main" val="1430620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4015-45BA-9440-85DD-5EB2D4B9325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88AB6B-1B08-1D4E-8043-204614DCFF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830C9B5-5D92-5546-978F-E14B0378AF8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9EDD358-0798-CF4D-AC0A-7A34D5EDCD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97D1273-7B5E-8D42-B235-7CD9F86322E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7C5B7B8-35FA-1A4C-8323-0A447D7AB00E}"/>
              </a:ext>
            </a:extLst>
          </p:cNvPr>
          <p:cNvSpPr>
            <a:spLocks noGrp="1"/>
          </p:cNvSpPr>
          <p:nvPr>
            <p:ph type="dt" sz="half" idx="10"/>
          </p:nvPr>
        </p:nvSpPr>
        <p:spPr/>
        <p:txBody>
          <a:bodyPr/>
          <a:lstStyle/>
          <a:p>
            <a:fld id="{6BD3FDCF-4523-FE4F-924C-B62FF95808CB}" type="datetimeFigureOut">
              <a:t>11/30/25</a:t>
            </a:fld>
            <a:endParaRPr lang="en-US"/>
          </a:p>
        </p:txBody>
      </p:sp>
      <p:sp>
        <p:nvSpPr>
          <p:cNvPr id="8" name="Footer Placeholder 7">
            <a:extLst>
              <a:ext uri="{FF2B5EF4-FFF2-40B4-BE49-F238E27FC236}">
                <a16:creationId xmlns:a16="http://schemas.microsoft.com/office/drawing/2014/main" id="{E3F0732A-8051-0548-841A-AB55DEEF49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7D9FD3-D70C-5540-8E65-E496BE5DAEC3}"/>
              </a:ext>
            </a:extLst>
          </p:cNvPr>
          <p:cNvSpPr>
            <a:spLocks noGrp="1"/>
          </p:cNvSpPr>
          <p:nvPr>
            <p:ph type="sldNum" sz="quarter" idx="12"/>
          </p:nvPr>
        </p:nvSpPr>
        <p:spPr/>
        <p:txBody>
          <a:bodyPr/>
          <a:lstStyle/>
          <a:p>
            <a:fld id="{39BE0363-923E-634F-B131-4F7DA040EB6F}" type="slidenum">
              <a:t>‹#›</a:t>
            </a:fld>
            <a:endParaRPr lang="en-US"/>
          </a:p>
        </p:txBody>
      </p:sp>
    </p:spTree>
    <p:extLst>
      <p:ext uri="{BB962C8B-B14F-4D97-AF65-F5344CB8AC3E}">
        <p14:creationId xmlns:p14="http://schemas.microsoft.com/office/powerpoint/2010/main" val="2489310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C6A99-0B8D-CF42-A769-A1793350D5B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3D04E24-ACB7-3647-88D0-EA155655F6D4}"/>
              </a:ext>
            </a:extLst>
          </p:cNvPr>
          <p:cNvSpPr>
            <a:spLocks noGrp="1"/>
          </p:cNvSpPr>
          <p:nvPr>
            <p:ph type="dt" sz="half" idx="10"/>
          </p:nvPr>
        </p:nvSpPr>
        <p:spPr/>
        <p:txBody>
          <a:bodyPr/>
          <a:lstStyle/>
          <a:p>
            <a:fld id="{6BD3FDCF-4523-FE4F-924C-B62FF95808CB}" type="datetimeFigureOut">
              <a:t>11/30/25</a:t>
            </a:fld>
            <a:endParaRPr lang="en-US"/>
          </a:p>
        </p:txBody>
      </p:sp>
      <p:sp>
        <p:nvSpPr>
          <p:cNvPr id="4" name="Footer Placeholder 3">
            <a:extLst>
              <a:ext uri="{FF2B5EF4-FFF2-40B4-BE49-F238E27FC236}">
                <a16:creationId xmlns:a16="http://schemas.microsoft.com/office/drawing/2014/main" id="{EAE769FA-0F58-CB4C-8443-6E6B5A7B2B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952675-FD34-B244-823E-C56500AE0197}"/>
              </a:ext>
            </a:extLst>
          </p:cNvPr>
          <p:cNvSpPr>
            <a:spLocks noGrp="1"/>
          </p:cNvSpPr>
          <p:nvPr>
            <p:ph type="sldNum" sz="quarter" idx="12"/>
          </p:nvPr>
        </p:nvSpPr>
        <p:spPr/>
        <p:txBody>
          <a:bodyPr/>
          <a:lstStyle/>
          <a:p>
            <a:fld id="{39BE0363-923E-634F-B131-4F7DA040EB6F}" type="slidenum">
              <a:t>‹#›</a:t>
            </a:fld>
            <a:endParaRPr lang="en-US"/>
          </a:p>
        </p:txBody>
      </p:sp>
    </p:spTree>
    <p:extLst>
      <p:ext uri="{BB962C8B-B14F-4D97-AF65-F5344CB8AC3E}">
        <p14:creationId xmlns:p14="http://schemas.microsoft.com/office/powerpoint/2010/main" val="1678104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EC2430-53A0-0145-9038-8850E79AFC31}"/>
              </a:ext>
            </a:extLst>
          </p:cNvPr>
          <p:cNvSpPr>
            <a:spLocks noGrp="1"/>
          </p:cNvSpPr>
          <p:nvPr>
            <p:ph type="dt" sz="half" idx="10"/>
          </p:nvPr>
        </p:nvSpPr>
        <p:spPr/>
        <p:txBody>
          <a:bodyPr/>
          <a:lstStyle/>
          <a:p>
            <a:fld id="{6BD3FDCF-4523-FE4F-924C-B62FF95808CB}" type="datetimeFigureOut">
              <a:t>11/30/25</a:t>
            </a:fld>
            <a:endParaRPr lang="en-US"/>
          </a:p>
        </p:txBody>
      </p:sp>
      <p:sp>
        <p:nvSpPr>
          <p:cNvPr id="3" name="Footer Placeholder 2">
            <a:extLst>
              <a:ext uri="{FF2B5EF4-FFF2-40B4-BE49-F238E27FC236}">
                <a16:creationId xmlns:a16="http://schemas.microsoft.com/office/drawing/2014/main" id="{97B8FF05-3F4B-F54B-997A-21BF31F418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D3036B-E268-AC45-9A6D-B1B940CB6E7F}"/>
              </a:ext>
            </a:extLst>
          </p:cNvPr>
          <p:cNvSpPr>
            <a:spLocks noGrp="1"/>
          </p:cNvSpPr>
          <p:nvPr>
            <p:ph type="sldNum" sz="quarter" idx="12"/>
          </p:nvPr>
        </p:nvSpPr>
        <p:spPr/>
        <p:txBody>
          <a:bodyPr/>
          <a:lstStyle/>
          <a:p>
            <a:fld id="{39BE0363-923E-634F-B131-4F7DA040EB6F}" type="slidenum">
              <a:t>‹#›</a:t>
            </a:fld>
            <a:endParaRPr lang="en-US"/>
          </a:p>
        </p:txBody>
      </p:sp>
    </p:spTree>
    <p:extLst>
      <p:ext uri="{BB962C8B-B14F-4D97-AF65-F5344CB8AC3E}">
        <p14:creationId xmlns:p14="http://schemas.microsoft.com/office/powerpoint/2010/main" val="21877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A3639-38DE-E84A-8696-80DD2F3CE5F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39195AD-916B-AD43-9333-80175ECE5F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BD31204-1EA5-0344-8124-6FB7C8F3F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35368C-1C12-F649-9C7B-4C7C7686BE65}"/>
              </a:ext>
            </a:extLst>
          </p:cNvPr>
          <p:cNvSpPr>
            <a:spLocks noGrp="1"/>
          </p:cNvSpPr>
          <p:nvPr>
            <p:ph type="dt" sz="half" idx="10"/>
          </p:nvPr>
        </p:nvSpPr>
        <p:spPr/>
        <p:txBody>
          <a:bodyPr/>
          <a:lstStyle/>
          <a:p>
            <a:fld id="{6BD3FDCF-4523-FE4F-924C-B62FF95808CB}" type="datetimeFigureOut">
              <a:t>11/30/25</a:t>
            </a:fld>
            <a:endParaRPr lang="en-US"/>
          </a:p>
        </p:txBody>
      </p:sp>
      <p:sp>
        <p:nvSpPr>
          <p:cNvPr id="6" name="Footer Placeholder 5">
            <a:extLst>
              <a:ext uri="{FF2B5EF4-FFF2-40B4-BE49-F238E27FC236}">
                <a16:creationId xmlns:a16="http://schemas.microsoft.com/office/drawing/2014/main" id="{6A2EBF68-7440-4842-B5DB-3971F0E07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B047B6-0EF6-5B4D-BC5B-91314057BCC2}"/>
              </a:ext>
            </a:extLst>
          </p:cNvPr>
          <p:cNvSpPr>
            <a:spLocks noGrp="1"/>
          </p:cNvSpPr>
          <p:nvPr>
            <p:ph type="sldNum" sz="quarter" idx="12"/>
          </p:nvPr>
        </p:nvSpPr>
        <p:spPr/>
        <p:txBody>
          <a:bodyPr/>
          <a:lstStyle/>
          <a:p>
            <a:fld id="{39BE0363-923E-634F-B131-4F7DA040EB6F}" type="slidenum">
              <a:t>‹#›</a:t>
            </a:fld>
            <a:endParaRPr lang="en-US"/>
          </a:p>
        </p:txBody>
      </p:sp>
    </p:spTree>
    <p:extLst>
      <p:ext uri="{BB962C8B-B14F-4D97-AF65-F5344CB8AC3E}">
        <p14:creationId xmlns:p14="http://schemas.microsoft.com/office/powerpoint/2010/main" val="2673098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98D06-69EB-EE40-AE5D-7BE50A3062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C92F53F-C2E7-1642-80EA-CA34E0A59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37AB95-01CF-5545-B7D2-433DA05CA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8493A3-6B57-FC4E-BF0F-123CED6D0035}"/>
              </a:ext>
            </a:extLst>
          </p:cNvPr>
          <p:cNvSpPr>
            <a:spLocks noGrp="1"/>
          </p:cNvSpPr>
          <p:nvPr>
            <p:ph type="dt" sz="half" idx="10"/>
          </p:nvPr>
        </p:nvSpPr>
        <p:spPr/>
        <p:txBody>
          <a:bodyPr/>
          <a:lstStyle/>
          <a:p>
            <a:fld id="{6BD3FDCF-4523-FE4F-924C-B62FF95808CB}" type="datetimeFigureOut">
              <a:t>11/30/25</a:t>
            </a:fld>
            <a:endParaRPr lang="en-US"/>
          </a:p>
        </p:txBody>
      </p:sp>
      <p:sp>
        <p:nvSpPr>
          <p:cNvPr id="6" name="Footer Placeholder 5">
            <a:extLst>
              <a:ext uri="{FF2B5EF4-FFF2-40B4-BE49-F238E27FC236}">
                <a16:creationId xmlns:a16="http://schemas.microsoft.com/office/drawing/2014/main" id="{E00A34D1-8B85-BB4C-826C-CD3148FDB6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01645-77D8-9846-B74E-F161350E1D30}"/>
              </a:ext>
            </a:extLst>
          </p:cNvPr>
          <p:cNvSpPr>
            <a:spLocks noGrp="1"/>
          </p:cNvSpPr>
          <p:nvPr>
            <p:ph type="sldNum" sz="quarter" idx="12"/>
          </p:nvPr>
        </p:nvSpPr>
        <p:spPr/>
        <p:txBody>
          <a:bodyPr/>
          <a:lstStyle/>
          <a:p>
            <a:fld id="{39BE0363-923E-634F-B131-4F7DA040EB6F}" type="slidenum">
              <a:t>‹#›</a:t>
            </a:fld>
            <a:endParaRPr lang="en-US"/>
          </a:p>
        </p:txBody>
      </p:sp>
    </p:spTree>
    <p:extLst>
      <p:ext uri="{BB962C8B-B14F-4D97-AF65-F5344CB8AC3E}">
        <p14:creationId xmlns:p14="http://schemas.microsoft.com/office/powerpoint/2010/main" val="1601078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28567F-A628-3947-BE8F-FC80CD5961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A31E2FF-E270-024A-81B1-B61DC22A2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C4F19D-34A3-3740-82CE-06A8511366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3FDCF-4523-FE4F-924C-B62FF95808CB}" type="datetimeFigureOut">
              <a:t>11/30/25</a:t>
            </a:fld>
            <a:endParaRPr lang="en-US"/>
          </a:p>
        </p:txBody>
      </p:sp>
      <p:sp>
        <p:nvSpPr>
          <p:cNvPr id="5" name="Footer Placeholder 4">
            <a:extLst>
              <a:ext uri="{FF2B5EF4-FFF2-40B4-BE49-F238E27FC236}">
                <a16:creationId xmlns:a16="http://schemas.microsoft.com/office/drawing/2014/main" id="{27FD80C7-3BDA-6D4D-95F4-8F545BF0DC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B04E0E-4E52-344C-876B-943F037488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E0363-923E-634F-B131-4F7DA040EB6F}" type="slidenum">
              <a:t>‹#›</a:t>
            </a:fld>
            <a:endParaRPr lang="en-US"/>
          </a:p>
        </p:txBody>
      </p:sp>
    </p:spTree>
    <p:extLst>
      <p:ext uri="{BB962C8B-B14F-4D97-AF65-F5344CB8AC3E}">
        <p14:creationId xmlns:p14="http://schemas.microsoft.com/office/powerpoint/2010/main" val="3900193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BEEC-133D-5544-9BCB-8A37AA2E0E06}"/>
              </a:ext>
            </a:extLst>
          </p:cNvPr>
          <p:cNvSpPr>
            <a:spLocks noGrp="1"/>
          </p:cNvSpPr>
          <p:nvPr>
            <p:ph type="ctrTitle"/>
          </p:nvPr>
        </p:nvSpPr>
        <p:spPr>
          <a:xfrm>
            <a:off x="798444" y="406400"/>
            <a:ext cx="9144000" cy="2387600"/>
          </a:xfrm>
        </p:spPr>
        <p:txBody>
          <a:bodyPr>
            <a:normAutofit/>
          </a:bodyPr>
          <a:lstStyle/>
          <a:p>
            <a:r>
              <a:rPr lang="en-US" sz="7200"/>
              <a:t>The metal fragment and the Cuffley Airship</a:t>
            </a:r>
          </a:p>
        </p:txBody>
      </p:sp>
      <p:pic>
        <p:nvPicPr>
          <p:cNvPr id="4" name="Picture 3">
            <a:extLst>
              <a:ext uri="{FF2B5EF4-FFF2-40B4-BE49-F238E27FC236}">
                <a16:creationId xmlns:a16="http://schemas.microsoft.com/office/drawing/2014/main" id="{3C6D6182-7229-B540-B401-D8C75D68D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12" y="5649052"/>
            <a:ext cx="3287713" cy="909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Subtitle 2">
            <a:extLst>
              <a:ext uri="{FF2B5EF4-FFF2-40B4-BE49-F238E27FC236}">
                <a16:creationId xmlns:a16="http://schemas.microsoft.com/office/drawing/2014/main" id="{3E561E34-0C20-1C40-B14C-59E2B052E9FC}"/>
              </a:ext>
            </a:extLst>
          </p:cNvPr>
          <p:cNvSpPr>
            <a:spLocks noGrp="1"/>
          </p:cNvSpPr>
          <p:nvPr>
            <p:ph type="subTitle" idx="1"/>
          </p:nvPr>
        </p:nvSpPr>
        <p:spPr>
          <a:xfrm>
            <a:off x="4113082" y="5786438"/>
            <a:ext cx="7357241" cy="665162"/>
          </a:xfrm>
        </p:spPr>
        <p:txBody>
          <a:bodyPr>
            <a:normAutofit/>
          </a:bodyPr>
          <a:lstStyle/>
          <a:p>
            <a:r>
              <a:rPr lang="en-US" sz="4000">
                <a:latin typeface="+mj-lt"/>
              </a:rPr>
              <a:t>www.phase-trans.msm.cam.ac.uk</a:t>
            </a:r>
          </a:p>
        </p:txBody>
      </p:sp>
      <p:pic>
        <p:nvPicPr>
          <p:cNvPr id="6" name="Picture 5">
            <a:extLst>
              <a:ext uri="{FF2B5EF4-FFF2-40B4-BE49-F238E27FC236}">
                <a16:creationId xmlns:a16="http://schemas.microsoft.com/office/drawing/2014/main" id="{7FBD311B-376D-034F-B725-34F3BB5F9CB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5836" y="4409480"/>
            <a:ext cx="2872263" cy="875468"/>
          </a:xfrm>
          <a:prstGeom prst="rect">
            <a:avLst/>
          </a:prstGeom>
        </p:spPr>
      </p:pic>
      <p:pic>
        <p:nvPicPr>
          <p:cNvPr id="10" name="Picture 9">
            <a:extLst>
              <a:ext uri="{FF2B5EF4-FFF2-40B4-BE49-F238E27FC236}">
                <a16:creationId xmlns:a16="http://schemas.microsoft.com/office/drawing/2014/main" id="{9AB61AA9-36FD-3E40-ABE8-2A0C1D23A272}"/>
              </a:ext>
            </a:extLst>
          </p:cNvPr>
          <p:cNvPicPr>
            <a:picLocks noChangeAspect="1"/>
          </p:cNvPicPr>
          <p:nvPr/>
        </p:nvPicPr>
        <p:blipFill>
          <a:blip r:embed="rId4"/>
          <a:stretch>
            <a:fillRect/>
          </a:stretch>
        </p:blipFill>
        <p:spPr>
          <a:xfrm>
            <a:off x="5626907" y="3013869"/>
            <a:ext cx="5397500" cy="2552700"/>
          </a:xfrm>
          <a:prstGeom prst="rect">
            <a:avLst/>
          </a:prstGeom>
        </p:spPr>
      </p:pic>
    </p:spTree>
    <p:extLst>
      <p:ext uri="{BB962C8B-B14F-4D97-AF65-F5344CB8AC3E}">
        <p14:creationId xmlns:p14="http://schemas.microsoft.com/office/powerpoint/2010/main" val="4293225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9CA6-609A-6B4E-BE39-07B50DAA741E}"/>
              </a:ext>
            </a:extLst>
          </p:cNvPr>
          <p:cNvSpPr>
            <a:spLocks noGrp="1"/>
          </p:cNvSpPr>
          <p:nvPr>
            <p:ph type="title"/>
          </p:nvPr>
        </p:nvSpPr>
        <p:spPr>
          <a:xfrm>
            <a:off x="132521" y="155368"/>
            <a:ext cx="10515600" cy="1325563"/>
          </a:xfrm>
        </p:spPr>
        <p:txBody>
          <a:bodyPr/>
          <a:lstStyle/>
          <a:p>
            <a:r>
              <a:rPr lang="en-US"/>
              <a:t>encounter with Michael Cook</a:t>
            </a:r>
          </a:p>
        </p:txBody>
      </p:sp>
      <p:pic>
        <p:nvPicPr>
          <p:cNvPr id="5" name="Picture 4">
            <a:extLst>
              <a:ext uri="{FF2B5EF4-FFF2-40B4-BE49-F238E27FC236}">
                <a16:creationId xmlns:a16="http://schemas.microsoft.com/office/drawing/2014/main" id="{45DB1385-7B64-5240-AC81-ABC4676FB24C}"/>
              </a:ext>
            </a:extLst>
          </p:cNvPr>
          <p:cNvPicPr>
            <a:picLocks noChangeAspect="1"/>
          </p:cNvPicPr>
          <p:nvPr/>
        </p:nvPicPr>
        <p:blipFill>
          <a:blip r:embed="rId2"/>
          <a:stretch>
            <a:fillRect/>
          </a:stretch>
        </p:blipFill>
        <p:spPr>
          <a:xfrm>
            <a:off x="7034700" y="1480931"/>
            <a:ext cx="4564136" cy="4820478"/>
          </a:xfrm>
          <a:prstGeom prst="rect">
            <a:avLst/>
          </a:prstGeom>
        </p:spPr>
      </p:pic>
      <p:sp>
        <p:nvSpPr>
          <p:cNvPr id="6" name="TextBox 5">
            <a:extLst>
              <a:ext uri="{FF2B5EF4-FFF2-40B4-BE49-F238E27FC236}">
                <a16:creationId xmlns:a16="http://schemas.microsoft.com/office/drawing/2014/main" id="{C85A714A-68F9-8643-BCAD-1CB4E6134108}"/>
              </a:ext>
            </a:extLst>
          </p:cNvPr>
          <p:cNvSpPr txBox="1"/>
          <p:nvPr/>
        </p:nvSpPr>
        <p:spPr>
          <a:xfrm>
            <a:off x="7951304" y="6301409"/>
            <a:ext cx="3184846" cy="523220"/>
          </a:xfrm>
          <a:prstGeom prst="rect">
            <a:avLst/>
          </a:prstGeom>
          <a:noFill/>
        </p:spPr>
        <p:txBody>
          <a:bodyPr wrap="none" rtlCol="0">
            <a:spAutoFit/>
          </a:bodyPr>
          <a:lstStyle/>
          <a:p>
            <a:r>
              <a:rPr lang="en-US" sz="2800"/>
              <a:t>about 3 cm in length</a:t>
            </a:r>
          </a:p>
        </p:txBody>
      </p:sp>
      <p:pic>
        <p:nvPicPr>
          <p:cNvPr id="8" name="Picture 7">
            <a:extLst>
              <a:ext uri="{FF2B5EF4-FFF2-40B4-BE49-F238E27FC236}">
                <a16:creationId xmlns:a16="http://schemas.microsoft.com/office/drawing/2014/main" id="{9258B37B-E90F-5D4D-AE18-F2626875766C}"/>
              </a:ext>
            </a:extLst>
          </p:cNvPr>
          <p:cNvPicPr>
            <a:picLocks noChangeAspect="1"/>
          </p:cNvPicPr>
          <p:nvPr/>
        </p:nvPicPr>
        <p:blipFill>
          <a:blip r:embed="rId3"/>
          <a:stretch>
            <a:fillRect/>
          </a:stretch>
        </p:blipFill>
        <p:spPr>
          <a:xfrm>
            <a:off x="132521" y="1480931"/>
            <a:ext cx="6439493" cy="4829619"/>
          </a:xfrm>
          <a:prstGeom prst="rect">
            <a:avLst/>
          </a:prstGeom>
        </p:spPr>
      </p:pic>
      <p:sp>
        <p:nvSpPr>
          <p:cNvPr id="3" name="TextBox 2">
            <a:extLst>
              <a:ext uri="{FF2B5EF4-FFF2-40B4-BE49-F238E27FC236}">
                <a16:creationId xmlns:a16="http://schemas.microsoft.com/office/drawing/2014/main" id="{56E83406-CB22-5E41-AB61-2B5FFA611DD0}"/>
              </a:ext>
            </a:extLst>
          </p:cNvPr>
          <p:cNvSpPr txBox="1"/>
          <p:nvPr/>
        </p:nvSpPr>
        <p:spPr>
          <a:xfrm>
            <a:off x="132521" y="6449016"/>
            <a:ext cx="1601016" cy="369332"/>
          </a:xfrm>
          <a:prstGeom prst="rect">
            <a:avLst/>
          </a:prstGeom>
          <a:noFill/>
        </p:spPr>
        <p:txBody>
          <a:bodyPr wrap="none" rtlCol="0">
            <a:spAutoFit/>
          </a:bodyPr>
          <a:lstStyle/>
          <a:p>
            <a:r>
              <a:rPr lang="en-US"/>
              <a:t>Darwin College</a:t>
            </a:r>
          </a:p>
        </p:txBody>
      </p:sp>
    </p:spTree>
    <p:extLst>
      <p:ext uri="{BB962C8B-B14F-4D97-AF65-F5344CB8AC3E}">
        <p14:creationId xmlns:p14="http://schemas.microsoft.com/office/powerpoint/2010/main" val="973757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9CA6-609A-6B4E-BE39-07B50DAA741E}"/>
              </a:ext>
            </a:extLst>
          </p:cNvPr>
          <p:cNvSpPr>
            <a:spLocks noGrp="1"/>
          </p:cNvSpPr>
          <p:nvPr>
            <p:ph type="title"/>
          </p:nvPr>
        </p:nvSpPr>
        <p:spPr>
          <a:xfrm>
            <a:off x="132521" y="155368"/>
            <a:ext cx="9120809" cy="4038945"/>
          </a:xfrm>
        </p:spPr>
        <p:txBody>
          <a:bodyPr>
            <a:normAutofit fontScale="90000"/>
          </a:bodyPr>
          <a:lstStyle/>
          <a:p>
            <a:r>
              <a:rPr lang="en-US"/>
              <a:t>Unlike myself, Michael is an infrequent visitor for lunch at Darwin College.</a:t>
            </a:r>
            <a:br>
              <a:rPr lang="en-US"/>
            </a:br>
            <a:br>
              <a:rPr lang="en-US"/>
            </a:br>
            <a:r>
              <a:rPr lang="en-US"/>
              <a:t>So he had been carrying the fragment for some time, tucked away in his jacket, until we finally met by chance and introduced ourselves.</a:t>
            </a:r>
          </a:p>
        </p:txBody>
      </p:sp>
      <p:sp>
        <p:nvSpPr>
          <p:cNvPr id="4" name="Title 1">
            <a:extLst>
              <a:ext uri="{FF2B5EF4-FFF2-40B4-BE49-F238E27FC236}">
                <a16:creationId xmlns:a16="http://schemas.microsoft.com/office/drawing/2014/main" id="{001AA517-5BE6-1944-848C-0ABA4CE1BB1B}"/>
              </a:ext>
            </a:extLst>
          </p:cNvPr>
          <p:cNvSpPr txBox="1">
            <a:spLocks/>
          </p:cNvSpPr>
          <p:nvPr/>
        </p:nvSpPr>
        <p:spPr>
          <a:xfrm>
            <a:off x="132521" y="4319596"/>
            <a:ext cx="11952387" cy="2192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70C0"/>
                </a:solidFill>
              </a:rPr>
              <a:t>The fragment was acquired originally by Michael’s mother’s uncle, apparently the first shooting down of an airship over Cuffley.</a:t>
            </a:r>
          </a:p>
        </p:txBody>
      </p:sp>
    </p:spTree>
    <p:extLst>
      <p:ext uri="{BB962C8B-B14F-4D97-AF65-F5344CB8AC3E}">
        <p14:creationId xmlns:p14="http://schemas.microsoft.com/office/powerpoint/2010/main" val="144262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5E4DDA-FAB5-5742-A39D-295EFEFA28D9}"/>
              </a:ext>
            </a:extLst>
          </p:cNvPr>
          <p:cNvPicPr>
            <a:picLocks noGrp="1" noChangeAspect="1"/>
          </p:cNvPicPr>
          <p:nvPr>
            <p:ph idx="1"/>
          </p:nvPr>
        </p:nvPicPr>
        <p:blipFill rotWithShape="1">
          <a:blip r:embed="rId2"/>
          <a:srcRect l="23344" t="31864" r="17251" b="43594"/>
          <a:stretch/>
        </p:blipFill>
        <p:spPr>
          <a:xfrm>
            <a:off x="726829" y="328247"/>
            <a:ext cx="10459475" cy="6107721"/>
          </a:xfrm>
        </p:spPr>
      </p:pic>
    </p:spTree>
    <p:extLst>
      <p:ext uri="{BB962C8B-B14F-4D97-AF65-F5344CB8AC3E}">
        <p14:creationId xmlns:p14="http://schemas.microsoft.com/office/powerpoint/2010/main" val="155762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5E4DDA-FAB5-5742-A39D-295EFEFA28D9}"/>
              </a:ext>
            </a:extLst>
          </p:cNvPr>
          <p:cNvPicPr>
            <a:picLocks noGrp="1" noChangeAspect="1"/>
          </p:cNvPicPr>
          <p:nvPr>
            <p:ph idx="1"/>
          </p:nvPr>
        </p:nvPicPr>
        <p:blipFill rotWithShape="1">
          <a:blip r:embed="rId2"/>
          <a:srcRect l="23344" t="56920" r="17251" b="12532"/>
          <a:stretch/>
        </p:blipFill>
        <p:spPr>
          <a:xfrm>
            <a:off x="738552" y="263769"/>
            <a:ext cx="8709559" cy="6330462"/>
          </a:xfrm>
        </p:spPr>
      </p:pic>
    </p:spTree>
    <p:extLst>
      <p:ext uri="{BB962C8B-B14F-4D97-AF65-F5344CB8AC3E}">
        <p14:creationId xmlns:p14="http://schemas.microsoft.com/office/powerpoint/2010/main" val="3594361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D47CFD-7234-264D-BC58-1E2748065C84}"/>
              </a:ext>
            </a:extLst>
          </p:cNvPr>
          <p:cNvPicPr>
            <a:picLocks noChangeAspect="1"/>
          </p:cNvPicPr>
          <p:nvPr/>
        </p:nvPicPr>
        <p:blipFill>
          <a:blip r:embed="rId2"/>
          <a:stretch>
            <a:fillRect/>
          </a:stretch>
        </p:blipFill>
        <p:spPr>
          <a:xfrm>
            <a:off x="408333" y="2209248"/>
            <a:ext cx="4889500" cy="3289300"/>
          </a:xfrm>
          <a:prstGeom prst="rect">
            <a:avLst/>
          </a:prstGeom>
        </p:spPr>
      </p:pic>
      <p:sp>
        <p:nvSpPr>
          <p:cNvPr id="12" name="Title 11">
            <a:extLst>
              <a:ext uri="{FF2B5EF4-FFF2-40B4-BE49-F238E27FC236}">
                <a16:creationId xmlns:a16="http://schemas.microsoft.com/office/drawing/2014/main" id="{8931AB40-F0F3-324C-9819-B1484FAD2773}"/>
              </a:ext>
            </a:extLst>
          </p:cNvPr>
          <p:cNvSpPr>
            <a:spLocks noGrp="1"/>
          </p:cNvSpPr>
          <p:nvPr>
            <p:ph type="title"/>
          </p:nvPr>
        </p:nvSpPr>
        <p:spPr>
          <a:xfrm>
            <a:off x="279623" y="357809"/>
            <a:ext cx="5435377" cy="1610139"/>
          </a:xfrm>
        </p:spPr>
        <p:txBody>
          <a:bodyPr>
            <a:normAutofit/>
          </a:bodyPr>
          <a:lstStyle/>
          <a:p>
            <a:r>
              <a:rPr lang="en-US"/>
              <a:t>corrugated for engineered rigidity</a:t>
            </a:r>
          </a:p>
        </p:txBody>
      </p:sp>
      <p:pic>
        <p:nvPicPr>
          <p:cNvPr id="14" name="Picture 13">
            <a:extLst>
              <a:ext uri="{FF2B5EF4-FFF2-40B4-BE49-F238E27FC236}">
                <a16:creationId xmlns:a16="http://schemas.microsoft.com/office/drawing/2014/main" id="{5F7FB605-3830-004B-8DB9-FF9F43F9E394}"/>
              </a:ext>
            </a:extLst>
          </p:cNvPr>
          <p:cNvPicPr>
            <a:picLocks noChangeAspect="1"/>
          </p:cNvPicPr>
          <p:nvPr/>
        </p:nvPicPr>
        <p:blipFill>
          <a:blip r:embed="rId3"/>
          <a:stretch>
            <a:fillRect/>
          </a:stretch>
        </p:blipFill>
        <p:spPr>
          <a:xfrm>
            <a:off x="5572707" y="4890053"/>
            <a:ext cx="1687019" cy="1696433"/>
          </a:xfrm>
          <a:prstGeom prst="rect">
            <a:avLst/>
          </a:prstGeom>
        </p:spPr>
      </p:pic>
      <p:pic>
        <p:nvPicPr>
          <p:cNvPr id="18" name="Picture 17">
            <a:extLst>
              <a:ext uri="{FF2B5EF4-FFF2-40B4-BE49-F238E27FC236}">
                <a16:creationId xmlns:a16="http://schemas.microsoft.com/office/drawing/2014/main" id="{96BBE204-4A50-3343-A9C4-E9361D21051C}"/>
              </a:ext>
            </a:extLst>
          </p:cNvPr>
          <p:cNvPicPr>
            <a:picLocks noChangeAspect="1"/>
          </p:cNvPicPr>
          <p:nvPr/>
        </p:nvPicPr>
        <p:blipFill>
          <a:blip r:embed="rId4"/>
          <a:stretch>
            <a:fillRect/>
          </a:stretch>
        </p:blipFill>
        <p:spPr>
          <a:xfrm>
            <a:off x="6868767" y="1967948"/>
            <a:ext cx="3314700" cy="939800"/>
          </a:xfrm>
          <a:prstGeom prst="rect">
            <a:avLst/>
          </a:prstGeom>
        </p:spPr>
      </p:pic>
      <p:pic>
        <p:nvPicPr>
          <p:cNvPr id="20" name="Picture 19">
            <a:extLst>
              <a:ext uri="{FF2B5EF4-FFF2-40B4-BE49-F238E27FC236}">
                <a16:creationId xmlns:a16="http://schemas.microsoft.com/office/drawing/2014/main" id="{02E2CB86-CA6D-4C4E-853A-D20879797BE3}"/>
              </a:ext>
            </a:extLst>
          </p:cNvPr>
          <p:cNvPicPr>
            <a:picLocks noChangeAspect="1"/>
          </p:cNvPicPr>
          <p:nvPr/>
        </p:nvPicPr>
        <p:blipFill>
          <a:blip r:embed="rId5"/>
          <a:stretch>
            <a:fillRect/>
          </a:stretch>
        </p:blipFill>
        <p:spPr>
          <a:xfrm>
            <a:off x="6868767" y="3102821"/>
            <a:ext cx="4914900" cy="431800"/>
          </a:xfrm>
          <a:prstGeom prst="rect">
            <a:avLst/>
          </a:prstGeom>
        </p:spPr>
      </p:pic>
      <p:pic>
        <p:nvPicPr>
          <p:cNvPr id="22" name="Picture 21">
            <a:extLst>
              <a:ext uri="{FF2B5EF4-FFF2-40B4-BE49-F238E27FC236}">
                <a16:creationId xmlns:a16="http://schemas.microsoft.com/office/drawing/2014/main" id="{40ABC6D2-CCAF-1B47-82C9-0CDDEA5C8D6D}"/>
              </a:ext>
            </a:extLst>
          </p:cNvPr>
          <p:cNvPicPr>
            <a:picLocks noChangeAspect="1"/>
          </p:cNvPicPr>
          <p:nvPr/>
        </p:nvPicPr>
        <p:blipFill>
          <a:blip r:embed="rId6"/>
          <a:stretch>
            <a:fillRect/>
          </a:stretch>
        </p:blipFill>
        <p:spPr>
          <a:xfrm>
            <a:off x="6868767" y="3950253"/>
            <a:ext cx="3721100" cy="330200"/>
          </a:xfrm>
          <a:prstGeom prst="rect">
            <a:avLst/>
          </a:prstGeom>
        </p:spPr>
      </p:pic>
    </p:spTree>
    <p:extLst>
      <p:ext uri="{BB962C8B-B14F-4D97-AF65-F5344CB8AC3E}">
        <p14:creationId xmlns:p14="http://schemas.microsoft.com/office/powerpoint/2010/main" val="1461179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92C91-FA22-264D-ADF8-6FE6281DD4B6}"/>
              </a:ext>
            </a:extLst>
          </p:cNvPr>
          <p:cNvSpPr>
            <a:spLocks noGrp="1"/>
          </p:cNvSpPr>
          <p:nvPr>
            <p:ph type="title"/>
          </p:nvPr>
        </p:nvSpPr>
        <p:spPr/>
        <p:txBody>
          <a:bodyPr/>
          <a:lstStyle/>
          <a:p>
            <a:r>
              <a:rPr lang="en-US"/>
              <a:t>Duralumin</a:t>
            </a:r>
          </a:p>
        </p:txBody>
      </p:sp>
      <p:sp>
        <p:nvSpPr>
          <p:cNvPr id="3" name="Content Placeholder 2">
            <a:extLst>
              <a:ext uri="{FF2B5EF4-FFF2-40B4-BE49-F238E27FC236}">
                <a16:creationId xmlns:a16="http://schemas.microsoft.com/office/drawing/2014/main" id="{E5143C5B-3C36-1C49-96E3-BF9E91156951}"/>
              </a:ext>
            </a:extLst>
          </p:cNvPr>
          <p:cNvSpPr>
            <a:spLocks noGrp="1"/>
          </p:cNvSpPr>
          <p:nvPr>
            <p:ph idx="1"/>
          </p:nvPr>
        </p:nvSpPr>
        <p:spPr/>
        <p:txBody>
          <a:bodyPr>
            <a:normAutofit/>
          </a:bodyPr>
          <a:lstStyle/>
          <a:p>
            <a:r>
              <a:rPr lang="en-US" sz="3600"/>
              <a:t>an aluminium-(10Cu wt%...+Mg, Mn) alloy invented and patented by Alfred Wilm, a Berlin Chemist, in 1906</a:t>
            </a:r>
          </a:p>
          <a:p>
            <a:r>
              <a:rPr lang="en-US" sz="3600"/>
              <a:t>First produced in Düren (Prussian territory), hence, Duralumin (pronuounced </a:t>
            </a:r>
            <a:r>
              <a:rPr lang="en-US" sz="3600" i="1"/>
              <a:t>douralumin</a:t>
            </a:r>
            <a:r>
              <a:rPr lang="en-US" sz="3600"/>
              <a:t>)</a:t>
            </a:r>
          </a:p>
          <a:p>
            <a:r>
              <a:rPr lang="en-US" sz="3600"/>
              <a:t>Heat it to say 500°C, quench, leave. It hardens at room temperature over a period of days</a:t>
            </a:r>
          </a:p>
        </p:txBody>
      </p:sp>
    </p:spTree>
    <p:extLst>
      <p:ext uri="{BB962C8B-B14F-4D97-AF65-F5344CB8AC3E}">
        <p14:creationId xmlns:p14="http://schemas.microsoft.com/office/powerpoint/2010/main" val="781689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1950624-55C8-974C-A88C-0C39C7825B2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8393" t="14701" r="35486" b="48034"/>
          <a:stretch/>
        </p:blipFill>
        <p:spPr>
          <a:xfrm>
            <a:off x="1125414" y="1008184"/>
            <a:ext cx="7514493" cy="5331575"/>
          </a:xfrm>
          <a:prstGeom prst="rect">
            <a:avLst/>
          </a:prstGeom>
        </p:spPr>
      </p:pic>
      <p:sp>
        <p:nvSpPr>
          <p:cNvPr id="6" name="TextBox 5">
            <a:extLst>
              <a:ext uri="{FF2B5EF4-FFF2-40B4-BE49-F238E27FC236}">
                <a16:creationId xmlns:a16="http://schemas.microsoft.com/office/drawing/2014/main" id="{DF227B9A-8A9D-694F-8F0D-115E814C3B26}"/>
              </a:ext>
            </a:extLst>
          </p:cNvPr>
          <p:cNvSpPr txBox="1"/>
          <p:nvPr/>
        </p:nvSpPr>
        <p:spPr>
          <a:xfrm>
            <a:off x="6248399" y="2766645"/>
            <a:ext cx="1366080" cy="523220"/>
          </a:xfrm>
          <a:prstGeom prst="rect">
            <a:avLst/>
          </a:prstGeom>
          <a:noFill/>
        </p:spPr>
        <p:txBody>
          <a:bodyPr wrap="none" rtlCol="0">
            <a:spAutoFit/>
          </a:bodyPr>
          <a:lstStyle/>
          <a:p>
            <a:r>
              <a:rPr lang="en-US" sz="2800"/>
              <a:t>solution</a:t>
            </a:r>
          </a:p>
        </p:txBody>
      </p:sp>
    </p:spTree>
    <p:extLst>
      <p:ext uri="{BB962C8B-B14F-4D97-AF65-F5344CB8AC3E}">
        <p14:creationId xmlns:p14="http://schemas.microsoft.com/office/powerpoint/2010/main" val="2762084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CB7C91-7E9B-0F48-829C-A4126B7E24C6}"/>
              </a:ext>
            </a:extLst>
          </p:cNvPr>
          <p:cNvPicPr>
            <a:picLocks noChangeAspect="1"/>
          </p:cNvPicPr>
          <p:nvPr/>
        </p:nvPicPr>
        <p:blipFill>
          <a:blip r:embed="rId2"/>
          <a:stretch>
            <a:fillRect/>
          </a:stretch>
        </p:blipFill>
        <p:spPr>
          <a:xfrm>
            <a:off x="8768933" y="2813537"/>
            <a:ext cx="3080065" cy="3017715"/>
          </a:xfrm>
          <a:prstGeom prst="rect">
            <a:avLst/>
          </a:prstGeom>
        </p:spPr>
      </p:pic>
      <p:pic>
        <p:nvPicPr>
          <p:cNvPr id="11" name="Picture 10">
            <a:extLst>
              <a:ext uri="{FF2B5EF4-FFF2-40B4-BE49-F238E27FC236}">
                <a16:creationId xmlns:a16="http://schemas.microsoft.com/office/drawing/2014/main" id="{335BD49A-593F-6741-816D-56F28D1A64B2}"/>
              </a:ext>
            </a:extLst>
          </p:cNvPr>
          <p:cNvPicPr>
            <a:picLocks noChangeAspect="1"/>
          </p:cNvPicPr>
          <p:nvPr/>
        </p:nvPicPr>
        <p:blipFill rotWithShape="1">
          <a:blip r:embed="rId3"/>
          <a:srcRect l="30851"/>
          <a:stretch/>
        </p:blipFill>
        <p:spPr>
          <a:xfrm>
            <a:off x="225771" y="211015"/>
            <a:ext cx="7969408" cy="6482862"/>
          </a:xfrm>
          <a:prstGeom prst="rect">
            <a:avLst/>
          </a:prstGeom>
        </p:spPr>
      </p:pic>
    </p:spTree>
    <p:extLst>
      <p:ext uri="{BB962C8B-B14F-4D97-AF65-F5344CB8AC3E}">
        <p14:creationId xmlns:p14="http://schemas.microsoft.com/office/powerpoint/2010/main" val="1666709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B73DC-4C3E-144E-8701-B1891F8B456E}"/>
              </a:ext>
            </a:extLst>
          </p:cNvPr>
          <p:cNvSpPr>
            <a:spLocks noGrp="1"/>
          </p:cNvSpPr>
          <p:nvPr>
            <p:ph type="title"/>
          </p:nvPr>
        </p:nvSpPr>
        <p:spPr/>
        <p:txBody>
          <a:bodyPr/>
          <a:lstStyle/>
          <a:p>
            <a:r>
              <a:rPr lang="en-US"/>
              <a:t>Microscopy &amp; microanalysis</a:t>
            </a:r>
          </a:p>
        </p:txBody>
      </p:sp>
      <p:pic>
        <p:nvPicPr>
          <p:cNvPr id="5" name="Picture 4">
            <a:extLst>
              <a:ext uri="{FF2B5EF4-FFF2-40B4-BE49-F238E27FC236}">
                <a16:creationId xmlns:a16="http://schemas.microsoft.com/office/drawing/2014/main" id="{B15664E0-F9B2-414E-ACA1-E095D4F573BE}"/>
              </a:ext>
            </a:extLst>
          </p:cNvPr>
          <p:cNvPicPr>
            <a:picLocks noChangeAspect="1"/>
          </p:cNvPicPr>
          <p:nvPr/>
        </p:nvPicPr>
        <p:blipFill rotWithShape="1">
          <a:blip r:embed="rId2"/>
          <a:srcRect b="6838"/>
          <a:stretch/>
        </p:blipFill>
        <p:spPr>
          <a:xfrm>
            <a:off x="1150683" y="1430215"/>
            <a:ext cx="5261968" cy="5195033"/>
          </a:xfrm>
          <a:prstGeom prst="rect">
            <a:avLst/>
          </a:prstGeom>
        </p:spPr>
      </p:pic>
      <p:pic>
        <p:nvPicPr>
          <p:cNvPr id="7" name="Picture 6">
            <a:extLst>
              <a:ext uri="{FF2B5EF4-FFF2-40B4-BE49-F238E27FC236}">
                <a16:creationId xmlns:a16="http://schemas.microsoft.com/office/drawing/2014/main" id="{A025C1AA-8D5B-7D40-91F9-D9A3DBE434D1}"/>
              </a:ext>
            </a:extLst>
          </p:cNvPr>
          <p:cNvPicPr>
            <a:picLocks noChangeAspect="1"/>
          </p:cNvPicPr>
          <p:nvPr/>
        </p:nvPicPr>
        <p:blipFill>
          <a:blip r:embed="rId3"/>
          <a:stretch>
            <a:fillRect/>
          </a:stretch>
        </p:blipFill>
        <p:spPr>
          <a:xfrm>
            <a:off x="7702061" y="1951893"/>
            <a:ext cx="2772567" cy="3429000"/>
          </a:xfrm>
          <a:prstGeom prst="rect">
            <a:avLst/>
          </a:prstGeom>
        </p:spPr>
      </p:pic>
      <p:sp>
        <p:nvSpPr>
          <p:cNvPr id="8" name="TextBox 7">
            <a:extLst>
              <a:ext uri="{FF2B5EF4-FFF2-40B4-BE49-F238E27FC236}">
                <a16:creationId xmlns:a16="http://schemas.microsoft.com/office/drawing/2014/main" id="{2EB1D011-7041-5B42-9D44-0291941BA54A}"/>
              </a:ext>
            </a:extLst>
          </p:cNvPr>
          <p:cNvSpPr txBox="1"/>
          <p:nvPr/>
        </p:nvSpPr>
        <p:spPr>
          <a:xfrm>
            <a:off x="7033846" y="5610227"/>
            <a:ext cx="4846520" cy="646331"/>
          </a:xfrm>
          <a:prstGeom prst="rect">
            <a:avLst/>
          </a:prstGeom>
          <a:noFill/>
        </p:spPr>
        <p:txBody>
          <a:bodyPr wrap="none" rtlCol="0">
            <a:spAutoFit/>
          </a:bodyPr>
          <a:lstStyle/>
          <a:p>
            <a:r>
              <a:rPr lang="en-US"/>
              <a:t>Ph.D. student, University of Cambridge</a:t>
            </a:r>
          </a:p>
          <a:p>
            <a:r>
              <a:rPr lang="en-US"/>
              <a:t>now at Tata Steel Laboratories, Jamshedpur, India</a:t>
            </a:r>
          </a:p>
        </p:txBody>
      </p:sp>
    </p:spTree>
    <p:extLst>
      <p:ext uri="{BB962C8B-B14F-4D97-AF65-F5344CB8AC3E}">
        <p14:creationId xmlns:p14="http://schemas.microsoft.com/office/powerpoint/2010/main" val="2792719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3B83-B4D6-BA4D-8A6C-45512BA19DA9}"/>
              </a:ext>
            </a:extLst>
          </p:cNvPr>
          <p:cNvSpPr>
            <a:spLocks noGrp="1"/>
          </p:cNvSpPr>
          <p:nvPr>
            <p:ph type="title"/>
          </p:nvPr>
        </p:nvSpPr>
        <p:spPr/>
        <p:txBody>
          <a:bodyPr/>
          <a:lstStyle/>
          <a:p>
            <a:r>
              <a:rPr lang="en-US"/>
              <a:t>Microanalysis</a:t>
            </a:r>
          </a:p>
        </p:txBody>
      </p:sp>
      <p:pic>
        <p:nvPicPr>
          <p:cNvPr id="5" name="Picture 4">
            <a:extLst>
              <a:ext uri="{FF2B5EF4-FFF2-40B4-BE49-F238E27FC236}">
                <a16:creationId xmlns:a16="http://schemas.microsoft.com/office/drawing/2014/main" id="{598D4E4A-F434-8241-9AE5-EDF2E62ED7A2}"/>
              </a:ext>
            </a:extLst>
          </p:cNvPr>
          <p:cNvPicPr>
            <a:picLocks noChangeAspect="1"/>
          </p:cNvPicPr>
          <p:nvPr/>
        </p:nvPicPr>
        <p:blipFill>
          <a:blip r:embed="rId2"/>
          <a:stretch>
            <a:fillRect/>
          </a:stretch>
        </p:blipFill>
        <p:spPr>
          <a:xfrm>
            <a:off x="838200" y="1501774"/>
            <a:ext cx="2491974" cy="5131777"/>
          </a:xfrm>
          <a:prstGeom prst="rect">
            <a:avLst/>
          </a:prstGeom>
        </p:spPr>
      </p:pic>
      <p:pic>
        <p:nvPicPr>
          <p:cNvPr id="7" name="Picture 6">
            <a:extLst>
              <a:ext uri="{FF2B5EF4-FFF2-40B4-BE49-F238E27FC236}">
                <a16:creationId xmlns:a16="http://schemas.microsoft.com/office/drawing/2014/main" id="{37FDBD32-EA9E-AC4C-A050-AEF38E670E49}"/>
              </a:ext>
            </a:extLst>
          </p:cNvPr>
          <p:cNvPicPr>
            <a:picLocks noChangeAspect="1"/>
          </p:cNvPicPr>
          <p:nvPr/>
        </p:nvPicPr>
        <p:blipFill rotWithShape="1">
          <a:blip r:embed="rId3"/>
          <a:srcRect t="48034"/>
          <a:stretch/>
        </p:blipFill>
        <p:spPr>
          <a:xfrm>
            <a:off x="4114692" y="1690688"/>
            <a:ext cx="7320461" cy="4041895"/>
          </a:xfrm>
          <a:prstGeom prst="rect">
            <a:avLst/>
          </a:prstGeom>
        </p:spPr>
      </p:pic>
      <p:sp>
        <p:nvSpPr>
          <p:cNvPr id="8" name="TextBox 7">
            <a:extLst>
              <a:ext uri="{FF2B5EF4-FFF2-40B4-BE49-F238E27FC236}">
                <a16:creationId xmlns:a16="http://schemas.microsoft.com/office/drawing/2014/main" id="{E52B8432-44B6-2541-8318-4BC85CD1BEAD}"/>
              </a:ext>
            </a:extLst>
          </p:cNvPr>
          <p:cNvSpPr txBox="1"/>
          <p:nvPr/>
        </p:nvSpPr>
        <p:spPr>
          <a:xfrm>
            <a:off x="3927231" y="6262042"/>
            <a:ext cx="7675884" cy="461665"/>
          </a:xfrm>
          <a:prstGeom prst="rect">
            <a:avLst/>
          </a:prstGeom>
          <a:noFill/>
        </p:spPr>
        <p:txBody>
          <a:bodyPr wrap="none" rtlCol="0">
            <a:spAutoFit/>
          </a:bodyPr>
          <a:lstStyle/>
          <a:p>
            <a:r>
              <a:rPr lang="en-US" sz="2400"/>
              <a:t>Aluminium contains copper, magnesium and silver additions</a:t>
            </a:r>
          </a:p>
        </p:txBody>
      </p:sp>
    </p:spTree>
    <p:extLst>
      <p:ext uri="{BB962C8B-B14F-4D97-AF65-F5344CB8AC3E}">
        <p14:creationId xmlns:p14="http://schemas.microsoft.com/office/powerpoint/2010/main" val="1500169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1BC192-FC29-D14B-A18B-2CA22FAC4851}"/>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91548" y="241575"/>
            <a:ext cx="6751804" cy="5333457"/>
          </a:xfrm>
          <a:prstGeom prst="rect">
            <a:avLst/>
          </a:prstGeom>
        </p:spPr>
      </p:pic>
      <p:sp>
        <p:nvSpPr>
          <p:cNvPr id="8" name="TextBox 7">
            <a:extLst>
              <a:ext uri="{FF2B5EF4-FFF2-40B4-BE49-F238E27FC236}">
                <a16:creationId xmlns:a16="http://schemas.microsoft.com/office/drawing/2014/main" id="{8DB0F227-EE6B-C248-80B0-8F1D3A1C6D8F}"/>
              </a:ext>
            </a:extLst>
          </p:cNvPr>
          <p:cNvSpPr txBox="1"/>
          <p:nvPr/>
        </p:nvSpPr>
        <p:spPr>
          <a:xfrm>
            <a:off x="8428382" y="470363"/>
            <a:ext cx="3667540" cy="1754326"/>
          </a:xfrm>
          <a:prstGeom prst="rect">
            <a:avLst/>
          </a:prstGeom>
          <a:noFill/>
        </p:spPr>
        <p:txBody>
          <a:bodyPr wrap="square" rtlCol="0">
            <a:spAutoFit/>
          </a:bodyPr>
          <a:lstStyle/>
          <a:p>
            <a:r>
              <a:rPr lang="en-US" sz="3600"/>
              <a:t>Cuffley is not far from London, nor from the Channel</a:t>
            </a:r>
          </a:p>
        </p:txBody>
      </p:sp>
      <p:pic>
        <p:nvPicPr>
          <p:cNvPr id="3" name="Picture 2">
            <a:extLst>
              <a:ext uri="{FF2B5EF4-FFF2-40B4-BE49-F238E27FC236}">
                <a16:creationId xmlns:a16="http://schemas.microsoft.com/office/drawing/2014/main" id="{A9E24740-D307-1744-BCD1-949C77C3E132}"/>
              </a:ext>
            </a:extLst>
          </p:cNvPr>
          <p:cNvPicPr>
            <a:picLocks noChangeAspect="1"/>
          </p:cNvPicPr>
          <p:nvPr/>
        </p:nvPicPr>
        <p:blipFill rotWithShape="1">
          <a:blip r:embed="rId4"/>
          <a:srcRect l="19573" t="9025" r="12348" b="64684"/>
          <a:stretch/>
        </p:blipFill>
        <p:spPr>
          <a:xfrm>
            <a:off x="7302843" y="3583818"/>
            <a:ext cx="4695568" cy="2566111"/>
          </a:xfrm>
          <a:prstGeom prst="rect">
            <a:avLst/>
          </a:prstGeom>
        </p:spPr>
      </p:pic>
      <p:grpSp>
        <p:nvGrpSpPr>
          <p:cNvPr id="11" name="Group 10">
            <a:extLst>
              <a:ext uri="{FF2B5EF4-FFF2-40B4-BE49-F238E27FC236}">
                <a16:creationId xmlns:a16="http://schemas.microsoft.com/office/drawing/2014/main" id="{105D0031-DAFE-7444-BC9A-A2FBFEE01C54}"/>
              </a:ext>
            </a:extLst>
          </p:cNvPr>
          <p:cNvGrpSpPr/>
          <p:nvPr/>
        </p:nvGrpSpPr>
        <p:grpSpPr>
          <a:xfrm>
            <a:off x="3475382" y="1968500"/>
            <a:ext cx="5606836" cy="3398797"/>
            <a:chOff x="3475382" y="1968500"/>
            <a:chExt cx="5606836" cy="3398797"/>
          </a:xfrm>
        </p:grpSpPr>
        <p:pic>
          <p:nvPicPr>
            <p:cNvPr id="4" name="Picture 3">
              <a:extLst>
                <a:ext uri="{FF2B5EF4-FFF2-40B4-BE49-F238E27FC236}">
                  <a16:creationId xmlns:a16="http://schemas.microsoft.com/office/drawing/2014/main" id="{1BC5A059-4C00-7744-AD6A-490278B3ABFD}"/>
                </a:ext>
              </a:extLst>
            </p:cNvPr>
            <p:cNvPicPr>
              <a:picLocks noChangeAspect="1"/>
            </p:cNvPicPr>
            <p:nvPr/>
          </p:nvPicPr>
          <p:blipFill>
            <a:blip r:embed="rId5"/>
            <a:stretch>
              <a:fillRect/>
            </a:stretch>
          </p:blipFill>
          <p:spPr>
            <a:xfrm>
              <a:off x="3475382" y="1968500"/>
              <a:ext cx="4953000" cy="1460500"/>
            </a:xfrm>
            <a:prstGeom prst="rect">
              <a:avLst/>
            </a:prstGeom>
          </p:spPr>
        </p:pic>
        <p:cxnSp>
          <p:nvCxnSpPr>
            <p:cNvPr id="6" name="Straight Arrow Connector 5">
              <a:extLst>
                <a:ext uri="{FF2B5EF4-FFF2-40B4-BE49-F238E27FC236}">
                  <a16:creationId xmlns:a16="http://schemas.microsoft.com/office/drawing/2014/main" id="{999262DF-51B8-6F41-B978-2D784B5DD8B0}"/>
                </a:ext>
              </a:extLst>
            </p:cNvPr>
            <p:cNvCxnSpPr>
              <a:cxnSpLocks/>
            </p:cNvCxnSpPr>
            <p:nvPr/>
          </p:nvCxnSpPr>
          <p:spPr>
            <a:xfrm>
              <a:off x="8959723" y="4683683"/>
              <a:ext cx="122495" cy="68361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C4767A38-19A2-7649-94BE-89A1EFCA6965}"/>
              </a:ext>
            </a:extLst>
          </p:cNvPr>
          <p:cNvGrpSpPr/>
          <p:nvPr/>
        </p:nvGrpSpPr>
        <p:grpSpPr>
          <a:xfrm>
            <a:off x="8997884" y="3531719"/>
            <a:ext cx="806631" cy="1335154"/>
            <a:chOff x="8997884" y="3531719"/>
            <a:chExt cx="806631" cy="1335154"/>
          </a:xfrm>
        </p:grpSpPr>
        <p:cxnSp>
          <p:nvCxnSpPr>
            <p:cNvPr id="13" name="Straight Arrow Connector 12">
              <a:extLst>
                <a:ext uri="{FF2B5EF4-FFF2-40B4-BE49-F238E27FC236}">
                  <a16:creationId xmlns:a16="http://schemas.microsoft.com/office/drawing/2014/main" id="{9D70AAAE-F4B0-B54C-BE9F-3E0FD4FB370C}"/>
                </a:ext>
              </a:extLst>
            </p:cNvPr>
            <p:cNvCxnSpPr>
              <a:cxnSpLocks/>
            </p:cNvCxnSpPr>
            <p:nvPr/>
          </p:nvCxnSpPr>
          <p:spPr>
            <a:xfrm>
              <a:off x="9205784" y="3997436"/>
              <a:ext cx="0" cy="86943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FEBEB34-CC37-724D-A6DC-306F50E92862}"/>
                </a:ext>
              </a:extLst>
            </p:cNvPr>
            <p:cNvSpPr txBox="1"/>
            <p:nvPr/>
          </p:nvSpPr>
          <p:spPr>
            <a:xfrm>
              <a:off x="8997884" y="3531719"/>
              <a:ext cx="806631" cy="461665"/>
            </a:xfrm>
            <a:prstGeom prst="rect">
              <a:avLst/>
            </a:prstGeom>
            <a:noFill/>
          </p:spPr>
          <p:txBody>
            <a:bodyPr wrap="none" rtlCol="0">
              <a:spAutoFit/>
            </a:bodyPr>
            <a:lstStyle/>
            <a:p>
              <a:r>
                <a:rPr lang="en-US" sz="2400"/>
                <a:t>1916</a:t>
              </a:r>
            </a:p>
          </p:txBody>
        </p:sp>
      </p:grpSp>
      <p:sp>
        <p:nvSpPr>
          <p:cNvPr id="2" name="TextBox 1">
            <a:extLst>
              <a:ext uri="{FF2B5EF4-FFF2-40B4-BE49-F238E27FC236}">
                <a16:creationId xmlns:a16="http://schemas.microsoft.com/office/drawing/2014/main" id="{A0003B9E-ABB8-3849-9696-0B4623D2A2CD}"/>
              </a:ext>
            </a:extLst>
          </p:cNvPr>
          <p:cNvSpPr txBox="1"/>
          <p:nvPr/>
        </p:nvSpPr>
        <p:spPr>
          <a:xfrm rot="16200000">
            <a:off x="6799337" y="4408241"/>
            <a:ext cx="1199046" cy="369332"/>
          </a:xfrm>
          <a:prstGeom prst="rect">
            <a:avLst/>
          </a:prstGeom>
          <a:solidFill>
            <a:schemeClr val="bg1"/>
          </a:solidFill>
        </p:spPr>
        <p:txBody>
          <a:bodyPr wrap="none" rtlCol="0">
            <a:spAutoFit/>
          </a:bodyPr>
          <a:lstStyle/>
          <a:p>
            <a:r>
              <a:rPr lang="en-US"/>
              <a:t>Population</a:t>
            </a:r>
          </a:p>
        </p:txBody>
      </p:sp>
    </p:spTree>
    <p:extLst>
      <p:ext uri="{BB962C8B-B14F-4D97-AF65-F5344CB8AC3E}">
        <p14:creationId xmlns:p14="http://schemas.microsoft.com/office/powerpoint/2010/main" val="56180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2364-FEEC-4644-82FB-59BEFA0F45DA}"/>
              </a:ext>
            </a:extLst>
          </p:cNvPr>
          <p:cNvSpPr>
            <a:spLocks noGrp="1"/>
          </p:cNvSpPr>
          <p:nvPr>
            <p:ph type="title"/>
          </p:nvPr>
        </p:nvSpPr>
        <p:spPr/>
        <p:txBody>
          <a:bodyPr/>
          <a:lstStyle/>
          <a:p>
            <a:r>
              <a:rPr lang="en-US"/>
              <a:t>Two manufacturers of airships</a:t>
            </a:r>
          </a:p>
        </p:txBody>
      </p:sp>
      <p:pic>
        <p:nvPicPr>
          <p:cNvPr id="4" name="Picture 3">
            <a:extLst>
              <a:ext uri="{FF2B5EF4-FFF2-40B4-BE49-F238E27FC236}">
                <a16:creationId xmlns:a16="http://schemas.microsoft.com/office/drawing/2014/main" id="{8CD170C9-895A-9847-882B-E23EAE15D24D}"/>
              </a:ext>
            </a:extLst>
          </p:cNvPr>
          <p:cNvPicPr>
            <a:picLocks noChangeAspect="1"/>
          </p:cNvPicPr>
          <p:nvPr/>
        </p:nvPicPr>
        <p:blipFill rotWithShape="1">
          <a:blip r:embed="rId2"/>
          <a:srcRect r="35087"/>
          <a:stretch/>
        </p:blipFill>
        <p:spPr>
          <a:xfrm>
            <a:off x="1462336" y="1952084"/>
            <a:ext cx="5688742" cy="895350"/>
          </a:xfrm>
          <a:prstGeom prst="rect">
            <a:avLst/>
          </a:prstGeom>
        </p:spPr>
      </p:pic>
      <p:pic>
        <p:nvPicPr>
          <p:cNvPr id="6" name="Picture 5">
            <a:extLst>
              <a:ext uri="{FF2B5EF4-FFF2-40B4-BE49-F238E27FC236}">
                <a16:creationId xmlns:a16="http://schemas.microsoft.com/office/drawing/2014/main" id="{461E1CC3-EF00-1F41-9218-63C2AA4C0441}"/>
              </a:ext>
            </a:extLst>
          </p:cNvPr>
          <p:cNvPicPr>
            <a:picLocks noChangeAspect="1"/>
          </p:cNvPicPr>
          <p:nvPr/>
        </p:nvPicPr>
        <p:blipFill>
          <a:blip r:embed="rId3"/>
          <a:stretch>
            <a:fillRect/>
          </a:stretch>
        </p:blipFill>
        <p:spPr>
          <a:xfrm>
            <a:off x="1462336" y="4010567"/>
            <a:ext cx="3608528" cy="895349"/>
          </a:xfrm>
          <a:prstGeom prst="rect">
            <a:avLst/>
          </a:prstGeom>
        </p:spPr>
      </p:pic>
      <p:sp>
        <p:nvSpPr>
          <p:cNvPr id="7" name="TextBox 6">
            <a:extLst>
              <a:ext uri="{FF2B5EF4-FFF2-40B4-BE49-F238E27FC236}">
                <a16:creationId xmlns:a16="http://schemas.microsoft.com/office/drawing/2014/main" id="{974F7B3D-0FD7-D24E-B9AF-A1B966EF230C}"/>
              </a:ext>
            </a:extLst>
          </p:cNvPr>
          <p:cNvSpPr txBox="1"/>
          <p:nvPr/>
        </p:nvSpPr>
        <p:spPr>
          <a:xfrm>
            <a:off x="5240215" y="4772567"/>
            <a:ext cx="4362156" cy="830997"/>
          </a:xfrm>
          <a:prstGeom prst="rect">
            <a:avLst/>
          </a:prstGeom>
          <a:noFill/>
        </p:spPr>
        <p:txBody>
          <a:bodyPr wrap="none" rtlCol="0">
            <a:spAutoFit/>
          </a:bodyPr>
          <a:lstStyle/>
          <a:p>
            <a:r>
              <a:rPr lang="en-US" sz="2400">
                <a:solidFill>
                  <a:srgbClr val="0070C0"/>
                </a:solidFill>
              </a:rPr>
              <a:t>Duralumin rigid-metal framework</a:t>
            </a:r>
          </a:p>
          <a:p>
            <a:r>
              <a:rPr lang="en-US" sz="2400">
                <a:solidFill>
                  <a:srgbClr val="0070C0"/>
                </a:solidFill>
              </a:rPr>
              <a:t>several gas bags within</a:t>
            </a:r>
          </a:p>
        </p:txBody>
      </p:sp>
      <p:sp>
        <p:nvSpPr>
          <p:cNvPr id="8" name="TextBox 7">
            <a:extLst>
              <a:ext uri="{FF2B5EF4-FFF2-40B4-BE49-F238E27FC236}">
                <a16:creationId xmlns:a16="http://schemas.microsoft.com/office/drawing/2014/main" id="{2E2B9820-6E49-1345-B49A-64BED4CF4E32}"/>
              </a:ext>
            </a:extLst>
          </p:cNvPr>
          <p:cNvSpPr txBox="1"/>
          <p:nvPr/>
        </p:nvSpPr>
        <p:spPr>
          <a:xfrm>
            <a:off x="5070864" y="2979003"/>
            <a:ext cx="5525743" cy="830997"/>
          </a:xfrm>
          <a:prstGeom prst="rect">
            <a:avLst/>
          </a:prstGeom>
          <a:noFill/>
        </p:spPr>
        <p:txBody>
          <a:bodyPr wrap="none" rtlCol="0">
            <a:spAutoFit/>
          </a:bodyPr>
          <a:lstStyle/>
          <a:p>
            <a:r>
              <a:rPr lang="en-US" sz="2400">
                <a:solidFill>
                  <a:srgbClr val="0070C0"/>
                </a:solidFill>
              </a:rPr>
              <a:t>Wooden rigid-framework</a:t>
            </a:r>
          </a:p>
          <a:p>
            <a:r>
              <a:rPr lang="en-US" sz="2400">
                <a:solidFill>
                  <a:srgbClr val="0070C0"/>
                </a:solidFill>
              </a:rPr>
              <a:t>metal components, several gas bags within</a:t>
            </a:r>
          </a:p>
        </p:txBody>
      </p:sp>
    </p:spTree>
    <p:extLst>
      <p:ext uri="{BB962C8B-B14F-4D97-AF65-F5344CB8AC3E}">
        <p14:creationId xmlns:p14="http://schemas.microsoft.com/office/powerpoint/2010/main" val="82950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9A22A-1D71-BF49-B776-0069BB50BA83}"/>
              </a:ext>
            </a:extLst>
          </p:cNvPr>
          <p:cNvSpPr>
            <a:spLocks noGrp="1"/>
          </p:cNvSpPr>
          <p:nvPr>
            <p:ph type="title"/>
          </p:nvPr>
        </p:nvSpPr>
        <p:spPr/>
        <p:txBody>
          <a:bodyPr/>
          <a:lstStyle/>
          <a:p>
            <a:r>
              <a:rPr lang="en-US"/>
              <a:t>Cuffley airship was SL11, not Zeppelin</a:t>
            </a:r>
          </a:p>
        </p:txBody>
      </p:sp>
      <p:sp>
        <p:nvSpPr>
          <p:cNvPr id="3" name="Content Placeholder 2">
            <a:extLst>
              <a:ext uri="{FF2B5EF4-FFF2-40B4-BE49-F238E27FC236}">
                <a16:creationId xmlns:a16="http://schemas.microsoft.com/office/drawing/2014/main" id="{7AB8BEEA-E4B3-814F-B0F9-51F38DD2311C}"/>
              </a:ext>
            </a:extLst>
          </p:cNvPr>
          <p:cNvSpPr>
            <a:spLocks noGrp="1"/>
          </p:cNvSpPr>
          <p:nvPr>
            <p:ph idx="1"/>
          </p:nvPr>
        </p:nvSpPr>
        <p:spPr/>
        <p:txBody>
          <a:bodyPr/>
          <a:lstStyle/>
          <a:p>
            <a:r>
              <a:rPr lang="en-US"/>
              <a:t>“Duralumin .. used exclusively in Zeppelin Airships”, Cllr Peter Dace</a:t>
            </a:r>
          </a:p>
          <a:p>
            <a:endParaRPr lang="en-US"/>
          </a:p>
          <a:p>
            <a:r>
              <a:rPr lang="en-US"/>
              <a:t>“this is a fragment of typical Zeppelin framework, if local, it can only be from L31”, Raymond Rimell, author of </a:t>
            </a:r>
            <a:r>
              <a:rPr lang="en-US" i="1"/>
              <a:t>The Airship V.C.</a:t>
            </a:r>
          </a:p>
          <a:p>
            <a:endParaRPr lang="en-US"/>
          </a:p>
          <a:p>
            <a:r>
              <a:rPr lang="en-US"/>
              <a:t>“Long conversation with Michael Cook, who is adamant that the piece is from the SL11, based on many family conversations over a long period of time”, Harry Bhdeshia</a:t>
            </a:r>
          </a:p>
          <a:p>
            <a:endParaRPr lang="en-US"/>
          </a:p>
        </p:txBody>
      </p:sp>
    </p:spTree>
    <p:extLst>
      <p:ext uri="{BB962C8B-B14F-4D97-AF65-F5344CB8AC3E}">
        <p14:creationId xmlns:p14="http://schemas.microsoft.com/office/powerpoint/2010/main" val="638644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699D8-4532-504B-A8C4-A055BD3205DD}"/>
              </a:ext>
            </a:extLst>
          </p:cNvPr>
          <p:cNvSpPr>
            <a:spLocks noGrp="1"/>
          </p:cNvSpPr>
          <p:nvPr>
            <p:ph type="title"/>
          </p:nvPr>
        </p:nvSpPr>
        <p:spPr>
          <a:xfrm>
            <a:off x="228600" y="218830"/>
            <a:ext cx="9278815" cy="924413"/>
          </a:xfrm>
        </p:spPr>
        <p:txBody>
          <a:bodyPr>
            <a:noAutofit/>
          </a:bodyPr>
          <a:lstStyle/>
          <a:p>
            <a:r>
              <a:rPr lang="en-US" sz="2800"/>
              <a:t>Imperial War Museum, Martin Anthony, </a:t>
            </a:r>
            <a:br>
              <a:rPr lang="en-US" sz="2800"/>
            </a:br>
            <a:r>
              <a:rPr lang="en-US" sz="2800"/>
              <a:t>Assistant Curator (First World War)</a:t>
            </a:r>
          </a:p>
        </p:txBody>
      </p:sp>
      <p:sp>
        <p:nvSpPr>
          <p:cNvPr id="3" name="Content Placeholder 2">
            <a:extLst>
              <a:ext uri="{FF2B5EF4-FFF2-40B4-BE49-F238E27FC236}">
                <a16:creationId xmlns:a16="http://schemas.microsoft.com/office/drawing/2014/main" id="{9236B122-5B7F-8B45-8712-07E603E20185}"/>
              </a:ext>
            </a:extLst>
          </p:cNvPr>
          <p:cNvSpPr>
            <a:spLocks noGrp="1"/>
          </p:cNvSpPr>
          <p:nvPr>
            <p:ph idx="1"/>
          </p:nvPr>
        </p:nvSpPr>
        <p:spPr>
          <a:xfrm>
            <a:off x="357554" y="1344978"/>
            <a:ext cx="11482754" cy="5294191"/>
          </a:xfrm>
        </p:spPr>
        <p:txBody>
          <a:bodyPr>
            <a:normAutofit fontScale="85000" lnSpcReduction="10000"/>
          </a:bodyPr>
          <a:lstStyle/>
          <a:p>
            <a:pPr>
              <a:lnSpc>
                <a:spcPct val="170000"/>
              </a:lnSpc>
            </a:pPr>
            <a:r>
              <a:rPr lang="en-GB" sz="2400"/>
              <a:t>SL11. Being of wooden construction, very little was left after it burnt apart from a great deal of wire. Early press reports.... rings and bangles being made from the wire sold to raise money for the Red Cross. .... Cuffley became a popular place to visit. To satisfy visitors and to raise more money, I gather that the wreckage of other airships was also displayed at the Cuffley site when they were shot down in the following weeks or months (possibly including L31 and L32).</a:t>
            </a:r>
          </a:p>
          <a:p>
            <a:pPr>
              <a:lnSpc>
                <a:spcPct val="170000"/>
              </a:lnSpc>
            </a:pPr>
            <a:r>
              <a:rPr lang="en-GB" sz="2400"/>
              <a:t> .... souvenirs from these other airships were also sold there. If Michael Cook’s mother’s uncle visited the Cuffley site more than three weeks after SL11 crashed, it is very possible that he saw some wreckage from a different airship that was made from duralamin. </a:t>
            </a:r>
          </a:p>
          <a:p>
            <a:pPr>
              <a:lnSpc>
                <a:spcPct val="170000"/>
              </a:lnSpc>
            </a:pPr>
            <a:r>
              <a:rPr lang="en-GB" sz="2400"/>
              <a:t>For a long time there was some confusion about the identity of the airship shot down by William Leefe Robinson. I think this was probably caused by the displaying of other airship fragments at Cuffley.</a:t>
            </a:r>
            <a:endParaRPr lang="en-US" sz="2400"/>
          </a:p>
        </p:txBody>
      </p:sp>
    </p:spTree>
    <p:extLst>
      <p:ext uri="{BB962C8B-B14F-4D97-AF65-F5344CB8AC3E}">
        <p14:creationId xmlns:p14="http://schemas.microsoft.com/office/powerpoint/2010/main" val="14898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9341-1F9A-D948-8AC4-13EA8EF727EF}"/>
              </a:ext>
            </a:extLst>
          </p:cNvPr>
          <p:cNvSpPr>
            <a:spLocks noGrp="1"/>
          </p:cNvSpPr>
          <p:nvPr>
            <p:ph type="title"/>
          </p:nvPr>
        </p:nvSpPr>
        <p:spPr/>
        <p:txBody>
          <a:bodyPr/>
          <a:lstStyle/>
          <a:p>
            <a:r>
              <a:rPr lang="en-US"/>
              <a:t>Professor Wolfgang Bleck, Aachen University</a:t>
            </a:r>
          </a:p>
        </p:txBody>
      </p:sp>
      <p:pic>
        <p:nvPicPr>
          <p:cNvPr id="5" name="Picture 4">
            <a:extLst>
              <a:ext uri="{FF2B5EF4-FFF2-40B4-BE49-F238E27FC236}">
                <a16:creationId xmlns:a16="http://schemas.microsoft.com/office/drawing/2014/main" id="{ABEE30C5-FDE4-3647-8E72-4999CED986F5}"/>
              </a:ext>
            </a:extLst>
          </p:cNvPr>
          <p:cNvPicPr>
            <a:picLocks noChangeAspect="1"/>
          </p:cNvPicPr>
          <p:nvPr/>
        </p:nvPicPr>
        <p:blipFill rotWithShape="1">
          <a:blip r:embed="rId2"/>
          <a:srcRect l="29794" t="2735" r="18718" b="16239"/>
          <a:stretch/>
        </p:blipFill>
        <p:spPr>
          <a:xfrm>
            <a:off x="398585" y="1465384"/>
            <a:ext cx="5205046" cy="4914727"/>
          </a:xfrm>
          <a:prstGeom prst="rect">
            <a:avLst/>
          </a:prstGeom>
        </p:spPr>
      </p:pic>
      <p:sp>
        <p:nvSpPr>
          <p:cNvPr id="6" name="TextBox 5">
            <a:extLst>
              <a:ext uri="{FF2B5EF4-FFF2-40B4-BE49-F238E27FC236}">
                <a16:creationId xmlns:a16="http://schemas.microsoft.com/office/drawing/2014/main" id="{C5F9C65D-F93E-C747-9C9D-4C761997FB71}"/>
              </a:ext>
            </a:extLst>
          </p:cNvPr>
          <p:cNvSpPr txBox="1"/>
          <p:nvPr/>
        </p:nvSpPr>
        <p:spPr>
          <a:xfrm>
            <a:off x="6043246" y="1614423"/>
            <a:ext cx="5300521" cy="1569660"/>
          </a:xfrm>
          <a:prstGeom prst="rect">
            <a:avLst/>
          </a:prstGeom>
          <a:noFill/>
        </p:spPr>
        <p:txBody>
          <a:bodyPr wrap="square" rtlCol="0">
            <a:spAutoFit/>
          </a:bodyPr>
          <a:lstStyle/>
          <a:p>
            <a:r>
              <a:rPr lang="en-US" sz="4800"/>
              <a:t>searched the German  Archives </a:t>
            </a:r>
          </a:p>
        </p:txBody>
      </p:sp>
      <p:pic>
        <p:nvPicPr>
          <p:cNvPr id="8" name="Picture 7">
            <a:extLst>
              <a:ext uri="{FF2B5EF4-FFF2-40B4-BE49-F238E27FC236}">
                <a16:creationId xmlns:a16="http://schemas.microsoft.com/office/drawing/2014/main" id="{0C3BC23C-9A6B-6E40-9087-7F172B463EDC}"/>
              </a:ext>
            </a:extLst>
          </p:cNvPr>
          <p:cNvPicPr>
            <a:picLocks noChangeAspect="1"/>
          </p:cNvPicPr>
          <p:nvPr/>
        </p:nvPicPr>
        <p:blipFill>
          <a:blip r:embed="rId3"/>
          <a:stretch>
            <a:fillRect/>
          </a:stretch>
        </p:blipFill>
        <p:spPr>
          <a:xfrm>
            <a:off x="6043246" y="3673918"/>
            <a:ext cx="5779975" cy="2549769"/>
          </a:xfrm>
          <a:prstGeom prst="rect">
            <a:avLst/>
          </a:prstGeom>
        </p:spPr>
      </p:pic>
    </p:spTree>
    <p:extLst>
      <p:ext uri="{BB962C8B-B14F-4D97-AF65-F5344CB8AC3E}">
        <p14:creationId xmlns:p14="http://schemas.microsoft.com/office/powerpoint/2010/main" val="3351839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70BEE2-126E-1149-B279-4F3025CB349F}"/>
              </a:ext>
            </a:extLst>
          </p:cNvPr>
          <p:cNvPicPr>
            <a:picLocks noChangeAspect="1"/>
          </p:cNvPicPr>
          <p:nvPr/>
        </p:nvPicPr>
        <p:blipFill rotWithShape="1">
          <a:blip r:embed="rId2"/>
          <a:srcRect b="6154"/>
          <a:stretch/>
        </p:blipFill>
        <p:spPr>
          <a:xfrm>
            <a:off x="293076" y="211015"/>
            <a:ext cx="4572000" cy="6435969"/>
          </a:xfrm>
          <a:prstGeom prst="rect">
            <a:avLst/>
          </a:prstGeom>
        </p:spPr>
      </p:pic>
      <p:pic>
        <p:nvPicPr>
          <p:cNvPr id="7" name="Picture 6">
            <a:extLst>
              <a:ext uri="{FF2B5EF4-FFF2-40B4-BE49-F238E27FC236}">
                <a16:creationId xmlns:a16="http://schemas.microsoft.com/office/drawing/2014/main" id="{C42D64D9-D24C-3941-BAC3-5646CDA894E3}"/>
              </a:ext>
            </a:extLst>
          </p:cNvPr>
          <p:cNvPicPr>
            <a:picLocks noChangeAspect="1"/>
          </p:cNvPicPr>
          <p:nvPr/>
        </p:nvPicPr>
        <p:blipFill rotWithShape="1">
          <a:blip r:embed="rId3"/>
          <a:srcRect l="7950" t="8205" r="9999" b="24274"/>
          <a:stretch/>
        </p:blipFill>
        <p:spPr>
          <a:xfrm>
            <a:off x="5040922" y="93785"/>
            <a:ext cx="5251940" cy="6482861"/>
          </a:xfrm>
          <a:prstGeom prst="rect">
            <a:avLst/>
          </a:prstGeom>
        </p:spPr>
      </p:pic>
      <p:sp>
        <p:nvSpPr>
          <p:cNvPr id="8" name="TextBox 7">
            <a:extLst>
              <a:ext uri="{FF2B5EF4-FFF2-40B4-BE49-F238E27FC236}">
                <a16:creationId xmlns:a16="http://schemas.microsoft.com/office/drawing/2014/main" id="{5C8E4B46-8985-5541-85BE-F23778FA9E98}"/>
              </a:ext>
            </a:extLst>
          </p:cNvPr>
          <p:cNvSpPr txBox="1"/>
          <p:nvPr/>
        </p:nvSpPr>
        <p:spPr>
          <a:xfrm rot="5400000">
            <a:off x="8444802" y="2222195"/>
            <a:ext cx="5196744" cy="1200329"/>
          </a:xfrm>
          <a:prstGeom prst="rect">
            <a:avLst/>
          </a:prstGeom>
          <a:noFill/>
        </p:spPr>
        <p:txBody>
          <a:bodyPr wrap="none" rtlCol="0">
            <a:spAutoFit/>
          </a:bodyPr>
          <a:lstStyle/>
          <a:p>
            <a:r>
              <a:rPr lang="en-US" sz="3600"/>
              <a:t>basic construction in wood</a:t>
            </a:r>
          </a:p>
          <a:p>
            <a:r>
              <a:rPr lang="en-US" sz="3600"/>
              <a:t>gondolas in steel</a:t>
            </a:r>
          </a:p>
        </p:txBody>
      </p:sp>
    </p:spTree>
    <p:extLst>
      <p:ext uri="{BB962C8B-B14F-4D97-AF65-F5344CB8AC3E}">
        <p14:creationId xmlns:p14="http://schemas.microsoft.com/office/powerpoint/2010/main" val="333673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F9EA-E32E-D545-AECA-28425C703339}"/>
              </a:ext>
            </a:extLst>
          </p:cNvPr>
          <p:cNvSpPr>
            <a:spLocks noGrp="1"/>
          </p:cNvSpPr>
          <p:nvPr>
            <p:ph type="title"/>
          </p:nvPr>
        </p:nvSpPr>
        <p:spPr/>
        <p:txBody>
          <a:bodyPr/>
          <a:lstStyle/>
          <a:p>
            <a:r>
              <a:rPr lang="en-US"/>
              <a:t>dissertation, University of Mannheim, 1987, by Dorothea Haaland, p. 253</a:t>
            </a:r>
          </a:p>
        </p:txBody>
      </p:sp>
      <p:sp>
        <p:nvSpPr>
          <p:cNvPr id="3" name="Content Placeholder 2">
            <a:extLst>
              <a:ext uri="{FF2B5EF4-FFF2-40B4-BE49-F238E27FC236}">
                <a16:creationId xmlns:a16="http://schemas.microsoft.com/office/drawing/2014/main" id="{FB4B7780-7A45-C245-8699-2FE2143412A6}"/>
              </a:ext>
            </a:extLst>
          </p:cNvPr>
          <p:cNvSpPr>
            <a:spLocks noGrp="1"/>
          </p:cNvSpPr>
          <p:nvPr>
            <p:ph idx="1"/>
          </p:nvPr>
        </p:nvSpPr>
        <p:spPr/>
        <p:txBody>
          <a:bodyPr>
            <a:normAutofit/>
          </a:bodyPr>
          <a:lstStyle/>
          <a:p>
            <a:pPr marL="0" indent="0">
              <a:lnSpc>
                <a:spcPct val="200000"/>
              </a:lnSpc>
              <a:buNone/>
            </a:pPr>
            <a:r>
              <a:rPr lang="en-US"/>
              <a:t>SL11 construction completed August 1916</a:t>
            </a:r>
          </a:p>
          <a:p>
            <a:pPr marL="0" indent="0">
              <a:lnSpc>
                <a:spcPct val="160000"/>
              </a:lnSpc>
              <a:buNone/>
            </a:pPr>
            <a:r>
              <a:rPr lang="en-US"/>
              <a:t>Between 24</a:t>
            </a:r>
            <a:r>
              <a:rPr lang="en-US" baseline="30000"/>
              <a:t>th</a:t>
            </a:r>
            <a:r>
              <a:rPr lang="en-US"/>
              <a:t>, 31</a:t>
            </a:r>
            <a:r>
              <a:rPr lang="en-US" baseline="30000"/>
              <a:t>st</a:t>
            </a:r>
            <a:r>
              <a:rPr lang="en-US"/>
              <a:t> August, two trips attempted to England but ended prematurely</a:t>
            </a:r>
          </a:p>
          <a:p>
            <a:pPr marL="0" indent="0">
              <a:lnSpc>
                <a:spcPct val="200000"/>
              </a:lnSpc>
              <a:buNone/>
            </a:pPr>
            <a:r>
              <a:rPr lang="en-US"/>
              <a:t>On 2</a:t>
            </a:r>
            <a:r>
              <a:rPr lang="en-US" baseline="30000"/>
              <a:t>nd</a:t>
            </a:r>
            <a:r>
              <a:rPr lang="en-US"/>
              <a:t> September 2000 kg of bombs dropped on London, then shot down.</a:t>
            </a:r>
          </a:p>
        </p:txBody>
      </p:sp>
    </p:spTree>
    <p:extLst>
      <p:ext uri="{BB962C8B-B14F-4D97-AF65-F5344CB8AC3E}">
        <p14:creationId xmlns:p14="http://schemas.microsoft.com/office/powerpoint/2010/main" val="208534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707FEB-12E2-BB4E-8078-44BC99B6EF6A}"/>
              </a:ext>
            </a:extLst>
          </p:cNvPr>
          <p:cNvPicPr>
            <a:picLocks noChangeAspect="1"/>
          </p:cNvPicPr>
          <p:nvPr/>
        </p:nvPicPr>
        <p:blipFill>
          <a:blip r:embed="rId2"/>
          <a:stretch>
            <a:fillRect/>
          </a:stretch>
        </p:blipFill>
        <p:spPr>
          <a:xfrm>
            <a:off x="152400" y="95008"/>
            <a:ext cx="8842319" cy="6024438"/>
          </a:xfrm>
          <a:prstGeom prst="rect">
            <a:avLst/>
          </a:prstGeom>
        </p:spPr>
      </p:pic>
      <p:sp>
        <p:nvSpPr>
          <p:cNvPr id="6" name="TextBox 5">
            <a:extLst>
              <a:ext uri="{FF2B5EF4-FFF2-40B4-BE49-F238E27FC236}">
                <a16:creationId xmlns:a16="http://schemas.microsoft.com/office/drawing/2014/main" id="{B16F98B7-BE84-3246-9F73-B525FCEB67FA}"/>
              </a:ext>
            </a:extLst>
          </p:cNvPr>
          <p:cNvSpPr txBox="1"/>
          <p:nvPr/>
        </p:nvSpPr>
        <p:spPr>
          <a:xfrm>
            <a:off x="363414" y="6249892"/>
            <a:ext cx="1266693" cy="369332"/>
          </a:xfrm>
          <a:prstGeom prst="rect">
            <a:avLst/>
          </a:prstGeom>
          <a:noFill/>
        </p:spPr>
        <p:txBody>
          <a:bodyPr wrap="none" rtlCol="0">
            <a:spAutoFit/>
          </a:bodyPr>
          <a:lstStyle/>
          <a:p>
            <a:r>
              <a:rPr lang="en-US"/>
              <a:t>Bob Waugh</a:t>
            </a:r>
          </a:p>
        </p:txBody>
      </p:sp>
    </p:spTree>
    <p:extLst>
      <p:ext uri="{BB962C8B-B14F-4D97-AF65-F5344CB8AC3E}">
        <p14:creationId xmlns:p14="http://schemas.microsoft.com/office/powerpoint/2010/main" val="153365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285EF8-B6DF-204B-B23B-0089ACA49B56}"/>
              </a:ext>
            </a:extLst>
          </p:cNvPr>
          <p:cNvPicPr>
            <a:picLocks noChangeAspect="1"/>
          </p:cNvPicPr>
          <p:nvPr/>
        </p:nvPicPr>
        <p:blipFill rotWithShape="1">
          <a:blip r:embed="rId2"/>
          <a:srcRect l="34443"/>
          <a:stretch/>
        </p:blipFill>
        <p:spPr>
          <a:xfrm>
            <a:off x="375139" y="204664"/>
            <a:ext cx="9706708" cy="6022381"/>
          </a:xfrm>
          <a:prstGeom prst="rect">
            <a:avLst/>
          </a:prstGeom>
        </p:spPr>
      </p:pic>
      <p:sp>
        <p:nvSpPr>
          <p:cNvPr id="6" name="TextBox 5">
            <a:extLst>
              <a:ext uri="{FF2B5EF4-FFF2-40B4-BE49-F238E27FC236}">
                <a16:creationId xmlns:a16="http://schemas.microsoft.com/office/drawing/2014/main" id="{3D5C5006-E09A-D146-AC19-2AC70B69BAFB}"/>
              </a:ext>
            </a:extLst>
          </p:cNvPr>
          <p:cNvSpPr txBox="1"/>
          <p:nvPr/>
        </p:nvSpPr>
        <p:spPr>
          <a:xfrm>
            <a:off x="633046" y="6468670"/>
            <a:ext cx="1266693" cy="369332"/>
          </a:xfrm>
          <a:prstGeom prst="rect">
            <a:avLst/>
          </a:prstGeom>
          <a:noFill/>
        </p:spPr>
        <p:txBody>
          <a:bodyPr wrap="none" rtlCol="0">
            <a:spAutoFit/>
          </a:bodyPr>
          <a:lstStyle/>
          <a:p>
            <a:r>
              <a:rPr lang="en-US"/>
              <a:t>Bob Waugh</a:t>
            </a:r>
          </a:p>
        </p:txBody>
      </p:sp>
    </p:spTree>
    <p:extLst>
      <p:ext uri="{BB962C8B-B14F-4D97-AF65-F5344CB8AC3E}">
        <p14:creationId xmlns:p14="http://schemas.microsoft.com/office/powerpoint/2010/main" val="4192383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35FABC-A281-3F4B-8E8F-6575EB9FAA78}"/>
              </a:ext>
            </a:extLst>
          </p:cNvPr>
          <p:cNvPicPr>
            <a:picLocks noChangeAspect="1"/>
          </p:cNvPicPr>
          <p:nvPr/>
        </p:nvPicPr>
        <p:blipFill>
          <a:blip r:embed="rId2"/>
          <a:stretch>
            <a:fillRect/>
          </a:stretch>
        </p:blipFill>
        <p:spPr>
          <a:xfrm>
            <a:off x="468922" y="470883"/>
            <a:ext cx="6212254" cy="5728665"/>
          </a:xfrm>
          <a:prstGeom prst="rect">
            <a:avLst/>
          </a:prstGeom>
        </p:spPr>
      </p:pic>
      <p:sp>
        <p:nvSpPr>
          <p:cNvPr id="6" name="TextBox 5">
            <a:extLst>
              <a:ext uri="{FF2B5EF4-FFF2-40B4-BE49-F238E27FC236}">
                <a16:creationId xmlns:a16="http://schemas.microsoft.com/office/drawing/2014/main" id="{3B98217A-F9E1-E54C-90F5-97B3F77D4DCF}"/>
              </a:ext>
            </a:extLst>
          </p:cNvPr>
          <p:cNvSpPr txBox="1"/>
          <p:nvPr/>
        </p:nvSpPr>
        <p:spPr>
          <a:xfrm>
            <a:off x="1266092" y="6400800"/>
            <a:ext cx="1266693" cy="369332"/>
          </a:xfrm>
          <a:prstGeom prst="rect">
            <a:avLst/>
          </a:prstGeom>
          <a:noFill/>
        </p:spPr>
        <p:txBody>
          <a:bodyPr wrap="none" rtlCol="0">
            <a:spAutoFit/>
          </a:bodyPr>
          <a:lstStyle/>
          <a:p>
            <a:r>
              <a:rPr lang="en-US"/>
              <a:t>Bob Waugh</a:t>
            </a:r>
          </a:p>
        </p:txBody>
      </p:sp>
      <p:sp>
        <p:nvSpPr>
          <p:cNvPr id="7" name="TextBox 6">
            <a:extLst>
              <a:ext uri="{FF2B5EF4-FFF2-40B4-BE49-F238E27FC236}">
                <a16:creationId xmlns:a16="http://schemas.microsoft.com/office/drawing/2014/main" id="{32351B38-E6DB-A042-AC45-DE7C5E477787}"/>
              </a:ext>
            </a:extLst>
          </p:cNvPr>
          <p:cNvSpPr txBox="1"/>
          <p:nvPr/>
        </p:nvSpPr>
        <p:spPr>
          <a:xfrm>
            <a:off x="9519139" y="6046857"/>
            <a:ext cx="2462918" cy="707886"/>
          </a:xfrm>
          <a:prstGeom prst="rect">
            <a:avLst/>
          </a:prstGeom>
          <a:noFill/>
        </p:spPr>
        <p:txBody>
          <a:bodyPr wrap="none" rtlCol="0">
            <a:spAutoFit/>
          </a:bodyPr>
          <a:lstStyle/>
          <a:p>
            <a:r>
              <a:rPr lang="en-US" sz="4000"/>
              <a:t>Thank you.</a:t>
            </a:r>
          </a:p>
        </p:txBody>
      </p:sp>
    </p:spTree>
    <p:extLst>
      <p:ext uri="{BB962C8B-B14F-4D97-AF65-F5344CB8AC3E}">
        <p14:creationId xmlns:p14="http://schemas.microsoft.com/office/powerpoint/2010/main" val="274368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015953-4EBB-9C47-AADB-6044CA5A5630}"/>
              </a:ext>
            </a:extLst>
          </p:cNvPr>
          <p:cNvPicPr>
            <a:picLocks noChangeAspect="1"/>
          </p:cNvPicPr>
          <p:nvPr/>
        </p:nvPicPr>
        <p:blipFill>
          <a:blip r:embed="rId2"/>
          <a:stretch>
            <a:fillRect/>
          </a:stretch>
        </p:blipFill>
        <p:spPr>
          <a:xfrm>
            <a:off x="221735" y="243017"/>
            <a:ext cx="4671541" cy="3688059"/>
          </a:xfrm>
          <a:prstGeom prst="rect">
            <a:avLst/>
          </a:prstGeom>
        </p:spPr>
      </p:pic>
      <p:sp>
        <p:nvSpPr>
          <p:cNvPr id="6" name="Rectangle 5">
            <a:extLst>
              <a:ext uri="{FF2B5EF4-FFF2-40B4-BE49-F238E27FC236}">
                <a16:creationId xmlns:a16="http://schemas.microsoft.com/office/drawing/2014/main" id="{78162367-B6E0-3444-A9EF-C0900BE90850}"/>
              </a:ext>
            </a:extLst>
          </p:cNvPr>
          <p:cNvSpPr/>
          <p:nvPr/>
        </p:nvSpPr>
        <p:spPr>
          <a:xfrm>
            <a:off x="1346886" y="1235676"/>
            <a:ext cx="1210963" cy="667265"/>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BD0F48F-0279-A149-B8D3-A3F963B91853}"/>
              </a:ext>
            </a:extLst>
          </p:cNvPr>
          <p:cNvSpPr txBox="1"/>
          <p:nvPr/>
        </p:nvSpPr>
        <p:spPr>
          <a:xfrm>
            <a:off x="221735" y="5090983"/>
            <a:ext cx="8000588" cy="1384995"/>
          </a:xfrm>
          <a:prstGeom prst="rect">
            <a:avLst/>
          </a:prstGeom>
          <a:noFill/>
        </p:spPr>
        <p:txBody>
          <a:bodyPr wrap="none" rtlCol="0">
            <a:spAutoFit/>
          </a:bodyPr>
          <a:lstStyle/>
          <a:p>
            <a:r>
              <a:rPr lang="en-US" sz="2800"/>
              <a:t>Airship raids killed &gt; 500</a:t>
            </a:r>
          </a:p>
          <a:p>
            <a:r>
              <a:rPr lang="en-US" sz="2800"/>
              <a:t>injured &gt;1000</a:t>
            </a:r>
          </a:p>
          <a:p>
            <a:r>
              <a:rPr lang="en-US" sz="2800"/>
              <a:t>(https://www.bbc.co.uk/news/uk-england-27517166)</a:t>
            </a:r>
          </a:p>
        </p:txBody>
      </p:sp>
      <p:sp>
        <p:nvSpPr>
          <p:cNvPr id="8" name="TextBox 7">
            <a:extLst>
              <a:ext uri="{FF2B5EF4-FFF2-40B4-BE49-F238E27FC236}">
                <a16:creationId xmlns:a16="http://schemas.microsoft.com/office/drawing/2014/main" id="{F5123088-B8A5-444A-8002-D27150D18DC1}"/>
              </a:ext>
            </a:extLst>
          </p:cNvPr>
          <p:cNvSpPr txBox="1"/>
          <p:nvPr/>
        </p:nvSpPr>
        <p:spPr>
          <a:xfrm>
            <a:off x="5931243" y="2162432"/>
            <a:ext cx="3914854" cy="2062103"/>
          </a:xfrm>
          <a:prstGeom prst="rect">
            <a:avLst/>
          </a:prstGeom>
          <a:noFill/>
        </p:spPr>
        <p:txBody>
          <a:bodyPr wrap="none" rtlCol="0">
            <a:spAutoFit/>
          </a:bodyPr>
          <a:lstStyle/>
          <a:p>
            <a:r>
              <a:rPr lang="en-US" sz="3200"/>
              <a:t>2003 invasion of Iraq</a:t>
            </a:r>
          </a:p>
          <a:p>
            <a:r>
              <a:rPr lang="en-US" sz="3200"/>
              <a:t>654,965 excess deaths</a:t>
            </a:r>
          </a:p>
          <a:p>
            <a:r>
              <a:rPr lang="en-US" sz="3200"/>
              <a:t>2.5% of population</a:t>
            </a:r>
          </a:p>
          <a:p>
            <a:r>
              <a:rPr lang="en-US" sz="3200"/>
              <a:t>(The Lancet, 2006)</a:t>
            </a:r>
          </a:p>
        </p:txBody>
      </p:sp>
    </p:spTree>
    <p:extLst>
      <p:ext uri="{BB962C8B-B14F-4D97-AF65-F5344CB8AC3E}">
        <p14:creationId xmlns:p14="http://schemas.microsoft.com/office/powerpoint/2010/main" val="252561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7C3C6EE-91B1-4741-B193-9A638E652E76}"/>
              </a:ext>
            </a:extLst>
          </p:cNvPr>
          <p:cNvPicPr>
            <a:picLocks noGrp="1" noChangeAspect="1"/>
          </p:cNvPicPr>
          <p:nvPr>
            <p:ph idx="1"/>
          </p:nvPr>
        </p:nvPicPr>
        <p:blipFill rotWithShape="1">
          <a:blip r:embed="rId2"/>
          <a:srcRect b="16254"/>
          <a:stretch/>
        </p:blipFill>
        <p:spPr>
          <a:xfrm>
            <a:off x="290027" y="1274200"/>
            <a:ext cx="7542007" cy="4743541"/>
          </a:xfrm>
        </p:spPr>
      </p:pic>
      <p:pic>
        <p:nvPicPr>
          <p:cNvPr id="9" name="Picture 8">
            <a:extLst>
              <a:ext uri="{FF2B5EF4-FFF2-40B4-BE49-F238E27FC236}">
                <a16:creationId xmlns:a16="http://schemas.microsoft.com/office/drawing/2014/main" id="{40BBBA6B-FDA8-854C-BCB5-489A2DF33C48}"/>
              </a:ext>
            </a:extLst>
          </p:cNvPr>
          <p:cNvPicPr>
            <a:picLocks noChangeAspect="1"/>
          </p:cNvPicPr>
          <p:nvPr/>
        </p:nvPicPr>
        <p:blipFill>
          <a:blip r:embed="rId3"/>
          <a:stretch>
            <a:fillRect/>
          </a:stretch>
        </p:blipFill>
        <p:spPr>
          <a:xfrm>
            <a:off x="290027" y="287407"/>
            <a:ext cx="8763577" cy="895350"/>
          </a:xfrm>
          <a:prstGeom prst="rect">
            <a:avLst/>
          </a:prstGeom>
        </p:spPr>
      </p:pic>
      <p:sp>
        <p:nvSpPr>
          <p:cNvPr id="10" name="TextBox 9">
            <a:extLst>
              <a:ext uri="{FF2B5EF4-FFF2-40B4-BE49-F238E27FC236}">
                <a16:creationId xmlns:a16="http://schemas.microsoft.com/office/drawing/2014/main" id="{E3B7A6E2-DA32-B94A-AFCF-44810DC12F8B}"/>
              </a:ext>
            </a:extLst>
          </p:cNvPr>
          <p:cNvSpPr txBox="1"/>
          <p:nvPr/>
        </p:nvSpPr>
        <p:spPr>
          <a:xfrm>
            <a:off x="123568" y="6139424"/>
            <a:ext cx="7938712" cy="646331"/>
          </a:xfrm>
          <a:prstGeom prst="rect">
            <a:avLst/>
          </a:prstGeom>
          <a:noFill/>
        </p:spPr>
        <p:txBody>
          <a:bodyPr wrap="none" rtlCol="0">
            <a:spAutoFit/>
          </a:bodyPr>
          <a:lstStyle/>
          <a:p>
            <a:r>
              <a:rPr lang="en-US"/>
              <a:t>reproduced with permission of Cllr Peter Dace, Northshaw &amp; Cuffley Parish Council</a:t>
            </a:r>
          </a:p>
          <a:p>
            <a:r>
              <a:rPr lang="en-US"/>
              <a:t>https://northawcuffleypc.org.uk/w-l-robinson-vc/</a:t>
            </a:r>
          </a:p>
        </p:txBody>
      </p:sp>
      <p:sp>
        <p:nvSpPr>
          <p:cNvPr id="11" name="TextBox 10">
            <a:extLst>
              <a:ext uri="{FF2B5EF4-FFF2-40B4-BE49-F238E27FC236}">
                <a16:creationId xmlns:a16="http://schemas.microsoft.com/office/drawing/2014/main" id="{C1A5CC06-4632-4747-BB04-A287EE5B9257}"/>
              </a:ext>
            </a:extLst>
          </p:cNvPr>
          <p:cNvSpPr txBox="1"/>
          <p:nvPr/>
        </p:nvSpPr>
        <p:spPr>
          <a:xfrm>
            <a:off x="8173490" y="1738219"/>
            <a:ext cx="3478931" cy="4401205"/>
          </a:xfrm>
          <a:prstGeom prst="rect">
            <a:avLst/>
          </a:prstGeom>
          <a:noFill/>
        </p:spPr>
        <p:txBody>
          <a:bodyPr wrap="square" rtlCol="0">
            <a:spAutoFit/>
          </a:bodyPr>
          <a:lstStyle/>
          <a:p>
            <a:r>
              <a:rPr lang="en-US" sz="2800"/>
              <a:t>SL 11 airship under construction.</a:t>
            </a:r>
          </a:p>
          <a:p>
            <a:endParaRPr lang="en-US" sz="2800"/>
          </a:p>
          <a:p>
            <a:r>
              <a:rPr lang="en-US" sz="2800"/>
              <a:t>Approximate data:</a:t>
            </a:r>
          </a:p>
          <a:p>
            <a:r>
              <a:rPr lang="en-US" sz="2800"/>
              <a:t> </a:t>
            </a:r>
          </a:p>
          <a:p>
            <a:r>
              <a:rPr lang="en-US" sz="2800"/>
              <a:t>174 m in length </a:t>
            </a:r>
          </a:p>
          <a:p>
            <a:r>
              <a:rPr lang="en-US" sz="2800"/>
              <a:t>20 m diameter </a:t>
            </a:r>
          </a:p>
          <a:p>
            <a:r>
              <a:rPr lang="en-US" sz="2800"/>
              <a:t>40000 m</a:t>
            </a:r>
            <a:r>
              <a:rPr lang="en-US" sz="2800" baseline="30000"/>
              <a:t>3 </a:t>
            </a:r>
            <a:r>
              <a:rPr lang="en-US" sz="2800"/>
              <a:t>of H</a:t>
            </a:r>
            <a:r>
              <a:rPr lang="en-US" sz="2800" baseline="-25000"/>
              <a:t>2</a:t>
            </a:r>
            <a:endParaRPr lang="en-US" sz="2800"/>
          </a:p>
          <a:p>
            <a:endParaRPr lang="en-US" sz="2800"/>
          </a:p>
          <a:p>
            <a:r>
              <a:rPr lang="en-US" sz="2800"/>
              <a:t>Payload = 21000 kg</a:t>
            </a:r>
          </a:p>
        </p:txBody>
      </p:sp>
    </p:spTree>
    <p:extLst>
      <p:ext uri="{BB962C8B-B14F-4D97-AF65-F5344CB8AC3E}">
        <p14:creationId xmlns:p14="http://schemas.microsoft.com/office/powerpoint/2010/main" val="4130760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608-B1E4-DB43-851B-AF0CE3FC6DD7}"/>
              </a:ext>
            </a:extLst>
          </p:cNvPr>
          <p:cNvSpPr>
            <a:spLocks noGrp="1"/>
          </p:cNvSpPr>
          <p:nvPr>
            <p:ph type="title"/>
          </p:nvPr>
        </p:nvSpPr>
        <p:spPr/>
        <p:txBody>
          <a:bodyPr>
            <a:normAutofit/>
          </a:bodyPr>
          <a:lstStyle/>
          <a:p>
            <a:r>
              <a:rPr lang="en-US" sz="6000"/>
              <a:t>Fuel + oxygen + spark = fire</a:t>
            </a:r>
          </a:p>
        </p:txBody>
      </p:sp>
      <p:pic>
        <p:nvPicPr>
          <p:cNvPr id="5" name="Picture 4">
            <a:extLst>
              <a:ext uri="{FF2B5EF4-FFF2-40B4-BE49-F238E27FC236}">
                <a16:creationId xmlns:a16="http://schemas.microsoft.com/office/drawing/2014/main" id="{5B86F8D7-6E16-4844-AF1E-261A8DDF0346}"/>
              </a:ext>
            </a:extLst>
          </p:cNvPr>
          <p:cNvPicPr>
            <a:picLocks noChangeAspect="1"/>
          </p:cNvPicPr>
          <p:nvPr/>
        </p:nvPicPr>
        <p:blipFill>
          <a:blip r:embed="rId2"/>
          <a:stretch>
            <a:fillRect/>
          </a:stretch>
        </p:blipFill>
        <p:spPr>
          <a:xfrm>
            <a:off x="586154" y="2126444"/>
            <a:ext cx="4206142" cy="4301954"/>
          </a:xfrm>
          <a:prstGeom prst="rect">
            <a:avLst/>
          </a:prstGeom>
        </p:spPr>
      </p:pic>
      <p:sp>
        <p:nvSpPr>
          <p:cNvPr id="7" name="TextBox 6">
            <a:extLst>
              <a:ext uri="{FF2B5EF4-FFF2-40B4-BE49-F238E27FC236}">
                <a16:creationId xmlns:a16="http://schemas.microsoft.com/office/drawing/2014/main" id="{1407CA48-7336-EB46-B0C1-68EC59B62370}"/>
              </a:ext>
            </a:extLst>
          </p:cNvPr>
          <p:cNvSpPr txBox="1"/>
          <p:nvPr/>
        </p:nvSpPr>
        <p:spPr>
          <a:xfrm>
            <a:off x="5673970" y="2126444"/>
            <a:ext cx="4443046" cy="1384995"/>
          </a:xfrm>
          <a:prstGeom prst="rect">
            <a:avLst/>
          </a:prstGeom>
          <a:noFill/>
        </p:spPr>
        <p:txBody>
          <a:bodyPr wrap="square" rtlCol="0">
            <a:spAutoFit/>
          </a:bodyPr>
          <a:lstStyle/>
          <a:p>
            <a:r>
              <a:rPr lang="en-US" sz="2800"/>
              <a:t>simply firing bullets at airship did not set them on fire in spite of the hydrogen within</a:t>
            </a:r>
          </a:p>
        </p:txBody>
      </p:sp>
      <p:sp>
        <p:nvSpPr>
          <p:cNvPr id="8" name="TextBox 7">
            <a:extLst>
              <a:ext uri="{FF2B5EF4-FFF2-40B4-BE49-F238E27FC236}">
                <a16:creationId xmlns:a16="http://schemas.microsoft.com/office/drawing/2014/main" id="{802691BF-81E5-164F-ACBD-F39459EB1C4A}"/>
              </a:ext>
            </a:extLst>
          </p:cNvPr>
          <p:cNvSpPr txBox="1"/>
          <p:nvPr/>
        </p:nvSpPr>
        <p:spPr>
          <a:xfrm>
            <a:off x="6389078" y="4084198"/>
            <a:ext cx="4964722" cy="1569660"/>
          </a:xfrm>
          <a:prstGeom prst="rect">
            <a:avLst/>
          </a:prstGeom>
          <a:noFill/>
        </p:spPr>
        <p:txBody>
          <a:bodyPr wrap="square" rtlCol="0">
            <a:spAutoFit/>
          </a:bodyPr>
          <a:lstStyle/>
          <a:p>
            <a:r>
              <a:rPr lang="en-US" sz="3200"/>
              <a:t>combination of incendiary and explosive bullets necessary</a:t>
            </a:r>
          </a:p>
        </p:txBody>
      </p:sp>
    </p:spTree>
    <p:extLst>
      <p:ext uri="{BB962C8B-B14F-4D97-AF65-F5344CB8AC3E}">
        <p14:creationId xmlns:p14="http://schemas.microsoft.com/office/powerpoint/2010/main" val="3762982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A8BA-B449-764C-8911-DE634F81AD8E}"/>
              </a:ext>
            </a:extLst>
          </p:cNvPr>
          <p:cNvSpPr>
            <a:spLocks noGrp="1"/>
          </p:cNvSpPr>
          <p:nvPr>
            <p:ph type="title"/>
          </p:nvPr>
        </p:nvSpPr>
        <p:spPr>
          <a:xfrm>
            <a:off x="220362" y="155061"/>
            <a:ext cx="8384376" cy="1325563"/>
          </a:xfrm>
        </p:spPr>
        <p:txBody>
          <a:bodyPr/>
          <a:lstStyle/>
          <a:p>
            <a:r>
              <a:rPr lang="en-US"/>
              <a:t>Lieutenant William Leefe Robinson</a:t>
            </a:r>
            <a:br>
              <a:rPr lang="en-US"/>
            </a:br>
            <a:r>
              <a:rPr lang="en-US" sz="3200"/>
              <a:t>39th squadran, Royal Flying Corps</a:t>
            </a:r>
            <a:endParaRPr lang="en-US"/>
          </a:p>
        </p:txBody>
      </p:sp>
      <p:pic>
        <p:nvPicPr>
          <p:cNvPr id="5" name="Picture 4">
            <a:extLst>
              <a:ext uri="{FF2B5EF4-FFF2-40B4-BE49-F238E27FC236}">
                <a16:creationId xmlns:a16="http://schemas.microsoft.com/office/drawing/2014/main" id="{AD9FB500-9E22-664F-87A3-7AB0CA3E857E}"/>
              </a:ext>
            </a:extLst>
          </p:cNvPr>
          <p:cNvPicPr>
            <a:picLocks noChangeAspect="1"/>
          </p:cNvPicPr>
          <p:nvPr/>
        </p:nvPicPr>
        <p:blipFill rotWithShape="1">
          <a:blip r:embed="rId2"/>
          <a:srcRect b="7207"/>
          <a:stretch/>
        </p:blipFill>
        <p:spPr>
          <a:xfrm>
            <a:off x="5957805" y="982895"/>
            <a:ext cx="3147224" cy="4992131"/>
          </a:xfrm>
          <a:prstGeom prst="rect">
            <a:avLst/>
          </a:prstGeom>
        </p:spPr>
      </p:pic>
      <p:sp>
        <p:nvSpPr>
          <p:cNvPr id="6" name="TextBox 5">
            <a:extLst>
              <a:ext uri="{FF2B5EF4-FFF2-40B4-BE49-F238E27FC236}">
                <a16:creationId xmlns:a16="http://schemas.microsoft.com/office/drawing/2014/main" id="{9B82EED3-977A-3C43-9458-ECDA021D8136}"/>
              </a:ext>
            </a:extLst>
          </p:cNvPr>
          <p:cNvSpPr txBox="1"/>
          <p:nvPr/>
        </p:nvSpPr>
        <p:spPr>
          <a:xfrm>
            <a:off x="123568" y="6139424"/>
            <a:ext cx="7938712" cy="646331"/>
          </a:xfrm>
          <a:prstGeom prst="rect">
            <a:avLst/>
          </a:prstGeom>
          <a:noFill/>
        </p:spPr>
        <p:txBody>
          <a:bodyPr wrap="none" rtlCol="0">
            <a:spAutoFit/>
          </a:bodyPr>
          <a:lstStyle/>
          <a:p>
            <a:r>
              <a:rPr lang="en-US"/>
              <a:t>reproduced with permission of Cllr Peter Dace, Northshaw &amp; Cuffley Parish Council</a:t>
            </a:r>
          </a:p>
          <a:p>
            <a:r>
              <a:rPr lang="en-US"/>
              <a:t>https://northawcuffleypc.org.uk/w-l-robinson-vc/</a:t>
            </a:r>
          </a:p>
        </p:txBody>
      </p:sp>
      <p:sp>
        <p:nvSpPr>
          <p:cNvPr id="3" name="TextBox 2">
            <a:extLst>
              <a:ext uri="{FF2B5EF4-FFF2-40B4-BE49-F238E27FC236}">
                <a16:creationId xmlns:a16="http://schemas.microsoft.com/office/drawing/2014/main" id="{B6590030-7493-6344-8140-2997CC073108}"/>
              </a:ext>
            </a:extLst>
          </p:cNvPr>
          <p:cNvSpPr txBox="1"/>
          <p:nvPr/>
        </p:nvSpPr>
        <p:spPr>
          <a:xfrm>
            <a:off x="961292" y="2555631"/>
            <a:ext cx="3399693" cy="1200329"/>
          </a:xfrm>
          <a:prstGeom prst="rect">
            <a:avLst/>
          </a:prstGeom>
          <a:noFill/>
        </p:spPr>
        <p:txBody>
          <a:bodyPr wrap="square" rtlCol="0">
            <a:spAutoFit/>
          </a:bodyPr>
          <a:lstStyle/>
          <a:p>
            <a:r>
              <a:rPr lang="en-US" sz="2400"/>
              <a:t>first to shoot down an airship on British soil</a:t>
            </a:r>
          </a:p>
          <a:p>
            <a:r>
              <a:rPr lang="en-US" sz="2400"/>
              <a:t>2/3 September 1916</a:t>
            </a:r>
          </a:p>
        </p:txBody>
      </p:sp>
      <p:grpSp>
        <p:nvGrpSpPr>
          <p:cNvPr id="9" name="Group 8">
            <a:extLst>
              <a:ext uri="{FF2B5EF4-FFF2-40B4-BE49-F238E27FC236}">
                <a16:creationId xmlns:a16="http://schemas.microsoft.com/office/drawing/2014/main" id="{B9A60824-8180-C645-B974-E797C097EABB}"/>
              </a:ext>
            </a:extLst>
          </p:cNvPr>
          <p:cNvGrpSpPr/>
          <p:nvPr/>
        </p:nvGrpSpPr>
        <p:grpSpPr>
          <a:xfrm>
            <a:off x="1125415" y="3948380"/>
            <a:ext cx="3797623" cy="2026646"/>
            <a:chOff x="1125415" y="3948380"/>
            <a:chExt cx="3797623" cy="2026646"/>
          </a:xfrm>
        </p:grpSpPr>
        <p:sp>
          <p:nvSpPr>
            <p:cNvPr id="7" name="TextBox 6">
              <a:extLst>
                <a:ext uri="{FF2B5EF4-FFF2-40B4-BE49-F238E27FC236}">
                  <a16:creationId xmlns:a16="http://schemas.microsoft.com/office/drawing/2014/main" id="{8D072451-B074-3341-8E59-3E170D979CA2}"/>
                </a:ext>
              </a:extLst>
            </p:cNvPr>
            <p:cNvSpPr txBox="1"/>
            <p:nvPr/>
          </p:nvSpPr>
          <p:spPr>
            <a:xfrm>
              <a:off x="1125415" y="3948380"/>
              <a:ext cx="3399693" cy="830997"/>
            </a:xfrm>
            <a:prstGeom prst="rect">
              <a:avLst/>
            </a:prstGeom>
            <a:noFill/>
          </p:spPr>
          <p:txBody>
            <a:bodyPr wrap="square" rtlCol="0">
              <a:spAutoFit/>
            </a:bodyPr>
            <a:lstStyle/>
            <a:p>
              <a:r>
                <a:rPr lang="en-US" sz="2400"/>
                <a:t>2 days later, awarded the Victoria Cross</a:t>
              </a:r>
            </a:p>
          </p:txBody>
        </p:sp>
        <p:pic>
          <p:nvPicPr>
            <p:cNvPr id="8" name="Picture 7">
              <a:extLst>
                <a:ext uri="{FF2B5EF4-FFF2-40B4-BE49-F238E27FC236}">
                  <a16:creationId xmlns:a16="http://schemas.microsoft.com/office/drawing/2014/main" id="{BE0712D9-0534-5F45-B6A9-A16E15F55FF5}"/>
                </a:ext>
              </a:extLst>
            </p:cNvPr>
            <p:cNvPicPr>
              <a:picLocks noChangeAspect="1"/>
            </p:cNvPicPr>
            <p:nvPr/>
          </p:nvPicPr>
          <p:blipFill rotWithShape="1">
            <a:blip r:embed="rId3"/>
            <a:srcRect l="22479" t="27549" r="16666" b="7521"/>
            <a:stretch/>
          </p:blipFill>
          <p:spPr>
            <a:xfrm>
              <a:off x="3458309" y="4412218"/>
              <a:ext cx="1464729" cy="1562808"/>
            </a:xfrm>
            <a:prstGeom prst="rect">
              <a:avLst/>
            </a:prstGeom>
          </p:spPr>
        </p:pic>
      </p:grpSp>
    </p:spTree>
    <p:extLst>
      <p:ext uri="{BB962C8B-B14F-4D97-AF65-F5344CB8AC3E}">
        <p14:creationId xmlns:p14="http://schemas.microsoft.com/office/powerpoint/2010/main" val="2509247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BBBA6B-FDA8-854C-BCB5-489A2DF33C48}"/>
              </a:ext>
            </a:extLst>
          </p:cNvPr>
          <p:cNvPicPr>
            <a:picLocks noChangeAspect="1"/>
          </p:cNvPicPr>
          <p:nvPr/>
        </p:nvPicPr>
        <p:blipFill>
          <a:blip r:embed="rId2"/>
          <a:stretch>
            <a:fillRect/>
          </a:stretch>
        </p:blipFill>
        <p:spPr>
          <a:xfrm>
            <a:off x="8297115" y="2957320"/>
            <a:ext cx="3182252" cy="325122"/>
          </a:xfrm>
          <a:prstGeom prst="rect">
            <a:avLst/>
          </a:prstGeom>
        </p:spPr>
      </p:pic>
      <p:sp>
        <p:nvSpPr>
          <p:cNvPr id="10" name="TextBox 9">
            <a:extLst>
              <a:ext uri="{FF2B5EF4-FFF2-40B4-BE49-F238E27FC236}">
                <a16:creationId xmlns:a16="http://schemas.microsoft.com/office/drawing/2014/main" id="{E3B7A6E2-DA32-B94A-AFCF-44810DC12F8B}"/>
              </a:ext>
            </a:extLst>
          </p:cNvPr>
          <p:cNvSpPr txBox="1"/>
          <p:nvPr/>
        </p:nvSpPr>
        <p:spPr>
          <a:xfrm>
            <a:off x="123568" y="6139424"/>
            <a:ext cx="7938712" cy="646331"/>
          </a:xfrm>
          <a:prstGeom prst="rect">
            <a:avLst/>
          </a:prstGeom>
          <a:noFill/>
        </p:spPr>
        <p:txBody>
          <a:bodyPr wrap="none" rtlCol="0">
            <a:spAutoFit/>
          </a:bodyPr>
          <a:lstStyle/>
          <a:p>
            <a:r>
              <a:rPr lang="en-US"/>
              <a:t>reproduced with permission of Cllr Peter Dace, Northshaw &amp; Cuffley Parish Council</a:t>
            </a:r>
          </a:p>
          <a:p>
            <a:r>
              <a:rPr lang="en-US"/>
              <a:t>https://northawcuffleypc.org.uk/w-l-robinson-vc/</a:t>
            </a:r>
          </a:p>
        </p:txBody>
      </p:sp>
      <p:sp>
        <p:nvSpPr>
          <p:cNvPr id="11" name="TextBox 10">
            <a:extLst>
              <a:ext uri="{FF2B5EF4-FFF2-40B4-BE49-F238E27FC236}">
                <a16:creationId xmlns:a16="http://schemas.microsoft.com/office/drawing/2014/main" id="{C1A5CC06-4632-4747-BB04-A287EE5B9257}"/>
              </a:ext>
            </a:extLst>
          </p:cNvPr>
          <p:cNvSpPr txBox="1"/>
          <p:nvPr/>
        </p:nvSpPr>
        <p:spPr>
          <a:xfrm>
            <a:off x="8173490" y="1530572"/>
            <a:ext cx="3478931" cy="2677656"/>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Royal Flying Corps personnel examining the debris from the</a:t>
            </a: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3F60C89-4668-E043-B77C-3ADC63193D4E}"/>
              </a:ext>
            </a:extLst>
          </p:cNvPr>
          <p:cNvPicPr>
            <a:picLocks noChangeAspect="1"/>
          </p:cNvPicPr>
          <p:nvPr/>
        </p:nvPicPr>
        <p:blipFill rotWithShape="1">
          <a:blip r:embed="rId3"/>
          <a:srcRect b="13513"/>
          <a:stretch/>
        </p:blipFill>
        <p:spPr>
          <a:xfrm>
            <a:off x="290027" y="208181"/>
            <a:ext cx="7567448" cy="5931243"/>
          </a:xfrm>
          <a:prstGeom prst="rect">
            <a:avLst/>
          </a:prstGeom>
        </p:spPr>
      </p:pic>
    </p:spTree>
    <p:extLst>
      <p:ext uri="{BB962C8B-B14F-4D97-AF65-F5344CB8AC3E}">
        <p14:creationId xmlns:p14="http://schemas.microsoft.com/office/powerpoint/2010/main" val="427999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BBBA6B-FDA8-854C-BCB5-489A2DF33C48}"/>
              </a:ext>
            </a:extLst>
          </p:cNvPr>
          <p:cNvPicPr>
            <a:picLocks noChangeAspect="1"/>
          </p:cNvPicPr>
          <p:nvPr/>
        </p:nvPicPr>
        <p:blipFill>
          <a:blip r:embed="rId2"/>
          <a:stretch>
            <a:fillRect/>
          </a:stretch>
        </p:blipFill>
        <p:spPr>
          <a:xfrm>
            <a:off x="8297115" y="4205355"/>
            <a:ext cx="3182252" cy="325122"/>
          </a:xfrm>
          <a:prstGeom prst="rect">
            <a:avLst/>
          </a:prstGeom>
        </p:spPr>
      </p:pic>
      <p:sp>
        <p:nvSpPr>
          <p:cNvPr id="10" name="TextBox 9">
            <a:extLst>
              <a:ext uri="{FF2B5EF4-FFF2-40B4-BE49-F238E27FC236}">
                <a16:creationId xmlns:a16="http://schemas.microsoft.com/office/drawing/2014/main" id="{E3B7A6E2-DA32-B94A-AFCF-44810DC12F8B}"/>
              </a:ext>
            </a:extLst>
          </p:cNvPr>
          <p:cNvSpPr txBox="1"/>
          <p:nvPr/>
        </p:nvSpPr>
        <p:spPr>
          <a:xfrm>
            <a:off x="123568" y="6139424"/>
            <a:ext cx="7938712" cy="646331"/>
          </a:xfrm>
          <a:prstGeom prst="rect">
            <a:avLst/>
          </a:prstGeom>
          <a:noFill/>
        </p:spPr>
        <p:txBody>
          <a:bodyPr wrap="none" rtlCol="0">
            <a:spAutoFit/>
          </a:bodyPr>
          <a:lstStyle/>
          <a:p>
            <a:r>
              <a:rPr lang="en-US"/>
              <a:t>reproduced with permission of Cllr Peter Dace, Northshaw &amp; Cuffley Parish Council</a:t>
            </a:r>
          </a:p>
          <a:p>
            <a:r>
              <a:rPr lang="en-US"/>
              <a:t>https://northawcuffleypc.org.uk/w-l-robinson-vc/</a:t>
            </a:r>
          </a:p>
        </p:txBody>
      </p:sp>
      <p:sp>
        <p:nvSpPr>
          <p:cNvPr id="11" name="TextBox 10">
            <a:extLst>
              <a:ext uri="{FF2B5EF4-FFF2-40B4-BE49-F238E27FC236}">
                <a16:creationId xmlns:a16="http://schemas.microsoft.com/office/drawing/2014/main" id="{C1A5CC06-4632-4747-BB04-A287EE5B9257}"/>
              </a:ext>
            </a:extLst>
          </p:cNvPr>
          <p:cNvSpPr txBox="1"/>
          <p:nvPr/>
        </p:nvSpPr>
        <p:spPr>
          <a:xfrm>
            <a:off x="8173490" y="2778607"/>
            <a:ext cx="3478931" cy="2677656"/>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Royal Flying Corps personnel examining the engine from the</a:t>
            </a: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6D8BE86-4A7E-E843-BB1B-4A523F37B7C0}"/>
              </a:ext>
            </a:extLst>
          </p:cNvPr>
          <p:cNvPicPr>
            <a:picLocks noChangeAspect="1"/>
          </p:cNvPicPr>
          <p:nvPr/>
        </p:nvPicPr>
        <p:blipFill rotWithShape="1">
          <a:blip r:embed="rId3"/>
          <a:srcRect b="9708"/>
          <a:stretch/>
        </p:blipFill>
        <p:spPr>
          <a:xfrm>
            <a:off x="123568" y="414300"/>
            <a:ext cx="8021254" cy="4910200"/>
          </a:xfrm>
          <a:prstGeom prst="rect">
            <a:avLst/>
          </a:prstGeom>
        </p:spPr>
      </p:pic>
    </p:spTree>
    <p:extLst>
      <p:ext uri="{BB962C8B-B14F-4D97-AF65-F5344CB8AC3E}">
        <p14:creationId xmlns:p14="http://schemas.microsoft.com/office/powerpoint/2010/main" val="3191551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BBBA6B-FDA8-854C-BCB5-489A2DF33C48}"/>
              </a:ext>
            </a:extLst>
          </p:cNvPr>
          <p:cNvPicPr>
            <a:picLocks noChangeAspect="1"/>
          </p:cNvPicPr>
          <p:nvPr/>
        </p:nvPicPr>
        <p:blipFill>
          <a:blip r:embed="rId2"/>
          <a:stretch>
            <a:fillRect/>
          </a:stretch>
        </p:blipFill>
        <p:spPr>
          <a:xfrm>
            <a:off x="278836" y="111009"/>
            <a:ext cx="3182252" cy="325122"/>
          </a:xfrm>
          <a:prstGeom prst="rect">
            <a:avLst/>
          </a:prstGeom>
        </p:spPr>
      </p:pic>
      <p:sp>
        <p:nvSpPr>
          <p:cNvPr id="10" name="TextBox 9">
            <a:extLst>
              <a:ext uri="{FF2B5EF4-FFF2-40B4-BE49-F238E27FC236}">
                <a16:creationId xmlns:a16="http://schemas.microsoft.com/office/drawing/2014/main" id="{E3B7A6E2-DA32-B94A-AFCF-44810DC12F8B}"/>
              </a:ext>
            </a:extLst>
          </p:cNvPr>
          <p:cNvSpPr txBox="1"/>
          <p:nvPr/>
        </p:nvSpPr>
        <p:spPr>
          <a:xfrm>
            <a:off x="123568" y="6139424"/>
            <a:ext cx="7938712" cy="646331"/>
          </a:xfrm>
          <a:prstGeom prst="rect">
            <a:avLst/>
          </a:prstGeom>
          <a:noFill/>
        </p:spPr>
        <p:txBody>
          <a:bodyPr wrap="none" rtlCol="0">
            <a:spAutoFit/>
          </a:bodyPr>
          <a:lstStyle/>
          <a:p>
            <a:r>
              <a:rPr lang="en-US"/>
              <a:t>reproduced with permission of Cllr Peter Dace, Northshaw &amp; Cuffley Parish Council</a:t>
            </a:r>
          </a:p>
          <a:p>
            <a:r>
              <a:rPr lang="en-US"/>
              <a:t>https://northawcuffleypc.org.uk/w-l-robinson-vc/</a:t>
            </a:r>
          </a:p>
        </p:txBody>
      </p:sp>
      <p:sp>
        <p:nvSpPr>
          <p:cNvPr id="11" name="TextBox 10">
            <a:extLst>
              <a:ext uri="{FF2B5EF4-FFF2-40B4-BE49-F238E27FC236}">
                <a16:creationId xmlns:a16="http://schemas.microsoft.com/office/drawing/2014/main" id="{C1A5CC06-4632-4747-BB04-A287EE5B9257}"/>
              </a:ext>
            </a:extLst>
          </p:cNvPr>
          <p:cNvSpPr txBox="1"/>
          <p:nvPr/>
        </p:nvSpPr>
        <p:spPr>
          <a:xfrm>
            <a:off x="8062280" y="1643662"/>
            <a:ext cx="3478931" cy="2677656"/>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Wooden frame completely burnt, but reinforcing wire and metal from the gondolas and engine, recovered.</a:t>
            </a:r>
          </a:p>
        </p:txBody>
      </p:sp>
      <p:pic>
        <p:nvPicPr>
          <p:cNvPr id="4" name="Picture 3">
            <a:extLst>
              <a:ext uri="{FF2B5EF4-FFF2-40B4-BE49-F238E27FC236}">
                <a16:creationId xmlns:a16="http://schemas.microsoft.com/office/drawing/2014/main" id="{625F1AA0-72FB-6F4D-B0B0-8C20C8ED5A66}"/>
              </a:ext>
            </a:extLst>
          </p:cNvPr>
          <p:cNvPicPr>
            <a:picLocks noChangeAspect="1"/>
          </p:cNvPicPr>
          <p:nvPr/>
        </p:nvPicPr>
        <p:blipFill rotWithShape="1">
          <a:blip r:embed="rId3"/>
          <a:srcRect b="14429"/>
          <a:stretch/>
        </p:blipFill>
        <p:spPr>
          <a:xfrm>
            <a:off x="278836" y="607205"/>
            <a:ext cx="7721600" cy="5422895"/>
          </a:xfrm>
          <a:prstGeom prst="rect">
            <a:avLst/>
          </a:prstGeom>
        </p:spPr>
      </p:pic>
      <p:pic>
        <p:nvPicPr>
          <p:cNvPr id="3" name="Picture 2">
            <a:extLst>
              <a:ext uri="{FF2B5EF4-FFF2-40B4-BE49-F238E27FC236}">
                <a16:creationId xmlns:a16="http://schemas.microsoft.com/office/drawing/2014/main" id="{62E30946-B468-6642-8AA1-D8F1DDBF2498}"/>
              </a:ext>
            </a:extLst>
          </p:cNvPr>
          <p:cNvPicPr>
            <a:picLocks noChangeAspect="1"/>
          </p:cNvPicPr>
          <p:nvPr/>
        </p:nvPicPr>
        <p:blipFill>
          <a:blip r:embed="rId4"/>
          <a:stretch>
            <a:fillRect/>
          </a:stretch>
        </p:blipFill>
        <p:spPr>
          <a:xfrm>
            <a:off x="8352484" y="4501660"/>
            <a:ext cx="3450109" cy="1637763"/>
          </a:xfrm>
          <a:prstGeom prst="rect">
            <a:avLst/>
          </a:prstGeom>
        </p:spPr>
      </p:pic>
    </p:spTree>
    <p:extLst>
      <p:ext uri="{BB962C8B-B14F-4D97-AF65-F5344CB8AC3E}">
        <p14:creationId xmlns:p14="http://schemas.microsoft.com/office/powerpoint/2010/main" val="23244214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1405</TotalTime>
  <Words>852</Words>
  <Application>Microsoft Macintosh PowerPoint</Application>
  <PresentationFormat>Widescreen</PresentationFormat>
  <Paragraphs>86</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Times New Roman</vt:lpstr>
      <vt:lpstr>Office Theme</vt:lpstr>
      <vt:lpstr>The metal fragment and the Cuffley Airship</vt:lpstr>
      <vt:lpstr>PowerPoint Presentation</vt:lpstr>
      <vt:lpstr>PowerPoint Presentation</vt:lpstr>
      <vt:lpstr>PowerPoint Presentation</vt:lpstr>
      <vt:lpstr>Fuel + oxygen + spark = fire</vt:lpstr>
      <vt:lpstr>Lieutenant William Leefe Robinson 39th squadran, Royal Flying Corps</vt:lpstr>
      <vt:lpstr>PowerPoint Presentation</vt:lpstr>
      <vt:lpstr>PowerPoint Presentation</vt:lpstr>
      <vt:lpstr>PowerPoint Presentation</vt:lpstr>
      <vt:lpstr>encounter with Michael Cook</vt:lpstr>
      <vt:lpstr>Unlike myself, Michael is an infrequent visitor for lunch at Darwin College.  So he had been carrying the fragment for some time, tucked away in his jacket, until we finally met by chance and introduced ourselves.</vt:lpstr>
      <vt:lpstr>PowerPoint Presentation</vt:lpstr>
      <vt:lpstr>PowerPoint Presentation</vt:lpstr>
      <vt:lpstr>corrugated for engineered rigidity</vt:lpstr>
      <vt:lpstr>Duralumin</vt:lpstr>
      <vt:lpstr>PowerPoint Presentation</vt:lpstr>
      <vt:lpstr>PowerPoint Presentation</vt:lpstr>
      <vt:lpstr>Microscopy &amp; microanalysis</vt:lpstr>
      <vt:lpstr>Microanalysis</vt:lpstr>
      <vt:lpstr>Two manufacturers of airships</vt:lpstr>
      <vt:lpstr>Cuffley airship was SL11, not Zeppelin</vt:lpstr>
      <vt:lpstr>Imperial War Museum, Martin Anthony,  Assistant Curator (First World War)</vt:lpstr>
      <vt:lpstr>Professor Wolfgang Bleck, Aachen University</vt:lpstr>
      <vt:lpstr>PowerPoint Presentation</vt:lpstr>
      <vt:lpstr>dissertation, University of Mannheim, 1987, by Dorothea Haaland, p. 253</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metal fragment and the Cuffley Airship</dc:title>
  <dc:creator>H.K.D.H. Bhadeshia</dc:creator>
  <cp:lastModifiedBy>Harry Bhadeshia</cp:lastModifiedBy>
  <cp:revision>65</cp:revision>
  <dcterms:created xsi:type="dcterms:W3CDTF">2021-06-19T15:39:11Z</dcterms:created>
  <dcterms:modified xsi:type="dcterms:W3CDTF">2025-11-30T20:36:19Z</dcterms:modified>
</cp:coreProperties>
</file>