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61" r:id="rId4"/>
    <p:sldId id="264" r:id="rId5"/>
    <p:sldId id="262" r:id="rId6"/>
    <p:sldId id="260" r:id="rId7"/>
    <p:sldId id="257" r:id="rId8"/>
    <p:sldId id="259" r:id="rId9"/>
    <p:sldId id="258" r:id="rId10"/>
    <p:sldId id="265" r:id="rId11"/>
    <p:sldId id="266" r:id="rId12"/>
    <p:sldId id="267" r:id="rId13"/>
    <p:sldId id="268" r:id="rId14"/>
    <p:sldId id="269" r:id="rId15"/>
    <p:sldId id="270" r:id="rId16"/>
    <p:sldId id="339" r:id="rId17"/>
    <p:sldId id="341" r:id="rId18"/>
    <p:sldId id="345" r:id="rId19"/>
    <p:sldId id="347" r:id="rId20"/>
    <p:sldId id="822" r:id="rId21"/>
    <p:sldId id="824" r:id="rId22"/>
    <p:sldId id="8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/>
    <p:restoredTop sz="94640"/>
  </p:normalViewPr>
  <p:slideViewPr>
    <p:cSldViewPr snapToGrid="0">
      <p:cViewPr varScale="1">
        <p:scale>
          <a:sx n="97" d="100"/>
          <a:sy n="97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2F7A7-3729-8A46-AB7B-92C73F6A9120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884DF-6B81-1F4B-BDD3-03B4DEA67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5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884DF-6B81-1F4B-BDD3-03B4DEA67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3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incorrect idea that </a:t>
            </a:r>
            <a:r>
              <a:rPr lang="el-GR" dirty="0">
                <a:effectLst/>
              </a:rPr>
              <a:t>β</a:t>
            </a:r>
            <a:r>
              <a:rPr lang="el-GR" dirty="0"/>
              <a:t>-</a:t>
            </a:r>
            <a:r>
              <a:rPr lang="en-GB" dirty="0"/>
              <a:t>iron (the non-magnetic form of </a:t>
            </a:r>
            <a:r>
              <a:rPr lang="el-GR" dirty="0">
                <a:effectLst/>
              </a:rPr>
              <a:t>α</a:t>
            </a:r>
            <a:r>
              <a:rPr lang="el-GR" dirty="0"/>
              <a:t>-</a:t>
            </a:r>
            <a:r>
              <a:rPr lang="en-GB" dirty="0"/>
              <a:t>iron above 770</a:t>
            </a:r>
            <a:r>
              <a:rPr lang="en-GB" dirty="0">
                <a:effectLst/>
              </a:rPr>
              <a:t>∘</a:t>
            </a:r>
            <a:r>
              <a:rPr lang="en-GB" dirty="0"/>
              <a:t>C) was an </a:t>
            </a:r>
            <a:r>
              <a:rPr lang="en-GB" b="1" dirty="0"/>
              <a:t>amorphous</a:t>
            </a:r>
            <a:r>
              <a:rPr lang="en-GB" dirty="0"/>
              <a:t> phase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boundaries, where grains of different orientation meet, there must be a neutral zone— a kind of “ no man’s land ”—where the crystal¬ line matter cannot assume the orientation of either of the grains. </a:t>
            </a:r>
            <a:endParaRPr lang="en-GB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thin layer of crystalline matter, which is considered by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Rosenhain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in an " amorphous ” state (20) would seem predestined to facilitate the appearance of the nuclei of the secondary depositions.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884DF-6B81-1F4B-BDD3-03B4DEA67F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1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FE6A-60CA-DE34-EEB6-9487BB373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E82FD-2031-F945-B84C-B9DC07830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A4E45-0BF8-6460-D6B5-2AD7819A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000B6-4502-99F9-A5A2-D21769D7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5BF10-7568-0CB5-E51E-28D454BD4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2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591F1-AB35-605E-2DA1-AB5C4CD3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60CBD-8864-42B5-849E-B13021610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47047-6655-0DFC-99F8-61203E3C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661F6-5C81-F1CC-5931-8C37CCFE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73AD3-6FF8-C1D3-8126-D5647DE6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5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7D0B52-59D7-6ED8-D8BD-3BF3CFB1B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593D8-C01A-C812-A7C3-2F1ABE58F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105F0-B792-3119-6D8E-EE7BA92D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92E2-BB40-791E-3A26-50E3B86E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E0026-A2E7-F307-42DD-A1970767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9EB0-00F0-689A-C05F-8D998782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20F45-B91B-0DF8-13E1-7948430E5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652F9-FEC9-87BB-6608-573FBF540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CDFE9-F270-37F1-3237-3F6F2C98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93726-1C45-A500-BBFE-81EB4F849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5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3C6F2-E822-097C-313A-E2B9777E8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08DB4-C550-EDE6-9F65-917EFB04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847AC-F97C-DDAB-9A4E-CCFE1FFB4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4C3D-E0F1-3B3D-C7D4-DCF2A1B98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612A8-1094-3B89-02AA-EAA11708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1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4720-6719-7E35-9F98-C1717DAF5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E60A0-1FA5-5426-7519-71809453D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6360E6-9AAC-5D70-CF4A-6634983AA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F2EEB-3AF2-9C8A-47C1-27B23AC98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27F6E-5B49-5260-F3BC-7FD65591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10053-034F-0A86-E4E4-C924397C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5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AD7C6-62E3-80FC-9CE6-3C4BEDFB9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69BE-65A9-135D-EDAF-BF72EBB6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DADE3-BB70-E518-F9D4-8D95A7CFD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97ADD-87ED-F050-4F93-EF870A2EF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EA87E-0676-6FBC-2D1E-139DC563C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41A40-D7AE-8778-E499-F92E7935B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58AC8-2462-08CA-6CE7-41964FE9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F5777-0C3A-2B74-BDE9-F53771E6C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2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55E80-CE23-A601-123C-C38B0370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76006-C622-B145-4286-288F0D142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E0885-68D2-40FD-B915-D217C640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16293-8085-DA45-2244-179460EB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7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D44F0-DF88-B645-8029-0D995187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C3737-0429-6006-D79A-648E8403F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3B816-40E6-3207-0CE7-9A1EAFCF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7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7AB70-0CB4-1EE7-5676-ABD76E95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B09A4-49E9-956B-094F-477D26AF9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D611C-22AD-DB8F-48D0-B31F1B567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74A8C-B73C-452A-CAFC-3CDC404E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DF71B-A355-2994-851A-2F507AC83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78ECF-E1D7-9371-2FC9-0C0841B4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B397-0835-9984-651F-4F96845D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5BA186-9954-767E-620D-DC94C1929A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E4173-D5C9-DE47-20B1-078E628E3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5AB69-BC37-BDDC-B56B-16850810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5D4DE-7C96-9BC9-5300-AF0378EAF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0C06B-A9D1-4276-3024-F4880D55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5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693E26-B479-3C58-EAE8-18CD119A4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88EFE-0DE8-A880-9696-23FC38A01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096EA-F886-E64E-B94D-98BB61682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EF0459-0455-044A-B8A1-418722C5C804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8BA5D-D83C-F2B8-DE5D-C7EF021ED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C884B-9BB5-22F1-B392-A497BC502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6D9290-D83F-A142-84B6-7D8A6CA36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jp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D69CB6-6C40-1628-1E2B-6DC7E0895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0" y="0"/>
            <a:ext cx="12108690" cy="69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3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and a graph of a graph&#10;&#10;AI-generated content may be incorrect.">
            <a:extLst>
              <a:ext uri="{FF2B5EF4-FFF2-40B4-BE49-F238E27FC236}">
                <a16:creationId xmlns:a16="http://schemas.microsoft.com/office/drawing/2014/main" id="{093DF607-410E-6E6D-5E2A-909454CA3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8" y="1026942"/>
            <a:ext cx="11598054" cy="46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5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liquid&#10;&#10;AI-generated content may be incorrect.">
            <a:extLst>
              <a:ext uri="{FF2B5EF4-FFF2-40B4-BE49-F238E27FC236}">
                <a16:creationId xmlns:a16="http://schemas.microsoft.com/office/drawing/2014/main" id="{4426EC1E-00ED-B9AC-16C8-01DAE6421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94" y="845918"/>
            <a:ext cx="6261883" cy="4127858"/>
          </a:xfrm>
          <a:prstGeom prst="rect">
            <a:avLst/>
          </a:prstGeom>
        </p:spPr>
      </p:pic>
      <p:pic>
        <p:nvPicPr>
          <p:cNvPr id="7" name="Picture 6" descr="A graph with a red line&#10;&#10;AI-generated content may be incorrect.">
            <a:extLst>
              <a:ext uri="{FF2B5EF4-FFF2-40B4-BE49-F238E27FC236}">
                <a16:creationId xmlns:a16="http://schemas.microsoft.com/office/drawing/2014/main" id="{26FFBCF4-6C81-0E09-7BBF-23BABAE5B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345" y="2489982"/>
            <a:ext cx="4879061" cy="3882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3114E-FE7A-374B-CF39-2289B2A5C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0670">
            <a:off x="4282695" y="2679020"/>
            <a:ext cx="1535817" cy="320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CBE38D-01A8-8732-8B6B-A4234191A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26405">
            <a:off x="8445306" y="4689751"/>
            <a:ext cx="1486486" cy="299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95FA1-413D-952D-759C-A1E38D0DD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6552" y="661768"/>
            <a:ext cx="18288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F26E5-4057-3EB5-1C68-1BB255728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6552" y="1353992"/>
            <a:ext cx="1663700" cy="52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63D374-4C47-98BF-AAEB-2C3A122F8DD4}"/>
              </a:ext>
            </a:extLst>
          </p:cNvPr>
          <p:cNvSpPr txBox="1"/>
          <p:nvPr/>
        </p:nvSpPr>
        <p:spPr>
          <a:xfrm>
            <a:off x="2857500" y="5720476"/>
            <a:ext cx="217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not sacrosanct</a:t>
            </a:r>
          </a:p>
        </p:txBody>
      </p:sp>
    </p:spTree>
    <p:extLst>
      <p:ext uri="{BB962C8B-B14F-4D97-AF65-F5344CB8AC3E}">
        <p14:creationId xmlns:p14="http://schemas.microsoft.com/office/powerpoint/2010/main" val="148623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B0989-CFA5-F8E9-6FD0-6DC58724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Temper martensite in Fe-C</a:t>
            </a:r>
          </a:p>
        </p:txBody>
      </p:sp>
      <p:pic>
        <p:nvPicPr>
          <p:cNvPr id="5" name="Picture 4" descr="A math equation with black text&#10;&#10;AI-generated content may be incorrect.">
            <a:extLst>
              <a:ext uri="{FF2B5EF4-FFF2-40B4-BE49-F238E27FC236}">
                <a16:creationId xmlns:a16="http://schemas.microsoft.com/office/drawing/2014/main" id="{C50E0420-BE4D-A0C8-BD4E-EE137883E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45" y="1569452"/>
            <a:ext cx="11692612" cy="1859548"/>
          </a:xfrm>
          <a:prstGeom prst="rect">
            <a:avLst/>
          </a:prstGeom>
        </p:spPr>
      </p:pic>
      <p:pic>
        <p:nvPicPr>
          <p:cNvPr id="7" name="Picture 6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70A74C26-875F-27A7-EDD4-D5C477F454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15" t="14699" r="9114" b="3164"/>
          <a:stretch>
            <a:fillRect/>
          </a:stretch>
        </p:blipFill>
        <p:spPr>
          <a:xfrm>
            <a:off x="59743" y="3429000"/>
            <a:ext cx="5232758" cy="3317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A8E368-E221-F78E-39FE-0F0FCD622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501" y="4579817"/>
            <a:ext cx="3581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8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39D9F932-43F9-18E5-C89D-50B30A750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3" y="76053"/>
            <a:ext cx="8978117" cy="5424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C7F13-F45E-3FDB-D487-93BB6A8D3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5664200"/>
            <a:ext cx="4699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8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CA629450-8B88-37BE-4D64-70600CA62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" y="445054"/>
            <a:ext cx="7118253" cy="5734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B68BD-77BC-503A-D798-BE390FA1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755" y="6198350"/>
            <a:ext cx="2857500" cy="469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CE3D2C-9A6E-CA6F-90FA-7EF14153C65A}"/>
              </a:ext>
            </a:extLst>
          </p:cNvPr>
          <p:cNvSpPr txBox="1"/>
          <p:nvPr/>
        </p:nvSpPr>
        <p:spPr>
          <a:xfrm>
            <a:off x="8623495" y="6166225"/>
            <a:ext cx="2858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Bhadeshia</a:t>
            </a:r>
            <a:r>
              <a:rPr lang="en-US" dirty="0">
                <a:solidFill>
                  <a:srgbClr val="0070C0"/>
                </a:solidFill>
              </a:rPr>
              <a:t>, Chintha, Lenka</a:t>
            </a:r>
          </a:p>
          <a:p>
            <a:r>
              <a:rPr lang="en-US" dirty="0">
                <a:solidFill>
                  <a:srgbClr val="0070C0"/>
                </a:solidFill>
              </a:rPr>
              <a:t>(2019)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A0845-8460-5C98-89C5-D1784713CD1D}"/>
              </a:ext>
            </a:extLst>
          </p:cNvPr>
          <p:cNvSpPr txBox="1"/>
          <p:nvPr/>
        </p:nvSpPr>
        <p:spPr>
          <a:xfrm>
            <a:off x="7494345" y="2445304"/>
            <a:ext cx="43162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/>
              <a:t>Cementite always </a:t>
            </a:r>
          </a:p>
          <a:p>
            <a:pPr algn="r"/>
            <a:r>
              <a:rPr lang="en-US" sz="2800"/>
              <a:t>most stable phase</a:t>
            </a:r>
          </a:p>
          <a:p>
            <a:pPr algn="r"/>
            <a:endParaRPr lang="en-US" sz="2800"/>
          </a:p>
          <a:p>
            <a:pPr algn="r"/>
            <a:endParaRPr lang="en-US" sz="2800"/>
          </a:p>
          <a:p>
            <a:pPr algn="r"/>
            <a:r>
              <a:rPr lang="en-US" sz="2800"/>
              <a:t>Other carbides absent at low carbon conentrations</a:t>
            </a:r>
          </a:p>
        </p:txBody>
      </p:sp>
    </p:spTree>
    <p:extLst>
      <p:ext uri="{BB962C8B-B14F-4D97-AF65-F5344CB8AC3E}">
        <p14:creationId xmlns:p14="http://schemas.microsoft.com/office/powerpoint/2010/main" val="407391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811E-D7AA-A3B3-541B-A95C46C8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Peritectoid reaction</a:t>
            </a:r>
          </a:p>
        </p:txBody>
      </p:sp>
      <p:pic>
        <p:nvPicPr>
          <p:cNvPr id="5" name="Picture 4" descr="A close-up of a couple of black text&#10;&#10;AI-generated content may be incorrect.">
            <a:extLst>
              <a:ext uri="{FF2B5EF4-FFF2-40B4-BE49-F238E27FC236}">
                <a16:creationId xmlns:a16="http://schemas.microsoft.com/office/drawing/2014/main" id="{EE58969E-39AC-80E9-CA48-DAE8E110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1" y="4551289"/>
            <a:ext cx="11848106" cy="2306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CB45A-0426-5888-65F3-89DA5CA67B42}"/>
              </a:ext>
            </a:extLst>
          </p:cNvPr>
          <p:cNvSpPr txBox="1"/>
          <p:nvPr/>
        </p:nvSpPr>
        <p:spPr>
          <a:xfrm>
            <a:off x="838200" y="1845046"/>
            <a:ext cx="22779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 V Davydov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Steel in Translation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2023</a:t>
            </a:r>
          </a:p>
        </p:txBody>
      </p:sp>
      <p:pic>
        <p:nvPicPr>
          <p:cNvPr id="10" name="Picture 9" descr="A diagram of a graph&#10;&#10;AI-generated content may be incorrect.">
            <a:extLst>
              <a:ext uri="{FF2B5EF4-FFF2-40B4-BE49-F238E27FC236}">
                <a16:creationId xmlns:a16="http://schemas.microsoft.com/office/drawing/2014/main" id="{2A4DAACE-0FFA-4B5F-04CA-8B9A568468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8584" r="2729"/>
          <a:stretch>
            <a:fillRect/>
          </a:stretch>
        </p:blipFill>
        <p:spPr>
          <a:xfrm>
            <a:off x="6599957" y="538601"/>
            <a:ext cx="4951827" cy="35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2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red line&#10;&#10;Description automatically generated">
            <a:extLst>
              <a:ext uri="{FF2B5EF4-FFF2-40B4-BE49-F238E27FC236}">
                <a16:creationId xmlns:a16="http://schemas.microsoft.com/office/drawing/2014/main" id="{43DC6C32-0265-F7FA-CE83-17E70B7F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6"/>
          <a:stretch/>
        </p:blipFill>
        <p:spPr>
          <a:xfrm>
            <a:off x="156384" y="212548"/>
            <a:ext cx="4707716" cy="6432904"/>
          </a:xfrm>
          <a:prstGeom prst="rect">
            <a:avLst/>
          </a:prstGeom>
        </p:spPr>
      </p:pic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BA32C08C-B704-1AA5-D5DC-3EAF6918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84"/>
          <a:stretch/>
        </p:blipFill>
        <p:spPr>
          <a:xfrm>
            <a:off x="5029200" y="212548"/>
            <a:ext cx="4419600" cy="32639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4AFA103-559E-C785-63F1-0CC4EAE0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540008"/>
            <a:ext cx="3111502" cy="310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880AE9-A060-B564-710E-A318D590259B}"/>
              </a:ext>
            </a:extLst>
          </p:cNvPr>
          <p:cNvSpPr txBox="1"/>
          <p:nvPr/>
        </p:nvSpPr>
        <p:spPr>
          <a:xfrm>
            <a:off x="4889502" y="5814455"/>
            <a:ext cx="3620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Bhadeshia</a:t>
            </a:r>
            <a:r>
              <a:rPr lang="en-US" sz="2400" dirty="0">
                <a:solidFill>
                  <a:srgbClr val="0070C0"/>
                </a:solidFill>
              </a:rPr>
              <a:t>, Waugh</a:t>
            </a:r>
          </a:p>
          <a:p>
            <a:r>
              <a:rPr lang="en-US" sz="2400" dirty="0">
                <a:solidFill>
                  <a:srgbClr val="0070C0"/>
                </a:solidFill>
              </a:rPr>
              <a:t>Acta Metall. 30 (1982) 775</a:t>
            </a:r>
          </a:p>
        </p:txBody>
      </p:sp>
    </p:spTree>
    <p:extLst>
      <p:ext uri="{BB962C8B-B14F-4D97-AF65-F5344CB8AC3E}">
        <p14:creationId xmlns:p14="http://schemas.microsoft.com/office/powerpoint/2010/main" val="41132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52"/>
    </mc:Choice>
    <mc:Fallback xmlns="">
      <p:transition spd="slow" advTm="3315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F26F24-2F60-7EF1-E1FC-C4974AF740DA}"/>
              </a:ext>
            </a:extLst>
          </p:cNvPr>
          <p:cNvGrpSpPr/>
          <p:nvPr/>
        </p:nvGrpSpPr>
        <p:grpSpPr>
          <a:xfrm>
            <a:off x="822251" y="1360488"/>
            <a:ext cx="4558396" cy="4902200"/>
            <a:chOff x="1981200" y="1157288"/>
            <a:chExt cx="4558396" cy="49022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DBEEAEA-9BA8-4314-A185-3A39AE058EBA}"/>
                </a:ext>
              </a:extLst>
            </p:cNvPr>
            <p:cNvGrpSpPr/>
            <p:nvPr/>
          </p:nvGrpSpPr>
          <p:grpSpPr>
            <a:xfrm>
              <a:off x="1981200" y="1157288"/>
              <a:ext cx="2692400" cy="4902200"/>
              <a:chOff x="1981200" y="1157288"/>
              <a:chExt cx="2692400" cy="4902200"/>
            </a:xfrm>
          </p:grpSpPr>
          <p:pic>
            <p:nvPicPr>
              <p:cNvPr id="86017" name="Picture 12" descr="From Clipboar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1157288"/>
                <a:ext cx="2692400" cy="490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15 Conector recto de flecha"/>
              <p:cNvCxnSpPr/>
              <p:nvPr/>
            </p:nvCxnSpPr>
            <p:spPr>
              <a:xfrm flipH="1">
                <a:off x="4038620" y="3608388"/>
                <a:ext cx="215900" cy="36036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021" name="16 CuadroTexto"/>
            <p:cNvSpPr txBox="1">
              <a:spLocks noChangeArrowheads="1"/>
            </p:cNvSpPr>
            <p:nvPr/>
          </p:nvSpPr>
          <p:spPr bwMode="auto">
            <a:xfrm>
              <a:off x="4105960" y="3085168"/>
              <a:ext cx="243363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dislocation</a:t>
              </a:r>
            </a:p>
          </p:txBody>
        </p:sp>
      </p:grpSp>
      <p:sp>
        <p:nvSpPr>
          <p:cNvPr id="86022" name="Text Box 14"/>
          <p:cNvSpPr txBox="1">
            <a:spLocks noChangeArrowheads="1"/>
          </p:cNvSpPr>
          <p:nvPr/>
        </p:nvSpPr>
        <p:spPr bwMode="auto">
          <a:xfrm>
            <a:off x="7267392" y="5471306"/>
            <a:ext cx="4280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0" dirty="0">
                <a:latin typeface="Arial" charset="0"/>
              </a:rPr>
              <a:t>Time during transformation at 200°C / hours</a:t>
            </a:r>
          </a:p>
        </p:txBody>
      </p:sp>
      <p:sp>
        <p:nvSpPr>
          <p:cNvPr id="86025" name="TextBox 11"/>
          <p:cNvSpPr txBox="1">
            <a:spLocks noChangeArrowheads="1"/>
          </p:cNvSpPr>
          <p:nvPr/>
        </p:nvSpPr>
        <p:spPr bwMode="auto">
          <a:xfrm>
            <a:off x="31861" y="6416576"/>
            <a:ext cx="6842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Caballero, Miller, Mateo, </a:t>
            </a:r>
            <a:r>
              <a:rPr lang="en-US" sz="1800" b="0" dirty="0" err="1">
                <a:solidFill>
                  <a:srgbClr val="0000FF"/>
                </a:solidFill>
                <a:latin typeface="Arial" charset="0"/>
              </a:rPr>
              <a:t>Cornide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. J. Alloys &amp; Compounds, (2012)</a:t>
            </a:r>
          </a:p>
        </p:txBody>
      </p:sp>
      <p:sp>
        <p:nvSpPr>
          <p:cNvPr id="86026" name="TextBox 1"/>
          <p:cNvSpPr txBox="1">
            <a:spLocks noChangeArrowheads="1"/>
          </p:cNvSpPr>
          <p:nvPr/>
        </p:nvSpPr>
        <p:spPr bwMode="auto">
          <a:xfrm>
            <a:off x="211071" y="267881"/>
            <a:ext cx="4199859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 dirty="0">
                <a:latin typeface="Arial" charset="0"/>
              </a:rPr>
              <a:t>carbon concentration in </a:t>
            </a:r>
            <a:r>
              <a:rPr lang="en-US" sz="3200" b="0" i="1" dirty="0">
                <a:latin typeface="Arial" charset="0"/>
              </a:rPr>
              <a:t>solution</a:t>
            </a:r>
            <a:r>
              <a:rPr lang="en-US" sz="3200" b="0" dirty="0">
                <a:latin typeface="Arial" charset="0"/>
              </a:rPr>
              <a:t> in ferrite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B1256-4669-0691-976A-B58A93DB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971" y="2273301"/>
            <a:ext cx="279400" cy="241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3B4C0D-1D37-F93B-2B27-CC38D4EC912F}"/>
              </a:ext>
            </a:extLst>
          </p:cNvPr>
          <p:cNvSpPr/>
          <p:nvPr/>
        </p:nvSpPr>
        <p:spPr>
          <a:xfrm>
            <a:off x="1974885" y="5121166"/>
            <a:ext cx="336116" cy="427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CF1FBF-D160-6E69-10C8-0B8A159F2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151" y="5175250"/>
            <a:ext cx="279400" cy="317500"/>
          </a:xfrm>
          <a:prstGeom prst="rect">
            <a:avLst/>
          </a:prstGeom>
        </p:spPr>
      </p:pic>
      <p:pic>
        <p:nvPicPr>
          <p:cNvPr id="17" name="Picture 16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8FA5DAF5-2A47-762A-F66D-5F1D89294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986" y="2037433"/>
            <a:ext cx="4406900" cy="3175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B37C9E-18A3-9B60-C01A-03F139AA8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31583" y="3362370"/>
            <a:ext cx="1968500" cy="50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5DFB27-CA8A-EB65-578A-C070ADC7A6FD}"/>
              </a:ext>
            </a:extLst>
          </p:cNvPr>
          <p:cNvSpPr txBox="1"/>
          <p:nvPr/>
        </p:nvSpPr>
        <p:spPr>
          <a:xfrm>
            <a:off x="7267392" y="474633"/>
            <a:ext cx="4444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Fe-1C-1.5Si-1.9Mn-1.3Cr-0.26Mo-0.1V </a:t>
            </a:r>
            <a:r>
              <a:rPr lang="en-US" dirty="0" err="1"/>
              <a:t>wt</a:t>
            </a:r>
            <a:r>
              <a:rPr lang="en-US" dirty="0"/>
              <a:t>%</a:t>
            </a:r>
          </a:p>
          <a:p>
            <a:pPr algn="ctr"/>
            <a:r>
              <a:rPr lang="en-GB" dirty="0"/>
              <a:t>Acta Mat. 91 (2015) 162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AFBA3D-9400-11B5-4C13-950460CD26B0}"/>
              </a:ext>
            </a:extLst>
          </p:cNvPr>
          <p:cNvSpPr txBox="1"/>
          <p:nvPr/>
        </p:nvSpPr>
        <p:spPr>
          <a:xfrm>
            <a:off x="8561082" y="1087449"/>
            <a:ext cx="3419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persistent carbon!</a:t>
            </a:r>
          </a:p>
        </p:txBody>
      </p:sp>
    </p:spTree>
    <p:extLst>
      <p:ext uri="{BB962C8B-B14F-4D97-AF65-F5344CB8AC3E}">
        <p14:creationId xmlns:p14="http://schemas.microsoft.com/office/powerpoint/2010/main" val="232536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46"/>
    </mc:Choice>
    <mc:Fallback xmlns="">
      <p:transition spd="slow" advTm="6984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3" descr="Fig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54" y="1115675"/>
            <a:ext cx="6554308" cy="48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4" descr="From 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31" y="1254546"/>
            <a:ext cx="3065941" cy="43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6"/>
          <p:cNvSpPr txBox="1">
            <a:spLocks noChangeArrowheads="1"/>
          </p:cNvSpPr>
          <p:nvPr/>
        </p:nvSpPr>
        <p:spPr bwMode="auto">
          <a:xfrm>
            <a:off x="346222" y="6227763"/>
            <a:ext cx="501938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Jang, Suh, </a:t>
            </a:r>
            <a:r>
              <a:rPr lang="en-US" sz="1800" b="0" dirty="0" err="1">
                <a:solidFill>
                  <a:srgbClr val="0000FF"/>
                </a:solidFill>
                <a:latin typeface="Arial" charset="0"/>
              </a:rPr>
              <a:t>Bhadeshia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, Scr. Mat. 68 (2012) 195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58D1E-435F-0512-77E9-D2C621237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022" y="319121"/>
            <a:ext cx="14859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C21717-B570-86D3-6090-2DAADA7E0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114" y="319121"/>
            <a:ext cx="2565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A08B68A-E274-3B7B-CBCD-2CD4650E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387" y="379980"/>
            <a:ext cx="7772400" cy="5494655"/>
          </a:xfrm>
          <a:prstGeom prst="rect">
            <a:avLst/>
          </a:prstGeom>
        </p:spPr>
      </p:pic>
      <p:pic>
        <p:nvPicPr>
          <p:cNvPr id="4" name="Picture 2" descr="Picture 1">
            <a:extLst>
              <a:ext uri="{FF2B5EF4-FFF2-40B4-BE49-F238E27FC236}">
                <a16:creationId xmlns:a16="http://schemas.microsoft.com/office/drawing/2014/main" id="{648FD781-5AD7-DEDF-3BAF-9F8044FF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4" y="4082024"/>
            <a:ext cx="3080783" cy="231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8033AEEE-59AD-31CC-41D5-7DEEE9087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388" y="6108634"/>
            <a:ext cx="4032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Hulme-Smith, </a:t>
            </a:r>
            <a:r>
              <a:rPr lang="en-US" sz="1600" b="0" dirty="0" err="1">
                <a:solidFill>
                  <a:srgbClr val="0070C0"/>
                </a:solidFill>
                <a:latin typeface="Arial" charset="0"/>
              </a:rPr>
              <a:t>Lonardelli</a:t>
            </a:r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, </a:t>
            </a:r>
            <a:r>
              <a:rPr lang="en-US" sz="1600" b="0" dirty="0" err="1">
                <a:solidFill>
                  <a:srgbClr val="0070C0"/>
                </a:solidFill>
                <a:latin typeface="Arial" charset="0"/>
              </a:rPr>
              <a:t>Dippel</a:t>
            </a:r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 and </a:t>
            </a:r>
            <a:r>
              <a:rPr lang="en-US" sz="1600" b="0" dirty="0" err="1">
                <a:solidFill>
                  <a:srgbClr val="0070C0"/>
                </a:solidFill>
                <a:latin typeface="Arial" charset="0"/>
              </a:rPr>
              <a:t>Bhadeshia</a:t>
            </a:r>
            <a:r>
              <a:rPr lang="en-US" sz="1600" b="0" dirty="0">
                <a:solidFill>
                  <a:srgbClr val="0070C0"/>
                </a:solidFill>
                <a:latin typeface="Arial" charset="0"/>
              </a:rPr>
              <a:t>, Scr. Mat. 69 (2013) 409.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E5B6F-296E-A369-7175-7C9463F3CE70}"/>
              </a:ext>
            </a:extLst>
          </p:cNvPr>
          <p:cNvSpPr txBox="1"/>
          <p:nvPr/>
        </p:nvSpPr>
        <p:spPr>
          <a:xfrm rot="20904895">
            <a:off x="251469" y="1056835"/>
            <a:ext cx="32780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transformed to</a:t>
            </a:r>
          </a:p>
          <a:p>
            <a:r>
              <a:rPr lang="en-US" sz="2400" dirty="0"/>
              <a:t>bainite at 200°C →25°C</a:t>
            </a:r>
          </a:p>
          <a:p>
            <a:endParaRPr lang="en-US" sz="2400" dirty="0"/>
          </a:p>
          <a:p>
            <a:r>
              <a:rPr lang="en-US" sz="2400" dirty="0"/>
              <a:t>then heated from</a:t>
            </a:r>
          </a:p>
          <a:p>
            <a:r>
              <a:rPr lang="en-US" sz="2400" dirty="0"/>
              <a:t>25→600°C at  300°C h</a:t>
            </a:r>
            <a:r>
              <a:rPr lang="en-US" sz="2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4318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4"/>
    </mc:Choice>
    <mc:Fallback xmlns="">
      <p:transition spd="slow" advTm="2791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n a piece of paper&#10;&#10;AI-generated content may be incorrect.">
            <a:extLst>
              <a:ext uri="{FF2B5EF4-FFF2-40B4-BE49-F238E27FC236}">
                <a16:creationId xmlns:a16="http://schemas.microsoft.com/office/drawing/2014/main" id="{1040A7B6-1A5B-1960-1D1D-A2744B0D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82" y="192942"/>
            <a:ext cx="4813984" cy="3820841"/>
          </a:xfrm>
          <a:prstGeom prst="rect">
            <a:avLst/>
          </a:prstGeom>
        </p:spPr>
      </p:pic>
      <p:pic>
        <p:nvPicPr>
          <p:cNvPr id="7" name="Picture 6" descr="A text on a page&#10;&#10;AI-generated content may be incorrect.">
            <a:extLst>
              <a:ext uri="{FF2B5EF4-FFF2-40B4-BE49-F238E27FC236}">
                <a16:creationId xmlns:a16="http://schemas.microsoft.com/office/drawing/2014/main" id="{E1D5EF75-D44E-7AA1-FEBB-9267F8BB49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550"/>
          <a:stretch>
            <a:fillRect/>
          </a:stretch>
        </p:blipFill>
        <p:spPr>
          <a:xfrm>
            <a:off x="4736066" y="3552581"/>
            <a:ext cx="7346226" cy="3112477"/>
          </a:xfrm>
          <a:prstGeom prst="rect">
            <a:avLst/>
          </a:prstGeom>
        </p:spPr>
      </p:pic>
      <p:pic>
        <p:nvPicPr>
          <p:cNvPr id="11" name="Picture 10" descr="A black text with black text&#10;&#10;AI-generated content may be incorrect.">
            <a:extLst>
              <a:ext uri="{FF2B5EF4-FFF2-40B4-BE49-F238E27FC236}">
                <a16:creationId xmlns:a16="http://schemas.microsoft.com/office/drawing/2014/main" id="{D054FC3B-8EA6-B0EE-E1D3-667230A6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477" y="325999"/>
            <a:ext cx="5053623" cy="2526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236245-8B16-EE89-1DDD-B020350AC5A0}"/>
              </a:ext>
            </a:extLst>
          </p:cNvPr>
          <p:cNvSpPr txBox="1"/>
          <p:nvPr/>
        </p:nvSpPr>
        <p:spPr>
          <a:xfrm>
            <a:off x="2042415" y="5009321"/>
            <a:ext cx="25825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Дмитрий Константинович Чернов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76C77-C359-BF73-761B-CDFB4AC1C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08" y="4327388"/>
            <a:ext cx="1637156" cy="2337670"/>
          </a:xfrm>
          <a:prstGeom prst="rect">
            <a:avLst/>
          </a:prstGeom>
          <a:effectLst>
            <a:softEdge rad="205524"/>
          </a:effectLst>
        </p:spPr>
      </p:pic>
    </p:spTree>
    <p:extLst>
      <p:ext uri="{BB962C8B-B14F-4D97-AF65-F5344CB8AC3E}">
        <p14:creationId xmlns:p14="http://schemas.microsoft.com/office/powerpoint/2010/main" val="2887612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35CF7390-6F1F-E25F-DEDC-1613B5E19B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598"/>
          <a:stretch>
            <a:fillRect/>
          </a:stretch>
        </p:blipFill>
        <p:spPr>
          <a:xfrm>
            <a:off x="0" y="128330"/>
            <a:ext cx="11976100" cy="1540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7DDA3-FEAF-3F86-DD22-7BFA346BB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05" y="839528"/>
            <a:ext cx="5066125" cy="447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EAD6F-2145-89F5-4338-B8B40FBA8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74" y="2380342"/>
            <a:ext cx="8786051" cy="402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3"/>
    </mc:Choice>
    <mc:Fallback xmlns="">
      <p:transition spd="slow" advTm="4821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A21D9-E9E4-EEC0-3B61-661F7B837C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28" r="31879"/>
          <a:stretch>
            <a:fillRect/>
          </a:stretch>
        </p:blipFill>
        <p:spPr>
          <a:xfrm>
            <a:off x="396742" y="125021"/>
            <a:ext cx="5699258" cy="4311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0DC73-2274-B1BA-6C60-CCEC301A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601"/>
          <a:stretch>
            <a:fillRect/>
          </a:stretch>
        </p:blipFill>
        <p:spPr>
          <a:xfrm>
            <a:off x="8401050" y="3429000"/>
            <a:ext cx="2883551" cy="2486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A6A4DA-FBD6-8946-3DE9-39A15C0E5612}"/>
              </a:ext>
            </a:extLst>
          </p:cNvPr>
          <p:cNvSpPr txBox="1"/>
          <p:nvPr/>
        </p:nvSpPr>
        <p:spPr>
          <a:xfrm>
            <a:off x="6293907" y="942086"/>
            <a:ext cx="29552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one interstice per </a:t>
            </a:r>
          </a:p>
          <a:p>
            <a:r>
              <a:rPr lang="en-US" sz="2800">
                <a:solidFill>
                  <a:srgbClr val="FF0000"/>
                </a:solidFill>
              </a:rPr>
              <a:t>iron atom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B7E30-4DAE-81EF-806B-863E748C2C07}"/>
              </a:ext>
            </a:extLst>
          </p:cNvPr>
          <p:cNvSpPr txBox="1"/>
          <p:nvPr/>
        </p:nvSpPr>
        <p:spPr>
          <a:xfrm>
            <a:off x="4420445" y="5479695"/>
            <a:ext cx="33511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three interstices per </a:t>
            </a:r>
          </a:p>
          <a:p>
            <a:r>
              <a:rPr lang="en-US" sz="2800">
                <a:solidFill>
                  <a:srgbClr val="FF0000"/>
                </a:solidFill>
              </a:rPr>
              <a:t>iron atom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501F04-8042-F4E7-2572-2622D2530ABD}"/>
              </a:ext>
            </a:extLst>
          </p:cNvPr>
          <p:cNvSpPr txBox="1"/>
          <p:nvPr/>
        </p:nvSpPr>
        <p:spPr>
          <a:xfrm>
            <a:off x="8582927" y="4235824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CA5C8-8712-0C19-AD1F-FE633048434E}"/>
              </a:ext>
            </a:extLst>
          </p:cNvPr>
          <p:cNvSpPr txBox="1"/>
          <p:nvPr/>
        </p:nvSpPr>
        <p:spPr>
          <a:xfrm>
            <a:off x="9212405" y="4573752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BCF27-715C-DE3A-BADE-C22D8436CD64}"/>
              </a:ext>
            </a:extLst>
          </p:cNvPr>
          <p:cNvSpPr txBox="1"/>
          <p:nvPr/>
        </p:nvSpPr>
        <p:spPr>
          <a:xfrm>
            <a:off x="10776157" y="4388224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97FC95-9B88-3E3F-2B75-6816E9BE514F}"/>
              </a:ext>
            </a:extLst>
          </p:cNvPr>
          <p:cNvSpPr txBox="1"/>
          <p:nvPr/>
        </p:nvSpPr>
        <p:spPr>
          <a:xfrm>
            <a:off x="10073795" y="4043667"/>
            <a:ext cx="38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95753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B3E6D8EE-A0BF-CA4F-AA48-4F030F9BD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26" y="140677"/>
            <a:ext cx="4960010" cy="4197781"/>
          </a:xfrm>
          <a:prstGeom prst="rect">
            <a:avLst/>
          </a:prstGeom>
        </p:spPr>
      </p:pic>
      <p:pic>
        <p:nvPicPr>
          <p:cNvPr id="3" name="Picture 3" descr="Fig4b.jpg">
            <a:extLst>
              <a:ext uri="{FF2B5EF4-FFF2-40B4-BE49-F238E27FC236}">
                <a16:creationId xmlns:a16="http://schemas.microsoft.com/office/drawing/2014/main" id="{DF5ACD4C-1CCA-AF89-0ACA-D350DE24D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8" y="140677"/>
            <a:ext cx="4223084" cy="312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88640F20-D40E-4845-6CC8-D72F31202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545" y="4473579"/>
            <a:ext cx="2645630" cy="2131202"/>
          </a:xfrm>
          <a:prstGeom prst="rect">
            <a:avLst/>
          </a:prstGeom>
        </p:spPr>
      </p:pic>
      <p:pic>
        <p:nvPicPr>
          <p:cNvPr id="5" name="Picture 4" descr="A graph with a red line&#10;&#10;AI-generated content may be incorrect.">
            <a:extLst>
              <a:ext uri="{FF2B5EF4-FFF2-40B4-BE49-F238E27FC236}">
                <a16:creationId xmlns:a16="http://schemas.microsoft.com/office/drawing/2014/main" id="{86FE783A-30CB-86D5-2B56-E2EA26E64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27" y="3593179"/>
            <a:ext cx="3526664" cy="2806504"/>
          </a:xfrm>
          <a:prstGeom prst="rect">
            <a:avLst/>
          </a:prstGeom>
        </p:spPr>
      </p:pic>
      <p:pic>
        <p:nvPicPr>
          <p:cNvPr id="8" name="Picture 7" descr="A close-up of a person&#10;&#10;AI-generated content may be incorrect.">
            <a:extLst>
              <a:ext uri="{FF2B5EF4-FFF2-40B4-BE49-F238E27FC236}">
                <a16:creationId xmlns:a16="http://schemas.microsoft.com/office/drawing/2014/main" id="{BCCDD91E-4A9F-3888-3449-008A02A49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896" y="626472"/>
            <a:ext cx="1913922" cy="2454813"/>
          </a:xfrm>
          <a:prstGeom prst="rect">
            <a:avLst/>
          </a:prstGeom>
          <a:effectLst>
            <a:softEdge rad="131594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DC402-DD49-11B8-A354-1ED8198AA792}"/>
              </a:ext>
            </a:extLst>
          </p:cNvPr>
          <p:cNvSpPr txBox="1"/>
          <p:nvPr/>
        </p:nvSpPr>
        <p:spPr>
          <a:xfrm rot="19820381">
            <a:off x="9966558" y="5684134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merican Typewriter" panose="02090604020004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534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tall black object&#10;&#10;AI-generated content may be incorrect.">
            <a:extLst>
              <a:ext uri="{FF2B5EF4-FFF2-40B4-BE49-F238E27FC236}">
                <a16:creationId xmlns:a16="http://schemas.microsoft.com/office/drawing/2014/main" id="{3C4E5E89-279B-9525-9753-56BC01B0A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6" y="1350498"/>
            <a:ext cx="7772400" cy="4826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7B7A0-275E-43DD-EDD5-20AF866E07C9}"/>
              </a:ext>
            </a:extLst>
          </p:cNvPr>
          <p:cNvSpPr txBox="1"/>
          <p:nvPr/>
        </p:nvSpPr>
        <p:spPr>
          <a:xfrm>
            <a:off x="5725551" y="466802"/>
            <a:ext cx="60627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Nikolai </a:t>
            </a:r>
            <a:r>
              <a:rPr lang="en-GB" sz="2800" dirty="0" err="1"/>
              <a:t>Timofeevich</a:t>
            </a:r>
            <a:r>
              <a:rPr lang="en-GB" sz="2800" dirty="0"/>
              <a:t> </a:t>
            </a:r>
            <a:r>
              <a:rPr lang="en-GB" sz="2800" dirty="0" err="1"/>
              <a:t>Beliaev</a:t>
            </a:r>
            <a:endParaRPr lang="en-GB" sz="2800" dirty="0"/>
          </a:p>
          <a:p>
            <a:r>
              <a:rPr lang="en-US" sz="2800" dirty="0"/>
              <a:t>Lectures at the Royal College of Mines</a:t>
            </a:r>
          </a:p>
          <a:p>
            <a:r>
              <a:rPr lang="en-US" sz="2800" dirty="0"/>
              <a:t>London, 1922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AA9A9-4388-4A4C-52F9-BAE2BD4575B2}"/>
              </a:ext>
            </a:extLst>
          </p:cNvPr>
          <p:cNvSpPr txBox="1"/>
          <p:nvPr/>
        </p:nvSpPr>
        <p:spPr>
          <a:xfrm>
            <a:off x="8764172" y="2405575"/>
            <a:ext cx="27994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Damascus steel,</a:t>
            </a:r>
          </a:p>
          <a:p>
            <a:r>
              <a:rPr lang="en-GB" sz="2800" dirty="0"/>
              <a:t>crystallisation,</a:t>
            </a:r>
          </a:p>
          <a:p>
            <a:r>
              <a:rPr lang="en-GB" sz="2800" dirty="0" err="1"/>
              <a:t>Widmanstaetten</a:t>
            </a:r>
            <a:r>
              <a:rPr lang="en-GB" sz="2800" dirty="0"/>
              <a:t> structures,</a:t>
            </a:r>
          </a:p>
          <a:p>
            <a:r>
              <a:rPr lang="en-GB" sz="2800" dirty="0"/>
              <a:t>steel making.</a:t>
            </a:r>
          </a:p>
          <a:p>
            <a:endParaRPr lang="en-GB" sz="2800" dirty="0"/>
          </a:p>
          <a:p>
            <a:r>
              <a:rPr lang="en-GB" sz="2800" dirty="0"/>
              <a:t>STEREOLOGY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5270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3613-35FD-5C58-5BC1-4932090E3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</a:t>
            </a:r>
          </a:p>
        </p:txBody>
      </p:sp>
      <p:pic>
        <p:nvPicPr>
          <p:cNvPr id="5" name="Picture 4" descr="A close-up of a graph&#10;&#10;AI-generated content may be incorrect.">
            <a:extLst>
              <a:ext uri="{FF2B5EF4-FFF2-40B4-BE49-F238E27FC236}">
                <a16:creationId xmlns:a16="http://schemas.microsoft.com/office/drawing/2014/main" id="{0198AB82-345D-3685-28EE-44745C63B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76" y="2067559"/>
            <a:ext cx="11562847" cy="40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A745-6A2F-D636-38C1-C8AB9822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86" y="212736"/>
            <a:ext cx="10515600" cy="689952"/>
          </a:xfrm>
        </p:spPr>
        <p:txBody>
          <a:bodyPr>
            <a:normAutofit fontScale="90000"/>
          </a:bodyPr>
          <a:lstStyle/>
          <a:p>
            <a:r>
              <a:rPr lang="en-US" dirty="0"/>
              <a:t>“Hultgren” extrapolation</a:t>
            </a:r>
          </a:p>
        </p:txBody>
      </p:sp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1605734A-4598-CBF4-65D5-7B0F938B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711"/>
          <a:stretch>
            <a:fillRect/>
          </a:stretch>
        </p:blipFill>
        <p:spPr>
          <a:xfrm>
            <a:off x="0" y="902689"/>
            <a:ext cx="6870965" cy="471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E2D63-DDCC-3749-42DE-B353746459C7}"/>
              </a:ext>
            </a:extLst>
          </p:cNvPr>
          <p:cNvSpPr txBox="1"/>
          <p:nvPr/>
        </p:nvSpPr>
        <p:spPr>
          <a:xfrm>
            <a:off x="7296444" y="1659285"/>
            <a:ext cx="44031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Beliaev</a:t>
            </a:r>
            <a:endParaRPr lang="en-GB" sz="3200" dirty="0"/>
          </a:p>
          <a:p>
            <a:r>
              <a:rPr lang="en-US" sz="3200" dirty="0"/>
              <a:t>Journal of the Iron and Steel Institute</a:t>
            </a:r>
          </a:p>
          <a:p>
            <a:r>
              <a:rPr lang="en-US" sz="3200" dirty="0"/>
              <a:t>105 (1922) 201-227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A19E8-B4C5-EC9E-D3C5-E88DC556F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332" y="6147583"/>
            <a:ext cx="10383666" cy="3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text with numbers&#10;&#10;AI-generated content may be incorrect.">
            <a:extLst>
              <a:ext uri="{FF2B5EF4-FFF2-40B4-BE49-F238E27FC236}">
                <a16:creationId xmlns:a16="http://schemas.microsoft.com/office/drawing/2014/main" id="{AA01F085-E368-8A33-2B63-FD5B3FA2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1784780"/>
            <a:ext cx="11430000" cy="4760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126323-AF54-CF15-1972-90E22743F63F}"/>
              </a:ext>
            </a:extLst>
          </p:cNvPr>
          <p:cNvSpPr txBox="1"/>
          <p:nvPr/>
        </p:nvSpPr>
        <p:spPr>
          <a:xfrm>
            <a:off x="370703" y="313169"/>
            <a:ext cx="8368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Floris Osmond, 1888, </a:t>
            </a:r>
            <a:r>
              <a:rPr lang="en-US" sz="3200" dirty="0" err="1">
                <a:solidFill>
                  <a:srgbClr val="0070C0"/>
                </a:solidFill>
              </a:rPr>
              <a:t>chuffage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refroidissment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C9BA9-574D-1325-7A1A-BB3C7BD28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17" y="1125462"/>
            <a:ext cx="29083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1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of carbon&#10;&#10;AI-generated content may be incorrect.">
            <a:extLst>
              <a:ext uri="{FF2B5EF4-FFF2-40B4-BE49-F238E27FC236}">
                <a16:creationId xmlns:a16="http://schemas.microsoft.com/office/drawing/2014/main" id="{F78A8379-9BBB-1D9F-1853-9ECC9B5A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835" y="252387"/>
            <a:ext cx="6298017" cy="44772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7D471-DF48-E4CB-6B4D-231B060FF6D2}"/>
              </a:ext>
            </a:extLst>
          </p:cNvPr>
          <p:cNvSpPr txBox="1"/>
          <p:nvPr/>
        </p:nvSpPr>
        <p:spPr>
          <a:xfrm>
            <a:off x="122105" y="5466616"/>
            <a:ext cx="4631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Two lectures on steel: first lecture</a:t>
            </a:r>
          </a:p>
          <a:p>
            <a:r>
              <a:rPr lang="en-US" sz="2400" dirty="0">
                <a:solidFill>
                  <a:srgbClr val="0070C0"/>
                </a:solidFill>
              </a:rPr>
              <a:t>Proc. Inst. Mech. </a:t>
            </a:r>
            <a:r>
              <a:rPr lang="en-US" sz="2400" dirty="0" err="1">
                <a:solidFill>
                  <a:srgbClr val="0070C0"/>
                </a:solidFill>
              </a:rPr>
              <a:t>Engng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80 (1911) 241-275</a:t>
            </a:r>
          </a:p>
        </p:txBody>
      </p:sp>
      <p:pic>
        <p:nvPicPr>
          <p:cNvPr id="8" name="Picture 7" descr="A drawing of a person wearing glasses&#10;&#10;AI-generated content may be incorrect.">
            <a:extLst>
              <a:ext uri="{FF2B5EF4-FFF2-40B4-BE49-F238E27FC236}">
                <a16:creationId xmlns:a16="http://schemas.microsoft.com/office/drawing/2014/main" id="{2EA1D9D2-2D10-B652-2A71-10439706D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93" y="161000"/>
            <a:ext cx="1817371" cy="23016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C5A2FB-ED84-1265-1351-CE20D47CEC85}"/>
              </a:ext>
            </a:extLst>
          </p:cNvPr>
          <p:cNvSpPr txBox="1"/>
          <p:nvPr/>
        </p:nvSpPr>
        <p:spPr>
          <a:xfrm>
            <a:off x="0" y="2651589"/>
            <a:ext cx="2139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Walter </a:t>
            </a:r>
            <a:r>
              <a:rPr lang="en-US" sz="2000" dirty="0" err="1">
                <a:solidFill>
                  <a:srgbClr val="0070C0"/>
                </a:solidFill>
              </a:rPr>
              <a:t>Rosenhain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FE08BB0D-8994-FEEC-4C14-D79978795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595" y="4863545"/>
            <a:ext cx="4686300" cy="180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92BADF-9027-C6BB-2382-7EF17D3FFC09}"/>
              </a:ext>
            </a:extLst>
          </p:cNvPr>
          <p:cNvSpPr txBox="1"/>
          <p:nvPr/>
        </p:nvSpPr>
        <p:spPr>
          <a:xfrm>
            <a:off x="9324205" y="252387"/>
            <a:ext cx="26463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Cementite</a:t>
            </a:r>
          </a:p>
          <a:p>
            <a:r>
              <a:rPr lang="en-US" sz="2800">
                <a:solidFill>
                  <a:srgbClr val="0070C0"/>
                </a:solidFill>
              </a:rPr>
              <a:t>6.01-7.38 Cwt%</a:t>
            </a:r>
          </a:p>
          <a:p>
            <a:r>
              <a:rPr lang="en-US" sz="2800">
                <a:solidFill>
                  <a:srgbClr val="0070C0"/>
                </a:solidFill>
              </a:rPr>
              <a:t>Muller 1878</a:t>
            </a:r>
          </a:p>
          <a:p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Fe</a:t>
            </a:r>
            <a:r>
              <a:rPr lang="en-US" sz="2800" baseline="-25000">
                <a:solidFill>
                  <a:srgbClr val="0070C0"/>
                </a:solidFill>
              </a:rPr>
              <a:t>3</a:t>
            </a:r>
            <a:r>
              <a:rPr lang="en-US" sz="2800">
                <a:solidFill>
                  <a:srgbClr val="0070C0"/>
                </a:solidFill>
              </a:rPr>
              <a:t>C</a:t>
            </a:r>
          </a:p>
          <a:p>
            <a:r>
              <a:rPr lang="en-US" sz="2800">
                <a:solidFill>
                  <a:srgbClr val="0070C0"/>
                </a:solidFill>
              </a:rPr>
              <a:t>Abel et al. 1883</a:t>
            </a:r>
          </a:p>
        </p:txBody>
      </p:sp>
    </p:spTree>
    <p:extLst>
      <p:ext uri="{BB962C8B-B14F-4D97-AF65-F5344CB8AC3E}">
        <p14:creationId xmlns:p14="http://schemas.microsoft.com/office/powerpoint/2010/main" val="135779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ble with text and symbols&#10;&#10;AI-generated content may be incorrect.">
            <a:extLst>
              <a:ext uri="{FF2B5EF4-FFF2-40B4-BE49-F238E27FC236}">
                <a16:creationId xmlns:a16="http://schemas.microsoft.com/office/drawing/2014/main" id="{168617C9-5FA4-C250-6152-52FE095D7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7" y="1044233"/>
            <a:ext cx="11965545" cy="504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9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5A667412-2148-5AEA-CD38-EDFD7F83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65" y="140677"/>
            <a:ext cx="7762514" cy="6569611"/>
          </a:xfrm>
          <a:prstGeom prst="rect">
            <a:avLst/>
          </a:prstGeom>
        </p:spPr>
      </p:pic>
      <p:pic>
        <p:nvPicPr>
          <p:cNvPr id="9" name="Picture 8" descr="A close-up of a microscope&#10;&#10;AI-generated content may be incorrect.">
            <a:extLst>
              <a:ext uri="{FF2B5EF4-FFF2-40B4-BE49-F238E27FC236}">
                <a16:creationId xmlns:a16="http://schemas.microsoft.com/office/drawing/2014/main" id="{CC3EFB0F-7BE2-D13A-03DD-6AC1BE02B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279" y="363512"/>
            <a:ext cx="4053994" cy="3645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BC6EC0-273F-BC03-4857-8BC9DA6C9239}"/>
              </a:ext>
            </a:extLst>
          </p:cNvPr>
          <p:cNvSpPr txBox="1"/>
          <p:nvPr/>
        </p:nvSpPr>
        <p:spPr>
          <a:xfrm>
            <a:off x="8243645" y="4009291"/>
            <a:ext cx="37595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He, Daniels, Brown, Brydson, Edmonds</a:t>
            </a:r>
          </a:p>
          <a:p>
            <a:r>
              <a:rPr lang="en-US" sz="2400" dirty="0"/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324877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366</Words>
  <Application>Microsoft Macintosh PowerPoint</Application>
  <PresentationFormat>Widescreen</PresentationFormat>
  <Paragraphs>72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American Typewriter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Disease</vt:lpstr>
      <vt:lpstr>“Hultgren” extrapolation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 martensite in Fe-C</vt:lpstr>
      <vt:lpstr>PowerPoint Presentation</vt:lpstr>
      <vt:lpstr>PowerPoint Presentation</vt:lpstr>
      <vt:lpstr>Peritectoid reaction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Harry Bhadeshia</dc:creator>
  <cp:lastModifiedBy>Harry Bhadeshia</cp:lastModifiedBy>
  <cp:revision>49</cp:revision>
  <dcterms:created xsi:type="dcterms:W3CDTF">2025-03-23T09:24:10Z</dcterms:created>
  <dcterms:modified xsi:type="dcterms:W3CDTF">2025-10-20T22:44:59Z</dcterms:modified>
</cp:coreProperties>
</file>