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785" r:id="rId3"/>
    <p:sldId id="264" r:id="rId4"/>
    <p:sldId id="781" r:id="rId5"/>
    <p:sldId id="782" r:id="rId6"/>
    <p:sldId id="786" r:id="rId7"/>
    <p:sldId id="263" r:id="rId8"/>
    <p:sldId id="780" r:id="rId9"/>
    <p:sldId id="784" r:id="rId10"/>
    <p:sldId id="792" r:id="rId11"/>
    <p:sldId id="260" r:id="rId12"/>
    <p:sldId id="791" r:id="rId13"/>
    <p:sldId id="787" r:id="rId14"/>
    <p:sldId id="788" r:id="rId15"/>
    <p:sldId id="789" r:id="rId16"/>
    <p:sldId id="790" r:id="rId17"/>
    <p:sldId id="267" r:id="rId18"/>
    <p:sldId id="256" r:id="rId19"/>
    <p:sldId id="794" r:id="rId20"/>
    <p:sldId id="793" r:id="rId21"/>
    <p:sldId id="7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61"/>
    <p:restoredTop sz="94658"/>
  </p:normalViewPr>
  <p:slideViewPr>
    <p:cSldViewPr snapToGrid="0">
      <p:cViewPr varScale="1">
        <p:scale>
          <a:sx n="119" d="100"/>
          <a:sy n="119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7B8DE-2ADD-454A-9877-A92879DD7E75}" type="datetimeFigureOut">
              <a:t>4/23/25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DF246-BE7D-A944-9566-B39FFA4B03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0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4 million papers published each year, so it is impossible to get a coherent picture of the subject. Focusing on particular journals is unwise in this age where Google Scholar will find papers wherever they are published. I can see a future in which decent science is published as books representing monumental and patient work. This happens already in the humanities. The mainland Europe concept of a PhD thesis which is a collection of papers is anathema </a:t>
            </a:r>
            <a:r>
              <a:rPr lang="en-US"/>
              <a:t>in this context.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DF246-BE7D-A944-9566-B39FFA4B035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95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outcome during discussion was that we frequently change course content, which can make books obsolete quickly. I also emphasizes </a:t>
            </a:r>
            <a:r>
              <a:rPr lang="en-US" dirty="0" err="1"/>
              <a:t>DoItPoms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DF246-BE7D-A944-9566-B39FFA4B035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1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Institute of Materials in the UK lost the ability to nurture books after outsourcing, this provides a </a:t>
            </a:r>
            <a:r>
              <a:rPr lang="en-US"/>
              <a:t>new mechanism.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DF246-BE7D-A944-9566-B39FFA4B035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29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is 60 years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DF246-BE7D-A944-9566-B39FFA4B035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813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F0EAA-AF8F-7944-A1F7-CCCD5B9A1A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5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83D5B-7A6D-26E7-704A-9ECDDAF32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D0A13-D2AC-3B31-9188-93ADD553E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A9D1B-A1EB-DDF3-BD87-6CB3699B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834A4-B0A2-CD3D-7BB9-77242150E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8B454-0A00-DE1E-F994-8D9984B02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2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DCBB1-7032-926B-8AB3-1458DBDF6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83B65-8CE1-36F6-F9E9-F78EACA2C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BE276-17BC-B880-14B0-A4BBFCE8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3363E-D350-C1BF-AEFE-85A2D504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77B86-8DBF-16CF-9055-7496056C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38B08F-7512-BDCC-F1B7-1EDFB90B7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6ECAB-1561-D7A8-C3A9-87A086EF5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FA60-B1AD-F73F-FCC7-E14298E4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DA148-D096-269A-4C2B-7B3D24FD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1308A-C87B-24B3-7A7F-9335159B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9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1734-70F5-A4E3-673D-277F4CB3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EE705-CD4A-64E3-3C75-D2E3FD443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134E6-27FB-4479-7DB7-9283552D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34B68-8AB4-8058-68A9-AE58B0A8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7A19-55CA-C2C3-FBE1-D3DCF585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4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8B32-0435-9986-46F6-8A6F6B0F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F8B0F-56AF-D52A-BC74-AEE1EFC38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323D8-B3E6-D88D-BF1D-2593E41F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45CB9-E9E8-E98B-567A-D7CE3F63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A6B22-E33E-36F4-D5A3-FE370C70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3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3C6D-EEB8-428C-F1EB-1BB19765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C9A1F-2D89-8A2D-5143-474823F7C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D964F-CA6E-1E8F-0AA3-6BC6E5061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4775C-441A-D83A-2835-49E81299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FEBD1-86C7-2A5A-1C1B-7F15F1F2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D1EF5-78EC-7E47-C753-B7486F76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7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ECCF-D87B-8458-D7CA-B3EAC215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9B7C1-DC83-041D-3A12-B5DBC04AB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C602E-763F-B59D-4D80-75FFACD71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2F32E-68E2-150D-3B6A-AFCA84A20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0C012-3115-48DA-7D1C-5818656DA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BE1D4-890F-FEA9-959E-0075996B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7FC52-6DFB-257A-2001-7BBEF3CD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3D2797-A969-6A2B-5B6A-5EA18C49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E8D75-DA3A-73BB-EB32-9056370A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5C347-503B-4A4B-9CA2-46C740CC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7EBF2-2BBA-EAD2-B50F-CB27D020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F9211-9232-B13A-90CB-6758E242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2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86D1F-04E2-FB2C-6311-C6D86A0E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F39C-7758-0FB2-3D0A-440F1040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D3530-C19D-24B3-9793-A07EFBE8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2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F6EB-119C-D2BB-F71D-4EBD07CF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56B8B-99B2-56C8-3327-71B9F920B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009E7-BB4E-61A8-FFBA-E51DE03E4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0E004-C10C-681E-41C9-EA6BC34B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57664-553C-3B9C-5123-7AA6B4CF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93F23-7C7F-55D9-5D16-7A045F86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3A99-E443-6F5A-BDA8-91518AE6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9E32BF-9B2F-8CA6-7A3B-BD64E44A0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0EC91-4765-62EF-64C6-4297DC952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31C78-DCB7-FD01-D828-C96E33E2C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E5CA6-3D98-D6DE-8DA5-6FB41B907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3C00-3E6A-B5F3-D81A-F72CDE02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1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0F777-AA80-E0B5-0906-D538F26F4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7039D-8218-D9D3-5FB8-656829EB5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4983E-8525-4A53-267C-7EEB76F61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EE6D75-FE29-8B49-9E5B-FDC92BC4C64D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F01F6-F633-AF24-088D-B5D3ACCA1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2449-80E3-F1CD-A4F4-12997574A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6DED12-6196-4B4D-B06C-2CB1473E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3.mp4"/><Relationship Id="rId7" Type="http://schemas.openxmlformats.org/officeDocument/2006/relationships/image" Target="../media/image43.png"/><Relationship Id="rId2" Type="http://schemas.microsoft.com/office/2007/relationships/media" Target="../media/media13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audio" Target="../media/media18.m4a"/><Relationship Id="rId7" Type="http://schemas.openxmlformats.org/officeDocument/2006/relationships/image" Target="../media/image37.png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6.m4a"/><Relationship Id="rId7" Type="http://schemas.openxmlformats.org/officeDocument/2006/relationships/image" Target="../media/image29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7.m4a"/><Relationship Id="rId7" Type="http://schemas.openxmlformats.org/officeDocument/2006/relationships/image" Target="../media/image34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video" Target="../media/media9.mp4"/><Relationship Id="rId7" Type="http://schemas.openxmlformats.org/officeDocument/2006/relationships/notesSlide" Target="../notesSlides/notesSlide3.xml"/><Relationship Id="rId2" Type="http://schemas.microsoft.com/office/2007/relationships/media" Target="../media/media9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m4a"/><Relationship Id="rId4" Type="http://schemas.microsoft.com/office/2007/relationships/media" Target="../media/media10.m4a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ECE5-D1DA-CA62-2D11-CFEA9583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365125"/>
            <a:ext cx="11399520" cy="1325563"/>
          </a:xfrm>
        </p:spPr>
        <p:txBody>
          <a:bodyPr>
            <a:normAutofit/>
          </a:bodyPr>
          <a:lstStyle/>
          <a:p>
            <a:r>
              <a:rPr lang="en-US" sz="7200"/>
              <a:t>Books: unconstrained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03951-DE9F-0297-9F3C-3A77F0F88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980" y="1653328"/>
            <a:ext cx="5505711" cy="176093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ACFAE93-B70C-FABA-94F9-86DAFF7CD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58" y="3183336"/>
            <a:ext cx="3033466" cy="93337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93E2F61-4BED-9353-6721-A7BBCBB6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8" y="4596628"/>
            <a:ext cx="27810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6F676B-8F1A-B43C-B539-9B2386497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99" y="5834170"/>
            <a:ext cx="3830749" cy="882974"/>
          </a:xfrm>
          <a:prstGeom prst="rect">
            <a:avLst/>
          </a:prstGeom>
        </p:spPr>
      </p:pic>
      <p:pic>
        <p:nvPicPr>
          <p:cNvPr id="10" name="Picture 9" descr="A cartoon of two people sitting on a green couch&#10;&#10;AI-generated content may be incorrect.">
            <a:extLst>
              <a:ext uri="{FF2B5EF4-FFF2-40B4-BE49-F238E27FC236}">
                <a16:creationId xmlns:a16="http://schemas.microsoft.com/office/drawing/2014/main" id="{F46306CE-7159-D706-697B-259695B84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760" y="3407795"/>
            <a:ext cx="4558840" cy="3361458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8EF8F458-914F-4D5A-705D-FB5B39553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782301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89"/>
    </mc:Choice>
    <mc:Fallback xmlns="">
      <p:transition spd="slow" advTm="3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52F8FA54-FFCC-8337-5461-78C4BF165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27" y="172779"/>
            <a:ext cx="8683255" cy="6512441"/>
          </a:xfrm>
          <a:prstGeom prst="rect">
            <a:avLst/>
          </a:prstGeom>
        </p:spPr>
      </p:pic>
      <p:pic>
        <p:nvPicPr>
          <p:cNvPr id="6" name="Picture 5" descr="A black line with a white background&#10;&#10;AI-generated content may be incorrect.">
            <a:extLst>
              <a:ext uri="{FF2B5EF4-FFF2-40B4-BE49-F238E27FC236}">
                <a16:creationId xmlns:a16="http://schemas.microsoft.com/office/drawing/2014/main" id="{313EF30E-49B4-E629-1676-13CF4F292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28918">
            <a:off x="4094423" y="1612323"/>
            <a:ext cx="1986583" cy="709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C0ED1-F60D-CA06-A5CB-8085B3E6EC97}"/>
              </a:ext>
            </a:extLst>
          </p:cNvPr>
          <p:cNvSpPr txBox="1"/>
          <p:nvPr/>
        </p:nvSpPr>
        <p:spPr>
          <a:xfrm>
            <a:off x="5709684" y="952293"/>
            <a:ext cx="279615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Kathryn Jackson</a:t>
            </a:r>
          </a:p>
          <a:p>
            <a:r>
              <a:rPr lang="en-US" dirty="0"/>
              <a:t>Manufacturing Technology</a:t>
            </a:r>
          </a:p>
          <a:p>
            <a:r>
              <a:rPr lang="en-US" dirty="0"/>
              <a:t>University of Sheffield</a:t>
            </a:r>
          </a:p>
        </p:txBody>
      </p:sp>
      <p:pic>
        <p:nvPicPr>
          <p:cNvPr id="19" name="Audio 18">
            <a:extLst>
              <a:ext uri="{FF2B5EF4-FFF2-40B4-BE49-F238E27FC236}">
                <a16:creationId xmlns:a16="http://schemas.microsoft.com/office/drawing/2014/main" id="{ADCBEBF7-24C4-72FA-D801-CFD1E874C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86"/>
    </mc:Choice>
    <mc:Fallback xmlns="">
      <p:transition spd="slow" advTm="13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circle with a black square&#10;&#10;Description automatically generated">
            <a:extLst>
              <a:ext uri="{FF2B5EF4-FFF2-40B4-BE49-F238E27FC236}">
                <a16:creationId xmlns:a16="http://schemas.microsoft.com/office/drawing/2014/main" id="{E76B6208-DF78-4E3E-745A-F408FCBBE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20000"/>
          </a:blip>
          <a:stretch>
            <a:fillRect/>
          </a:stretch>
        </p:blipFill>
        <p:spPr>
          <a:xfrm rot="1327716">
            <a:off x="250867" y="5266845"/>
            <a:ext cx="1473200" cy="162004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5ED90-AC7D-5566-6322-39D0CD173F28}"/>
              </a:ext>
            </a:extLst>
          </p:cNvPr>
          <p:cNvSpPr txBox="1"/>
          <p:nvPr/>
        </p:nvSpPr>
        <p:spPr>
          <a:xfrm rot="403976">
            <a:off x="5556446" y="876461"/>
            <a:ext cx="6460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independent 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7698C-8E91-1BF7-2095-A451B07AC587}"/>
              </a:ext>
            </a:extLst>
          </p:cNvPr>
          <p:cNvSpPr txBox="1"/>
          <p:nvPr/>
        </p:nvSpPr>
        <p:spPr>
          <a:xfrm>
            <a:off x="358518" y="595709"/>
            <a:ext cx="7600927" cy="44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You own all rights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Sell on Amazon etc.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You buy at print cost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Make electronic form freely available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Easily make changes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New editions – you decide, not publisher</a:t>
            </a:r>
          </a:p>
        </p:txBody>
      </p:sp>
      <p:pic>
        <p:nvPicPr>
          <p:cNvPr id="8" name="Picture 7" descr="A drawing of a person holding a chain&#10;&#10;AI-generated content may be incorrect.">
            <a:extLst>
              <a:ext uri="{FF2B5EF4-FFF2-40B4-BE49-F238E27FC236}">
                <a16:creationId xmlns:a16="http://schemas.microsoft.com/office/drawing/2014/main" id="{6CF58A99-E86E-F467-A1D1-3AAA71498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342" y="2690191"/>
            <a:ext cx="4204964" cy="402805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735EC100-B9DD-A95A-33F3-526BC2D4C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71"/>
    </mc:Choice>
    <mc:Fallback xmlns="">
      <p:transition spd="slow" advTm="10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(untitled)">
            <a:extLst>
              <a:ext uri="{FF2B5EF4-FFF2-40B4-BE49-F238E27FC236}">
                <a16:creationId xmlns:a16="http://schemas.microsoft.com/office/drawing/2014/main" id="{AFF72D80-1DE2-F1F1-AFF9-0CD59619D9F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8" y="13808"/>
            <a:ext cx="12192000" cy="6858000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AA38C533-DCA4-9F89-6BD6-856D9EE0EB4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4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8"/>
    </mc:Choice>
    <mc:Fallback xmlns="">
      <p:transition spd="slow" advTm="2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15" objId="6"/>
        <p14:stopEvt time="26052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9BF3-CB42-BB6F-B0E4-15E98CEC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Disadvantage</a:t>
            </a:r>
            <a:r>
              <a:rPr lang="en-US" dirty="0"/>
              <a:t> of independent publishing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16C2B-1C88-941C-80DF-26BFFF609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Alliance of Scientific, Technical &amp; Medical Publishers (STM)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150 members, all major publishers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Images (e.g.) reproduced free if book with another STM publisher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Independent publishing (</a:t>
            </a:r>
            <a:r>
              <a:rPr lang="en-GB" strike="sngStrike" dirty="0"/>
              <a:t>STM</a:t>
            </a:r>
            <a:r>
              <a:rPr lang="en-GB" dirty="0"/>
              <a:t>) </a:t>
            </a:r>
            <a:r>
              <a:rPr lang="en-GB" sz="3600" dirty="0"/>
              <a:t>∴</a:t>
            </a:r>
            <a:r>
              <a:rPr lang="en-GB" dirty="0"/>
              <a:t> copyright ££</a:t>
            </a:r>
            <a:endParaRPr lang="en-US" dirty="0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3B34813D-B644-8D02-9B10-6DE5AF626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04"/>
    </mc:Choice>
    <mc:Fallback xmlns="">
      <p:transition spd="slow" advTm="9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5A73ED-906F-4A3C-33F5-689404BCF7C6}"/>
              </a:ext>
            </a:extLst>
          </p:cNvPr>
          <p:cNvSpPr txBox="1"/>
          <p:nvPr/>
        </p:nvSpPr>
        <p:spPr>
          <a:xfrm>
            <a:off x="467833" y="5709683"/>
            <a:ext cx="3378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Published by Taylor &amp; Francis</a:t>
            </a:r>
          </a:p>
          <a:p>
            <a:r>
              <a:rPr lang="en-US" sz="2000" dirty="0"/>
              <a:t>CRC Press</a:t>
            </a:r>
          </a:p>
        </p:txBody>
      </p:sp>
      <p:pic>
        <p:nvPicPr>
          <p:cNvPr id="8" name="Picture 7" descr="A long shot of a black and white photo&#10;&#10;AI-generated content may be incorrect.">
            <a:extLst>
              <a:ext uri="{FF2B5EF4-FFF2-40B4-BE49-F238E27FC236}">
                <a16:creationId xmlns:a16="http://schemas.microsoft.com/office/drawing/2014/main" id="{0731BBCC-28FE-5624-F5AD-9D09B414A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524" y="456019"/>
            <a:ext cx="5253665" cy="2704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0EF0C4-BAD5-F0CC-C1CF-74DE42F5223A}"/>
              </a:ext>
            </a:extLst>
          </p:cNvPr>
          <p:cNvSpPr txBox="1"/>
          <p:nvPr/>
        </p:nvSpPr>
        <p:spPr>
          <a:xfrm>
            <a:off x="5652973" y="3697890"/>
            <a:ext cx="5253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/>
                <a:latin typeface="NimbusRomNo9L"/>
              </a:rPr>
              <a:t>“Reproduced from </a:t>
            </a:r>
            <a:r>
              <a:rPr lang="en-GB" sz="2800" dirty="0" err="1">
                <a:effectLst/>
                <a:latin typeface="NimbusRomNo9L"/>
              </a:rPr>
              <a:t>Zerwekh</a:t>
            </a:r>
            <a:r>
              <a:rPr lang="en-GB" sz="2800" dirty="0">
                <a:effectLst/>
                <a:latin typeface="NimbusRomNo9L"/>
              </a:rPr>
              <a:t> and Wayman [27] with permission from Elsevier.” </a:t>
            </a:r>
            <a:endParaRPr lang="en-GB" sz="2800" dirty="0"/>
          </a:p>
        </p:txBody>
      </p:sp>
      <p:pic>
        <p:nvPicPr>
          <p:cNvPr id="11" name="Picture 10" descr="A book cover of a train&#10;&#10;AI-generated content may be incorrect.">
            <a:extLst>
              <a:ext uri="{FF2B5EF4-FFF2-40B4-BE49-F238E27FC236}">
                <a16:creationId xmlns:a16="http://schemas.microsoft.com/office/drawing/2014/main" id="{9EF24F8C-B2DB-3E76-FF6F-09EBE90FB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55" y="158339"/>
            <a:ext cx="3511825" cy="5279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6F87D6-B1E0-D6DF-4952-4795CC2D4058}"/>
              </a:ext>
            </a:extLst>
          </p:cNvPr>
          <p:cNvSpPr txBox="1"/>
          <p:nvPr/>
        </p:nvSpPr>
        <p:spPr>
          <a:xfrm>
            <a:off x="6645349" y="5560828"/>
            <a:ext cx="415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Both Elsevier &amp; </a:t>
            </a:r>
            <a:r>
              <a:rPr lang="en-US" sz="2400" dirty="0" err="1">
                <a:solidFill>
                  <a:srgbClr val="0070C0"/>
                </a:solidFill>
              </a:rPr>
              <a:t>Taylor+Francis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members of STM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08E00A8B-EE99-BB24-71D8-BBC9A32A9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64"/>
    </mc:Choice>
    <mc:Fallback xmlns="">
      <p:transition spd="slow" advTm="54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cover of a book&#10;&#10;AI-generated content may be incorrect.">
            <a:extLst>
              <a:ext uri="{FF2B5EF4-FFF2-40B4-BE49-F238E27FC236}">
                <a16:creationId xmlns:a16="http://schemas.microsoft.com/office/drawing/2014/main" id="{D30943CC-6754-2D52-5060-59EBCB219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6" y="345558"/>
            <a:ext cx="4116745" cy="6166884"/>
          </a:xfrm>
          <a:prstGeom prst="rect">
            <a:avLst/>
          </a:prstGeom>
        </p:spPr>
      </p:pic>
      <p:pic>
        <p:nvPicPr>
          <p:cNvPr id="7" name="Picture 6" descr="A cube with colorful shapes&#10;&#10;AI-generated content may be incorrect.">
            <a:extLst>
              <a:ext uri="{FF2B5EF4-FFF2-40B4-BE49-F238E27FC236}">
                <a16:creationId xmlns:a16="http://schemas.microsoft.com/office/drawing/2014/main" id="{8AB1E26D-C48D-D51B-8EFC-A78F81AAE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861" y="345558"/>
            <a:ext cx="2349500" cy="250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79C05F-8AE7-526B-D42D-14E42787D9F1}"/>
              </a:ext>
            </a:extLst>
          </p:cNvPr>
          <p:cNvSpPr txBox="1"/>
          <p:nvPr/>
        </p:nvSpPr>
        <p:spPr>
          <a:xfrm>
            <a:off x="8075254" y="432266"/>
            <a:ext cx="3824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TeXGyreTermes"/>
              </a:rPr>
              <a:t>Image courtesy of Dominique </a:t>
            </a:r>
            <a:r>
              <a:rPr lang="en-GB" sz="2400" dirty="0" err="1">
                <a:effectLst/>
                <a:latin typeface="TeXGyreTermes"/>
              </a:rPr>
              <a:t>Schryvers</a:t>
            </a:r>
            <a:r>
              <a:rPr lang="en-GB" sz="2400" dirty="0">
                <a:effectLst/>
                <a:latin typeface="TeXGyreTermes"/>
              </a:rPr>
              <a:t> and Cao </a:t>
            </a:r>
            <a:r>
              <a:rPr lang="en-GB" sz="2400" dirty="0" err="1">
                <a:effectLst/>
                <a:latin typeface="TeXGyreTermes"/>
              </a:rPr>
              <a:t>Sanshan</a:t>
            </a:r>
            <a:r>
              <a:rPr lang="en-GB" sz="2400" dirty="0">
                <a:effectLst/>
                <a:latin typeface="TeXGyreTermes"/>
              </a:rPr>
              <a:t> of the Electron Microscopy for Materials Science section of the University of Antwerp. </a:t>
            </a:r>
            <a:endParaRPr lang="en-GB" sz="2400" dirty="0"/>
          </a:p>
          <a:p>
            <a:endParaRPr lang="en-US" sz="2400" dirty="0"/>
          </a:p>
        </p:txBody>
      </p:sp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21113D27-5E83-053E-0F84-5DAFD0C2A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927" y="3408105"/>
            <a:ext cx="3824177" cy="2792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FA81CB-5E7C-5F33-F80D-E3A747FD43A3}"/>
              </a:ext>
            </a:extLst>
          </p:cNvPr>
          <p:cNvSpPr txBox="1"/>
          <p:nvPr/>
        </p:nvSpPr>
        <p:spPr>
          <a:xfrm>
            <a:off x="5142974" y="4879112"/>
            <a:ext cx="2538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Image courtesy of</a:t>
            </a:r>
          </a:p>
          <a:p>
            <a:r>
              <a:rPr lang="en-US" sz="2400" dirty="0"/>
              <a:t>Mark Jolly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01846479-5D52-C18B-9CBC-F43CA4C8C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6"/>
    </mc:Choice>
    <mc:Fallback xmlns="">
      <p:transition spd="slow" advTm="3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E464-5F82-2A95-D2EE-32DA3AD3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 </a:t>
            </a:r>
            <a:r>
              <a:rPr lang="en-US" dirty="0">
                <a:solidFill>
                  <a:srgbClr val="FF0000"/>
                </a:solidFill>
              </a:rPr>
              <a:t>(?)</a:t>
            </a:r>
            <a:r>
              <a:rPr lang="en-US" dirty="0"/>
              <a:t> of independent publishing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FED6EF-9E55-4B59-489A-CFF2F1C810C8}"/>
              </a:ext>
            </a:extLst>
          </p:cNvPr>
          <p:cNvGrpSpPr/>
          <p:nvPr/>
        </p:nvGrpSpPr>
        <p:grpSpPr>
          <a:xfrm>
            <a:off x="511000" y="4944183"/>
            <a:ext cx="7780033" cy="1512806"/>
            <a:chOff x="511000" y="4944183"/>
            <a:chExt cx="7780033" cy="1512806"/>
          </a:xfrm>
        </p:grpSpPr>
        <p:pic>
          <p:nvPicPr>
            <p:cNvPr id="5" name="Picture 4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39924A85-9DB9-5DD3-467D-051E1D628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000" y="4944183"/>
              <a:ext cx="3559544" cy="15128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58A5D9-2126-4352-92E6-A1D823293C2B}"/>
                </a:ext>
              </a:extLst>
            </p:cNvPr>
            <p:cNvSpPr txBox="1"/>
            <p:nvPr/>
          </p:nvSpPr>
          <p:spPr>
            <a:xfrm>
              <a:off x="4731489" y="4944183"/>
              <a:ext cx="35595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best practice in assessment of scholarly work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63FA0-40DF-18BF-285F-C15BF26B016F}"/>
              </a:ext>
            </a:extLst>
          </p:cNvPr>
          <p:cNvGrpSpPr/>
          <p:nvPr/>
        </p:nvGrpSpPr>
        <p:grpSpPr>
          <a:xfrm>
            <a:off x="1371600" y="1517473"/>
            <a:ext cx="10445287" cy="5140332"/>
            <a:chOff x="1371600" y="1517473"/>
            <a:chExt cx="10445287" cy="51403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957008-5687-5F5A-42A4-AE9C118D1A6C}"/>
                </a:ext>
              </a:extLst>
            </p:cNvPr>
            <p:cNvGrpSpPr/>
            <p:nvPr/>
          </p:nvGrpSpPr>
          <p:grpSpPr>
            <a:xfrm>
              <a:off x="1371600" y="1517473"/>
              <a:ext cx="7089257" cy="2916127"/>
              <a:chOff x="1371600" y="1517473"/>
              <a:chExt cx="7089257" cy="291612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9A0E86-0D51-ED6E-F324-C4A026CCDF7F}"/>
                  </a:ext>
                </a:extLst>
              </p:cNvPr>
              <p:cNvSpPr txBox="1"/>
              <p:nvPr/>
            </p:nvSpPr>
            <p:spPr>
              <a:xfrm>
                <a:off x="1371600" y="2041451"/>
                <a:ext cx="26989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Less prestige?</a:t>
                </a:r>
              </a:p>
            </p:txBody>
          </p:sp>
          <p:pic>
            <p:nvPicPr>
              <p:cNvPr id="8" name="Picture 7" descr="A cartoon of a person wearing a cap and cape&#10;&#10;AI-generated content may be incorrect.">
                <a:extLst>
                  <a:ext uri="{FF2B5EF4-FFF2-40B4-BE49-F238E27FC236}">
                    <a16:creationId xmlns:a16="http://schemas.microsoft.com/office/drawing/2014/main" id="{E286A699-E168-6564-7301-B30CD7644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7010" y="1517473"/>
                <a:ext cx="3023847" cy="2916127"/>
              </a:xfrm>
              <a:prstGeom prst="rect">
                <a:avLst/>
              </a:prstGeom>
            </p:spPr>
          </p:pic>
        </p:grpSp>
        <p:pic>
          <p:nvPicPr>
            <p:cNvPr id="3" name="Picture 2" descr="A cell phone screen with text&#10;&#10;AI-generated content may be incorrect.">
              <a:extLst>
                <a:ext uri="{FF2B5EF4-FFF2-40B4-BE49-F238E27FC236}">
                  <a16:creationId xmlns:a16="http://schemas.microsoft.com/office/drawing/2014/main" id="{29675D94-B99F-9016-368E-554802A7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93574" y="4372558"/>
              <a:ext cx="1623313" cy="2285247"/>
            </a:xfrm>
            <a:prstGeom prst="rect">
              <a:avLst/>
            </a:prstGeom>
          </p:spPr>
        </p:pic>
        <p:pic>
          <p:nvPicPr>
            <p:cNvPr id="7" name="Picture 6" descr="A book cover of a book&#10;&#10;AI-generated content may be incorrect.">
              <a:extLst>
                <a:ext uri="{FF2B5EF4-FFF2-40B4-BE49-F238E27FC236}">
                  <a16:creationId xmlns:a16="http://schemas.microsoft.com/office/drawing/2014/main" id="{2EE5E36C-F945-26C4-7EDB-9794775F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3574" y="1800981"/>
              <a:ext cx="1623313" cy="2373265"/>
            </a:xfrm>
            <a:prstGeom prst="rect">
              <a:avLst/>
            </a:prstGeom>
          </p:spPr>
        </p:pic>
      </p:grpSp>
      <p:pic>
        <p:nvPicPr>
          <p:cNvPr id="15" name="Audio 14">
            <a:extLst>
              <a:ext uri="{FF2B5EF4-FFF2-40B4-BE49-F238E27FC236}">
                <a16:creationId xmlns:a16="http://schemas.microsoft.com/office/drawing/2014/main" id="{2A352691-CD73-1C62-9B2E-E312C91395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1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32"/>
    </mc:Choice>
    <mc:Fallback xmlns="">
      <p:transition spd="slow" advTm="15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7EDC8C-7B34-611F-B444-51BD4B1C34F8}"/>
              </a:ext>
            </a:extLst>
          </p:cNvPr>
          <p:cNvSpPr txBox="1"/>
          <p:nvPr/>
        </p:nvSpPr>
        <p:spPr>
          <a:xfrm>
            <a:off x="678266" y="2061469"/>
            <a:ext cx="65445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Ten years to save the “West”, </a:t>
            </a:r>
          </a:p>
          <a:p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790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Phase transitions, </a:t>
            </a:r>
          </a:p>
          <a:p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276,260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EEC84-F67F-B0D5-6977-E36ECC411154}"/>
              </a:ext>
            </a:extLst>
          </p:cNvPr>
          <p:cNvSpPr txBox="1"/>
          <p:nvPr/>
        </p:nvSpPr>
        <p:spPr>
          <a:xfrm>
            <a:off x="557561" y="334537"/>
            <a:ext cx="3480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Amazon ranking</a:t>
            </a:r>
          </a:p>
        </p:txBody>
      </p:sp>
      <p:pic>
        <p:nvPicPr>
          <p:cNvPr id="7" name="Picture 6" descr="A person with blonde hair wearing a green jacket and gold earrings&#10;&#10;Description automatically generated">
            <a:extLst>
              <a:ext uri="{FF2B5EF4-FFF2-40B4-BE49-F238E27FC236}">
                <a16:creationId xmlns:a16="http://schemas.microsoft.com/office/drawing/2014/main" id="{CC196387-1980-D4DC-74CF-7203E39BB2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0701">
            <a:off x="7870746" y="114846"/>
            <a:ext cx="2734145" cy="2734145"/>
          </a:xfrm>
          <a:prstGeom prst="rect">
            <a:avLst/>
          </a:prstGeom>
          <a:effectLst>
            <a:softEdge rad="280818"/>
          </a:effectLst>
        </p:spPr>
      </p:pic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D6995CF-9A10-4890-7BEF-B8B73BB93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1277">
            <a:off x="6196987" y="2822887"/>
            <a:ext cx="4982696" cy="3769519"/>
          </a:xfrm>
          <a:prstGeom prst="rect">
            <a:avLst/>
          </a:prstGeom>
          <a:effectLst>
            <a:softEdge rad="182149"/>
          </a:effectLst>
        </p:spPr>
      </p:pic>
      <p:pic>
        <p:nvPicPr>
          <p:cNvPr id="16" name="Picture 15" descr="A black numbers on a white background&#10;&#10;Description automatically generated">
            <a:extLst>
              <a:ext uri="{FF2B5EF4-FFF2-40B4-BE49-F238E27FC236}">
                <a16:creationId xmlns:a16="http://schemas.microsoft.com/office/drawing/2014/main" id="{D82E8A9D-C4E1-0895-BA1D-8A182CCF4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6077" y="2651413"/>
            <a:ext cx="1632145" cy="961152"/>
          </a:xfrm>
          <a:prstGeom prst="rect">
            <a:avLst/>
          </a:prstGeom>
        </p:spPr>
      </p:pic>
      <p:pic>
        <p:nvPicPr>
          <p:cNvPr id="18" name="Picture 17" descr="A black number on a white background&#10;&#10;Description automatically generated">
            <a:extLst>
              <a:ext uri="{FF2B5EF4-FFF2-40B4-BE49-F238E27FC236}">
                <a16:creationId xmlns:a16="http://schemas.microsoft.com/office/drawing/2014/main" id="{8755A855-21C3-A397-0DCB-12342A699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588" y="5847121"/>
            <a:ext cx="1423316" cy="772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384D3-839B-ED4D-7B6A-56D16CE8F88C}"/>
              </a:ext>
            </a:extLst>
          </p:cNvPr>
          <p:cNvSpPr txBox="1"/>
          <p:nvPr/>
        </p:nvSpPr>
        <p:spPr>
          <a:xfrm rot="15933335">
            <a:off x="5186197" y="5397382"/>
            <a:ext cx="17010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Haixue</a:t>
            </a:r>
            <a:r>
              <a:rPr lang="en-US" dirty="0"/>
              <a:t> Yan at</a:t>
            </a:r>
          </a:p>
          <a:p>
            <a:r>
              <a:rPr lang="en-US" dirty="0"/>
              <a:t>Darwin College</a:t>
            </a:r>
          </a:p>
        </p:txBody>
      </p:sp>
      <p:pic>
        <p:nvPicPr>
          <p:cNvPr id="13" name="Audio 12">
            <a:extLst>
              <a:ext uri="{FF2B5EF4-FFF2-40B4-BE49-F238E27FC236}">
                <a16:creationId xmlns:a16="http://schemas.microsoft.com/office/drawing/2014/main" id="{9F16F1F5-1A3D-5C92-F822-D93302BA6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6"/>
    </mc:Choice>
    <mc:Fallback xmlns="">
      <p:transition spd="slow" advTm="5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0311-DAF7-1468-8E64-ECA47D3AF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393" y="259279"/>
            <a:ext cx="6422065" cy="1361004"/>
          </a:xfrm>
        </p:spPr>
        <p:txBody>
          <a:bodyPr>
            <a:normAutofit/>
          </a:bodyPr>
          <a:lstStyle/>
          <a:p>
            <a:r>
              <a:rPr lang="en-US" sz="8000" dirty="0"/>
              <a:t>book reviews</a:t>
            </a:r>
          </a:p>
        </p:txBody>
      </p:sp>
      <p:pic>
        <p:nvPicPr>
          <p:cNvPr id="5" name="Picture 4" descr="A baby sitting on the floor holding a book&#10;&#10;AI-generated content may be incorrect.">
            <a:extLst>
              <a:ext uri="{FF2B5EF4-FFF2-40B4-BE49-F238E27FC236}">
                <a16:creationId xmlns:a16="http://schemas.microsoft.com/office/drawing/2014/main" id="{17CFFA8A-CC05-1A91-463B-FD3734AA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390" y="48928"/>
            <a:ext cx="5075290" cy="6766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F3284-744E-C1C4-4712-E1B36C07DCCA}"/>
              </a:ext>
            </a:extLst>
          </p:cNvPr>
          <p:cNvSpPr txBox="1"/>
          <p:nvPr/>
        </p:nvSpPr>
        <p:spPr>
          <a:xfrm rot="21161942">
            <a:off x="616688" y="1836111"/>
            <a:ext cx="60605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“.... the book has become a </a:t>
            </a:r>
            <a:r>
              <a:rPr lang="en-US" sz="3600" dirty="0" err="1">
                <a:solidFill>
                  <a:srgbClr val="0070C0"/>
                </a:solidFill>
              </a:rPr>
              <a:t>favourite</a:t>
            </a:r>
            <a:r>
              <a:rPr lang="en-US" sz="3600" dirty="0">
                <a:solidFill>
                  <a:srgbClr val="0070C0"/>
                </a:solidFill>
              </a:rPr>
              <a:t> of my son...”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“.....often read it to him .... currently on Chapter 5, martensite...” 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/>
              <a:t>Ryuji Morihara, Kobe Steel</a:t>
            </a: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DAB19999-B19B-B007-1FC6-40C6CD982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6"/>
    </mc:Choice>
    <mc:Fallback xmlns="">
      <p:transition spd="slow" advTm="2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4DE9-AE00-D496-9E26-4A5325ED8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14" y="1361168"/>
            <a:ext cx="11324771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5400" dirty="0"/>
              <a:t>best quality control system in the world?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5400" dirty="0"/>
              <a:t>materials book sold &gt;500,000 ?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2C17C104-3D73-F61E-B4DB-211DEAB71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23"/>
    </mc:Choice>
    <mc:Fallback xmlns="">
      <p:transition spd="slow" advTm="211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333D-8843-B873-3B30-70467496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books?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626CA5-29AD-61C6-6E6A-0B7A701F175A}"/>
              </a:ext>
            </a:extLst>
          </p:cNvPr>
          <p:cNvGrpSpPr/>
          <p:nvPr/>
        </p:nvGrpSpPr>
        <p:grpSpPr>
          <a:xfrm>
            <a:off x="261789" y="3061873"/>
            <a:ext cx="5285073" cy="3604964"/>
            <a:chOff x="261789" y="3061873"/>
            <a:chExt cx="5285073" cy="3604964"/>
          </a:xfrm>
        </p:grpSpPr>
        <p:pic>
          <p:nvPicPr>
            <p:cNvPr id="22" name="Picture 21" descr="A close-up of a chip&#10;&#10;AI-generated content may be incorrect.">
              <a:extLst>
                <a:ext uri="{FF2B5EF4-FFF2-40B4-BE49-F238E27FC236}">
                  <a16:creationId xmlns:a16="http://schemas.microsoft.com/office/drawing/2014/main" id="{886F8470-DD74-62FE-0F66-D3751D28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869950" y="3836974"/>
              <a:ext cx="1612900" cy="2171700"/>
            </a:xfrm>
            <a:prstGeom prst="rect">
              <a:avLst/>
            </a:prstGeom>
          </p:spPr>
        </p:pic>
        <p:pic>
          <p:nvPicPr>
            <p:cNvPr id="24" name="Picture 23" descr="A person sitting on the floor reading a book&#10;&#10;AI-generated content may be incorrect.">
              <a:extLst>
                <a:ext uri="{FF2B5EF4-FFF2-40B4-BE49-F238E27FC236}">
                  <a16:creationId xmlns:a16="http://schemas.microsoft.com/office/drawing/2014/main" id="{26853288-43FF-1697-A92F-666ED105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7124" y="4229055"/>
              <a:ext cx="2019738" cy="174169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E0A4A4-2C86-8984-9F68-3D8A15552914}"/>
                </a:ext>
              </a:extLst>
            </p:cNvPr>
            <p:cNvSpPr txBox="1"/>
            <p:nvPr/>
          </p:nvSpPr>
          <p:spPr>
            <a:xfrm>
              <a:off x="678786" y="5743507"/>
              <a:ext cx="19952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D. A. Buck, 1952</a:t>
              </a:r>
            </a:p>
            <a:p>
              <a:r>
                <a:rPr lang="en-US" dirty="0"/>
                <a:t>Image courtesy of </a:t>
              </a:r>
            </a:p>
            <a:p>
              <a:r>
                <a:rPr lang="en-US" dirty="0"/>
                <a:t>Raimond Becking</a:t>
              </a:r>
            </a:p>
          </p:txBody>
        </p:sp>
        <p:pic>
          <p:nvPicPr>
            <p:cNvPr id="29" name="Picture 28" descr="Blue text on a white background&#10;&#10;AI-generated content may be incorrect.">
              <a:extLst>
                <a:ext uri="{FF2B5EF4-FFF2-40B4-BE49-F238E27FC236}">
                  <a16:creationId xmlns:a16="http://schemas.microsoft.com/office/drawing/2014/main" id="{909E6854-ACF6-BC19-B4AB-CA879B3A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789" y="3061873"/>
              <a:ext cx="4216400" cy="9779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4AAAFD-F139-9DAE-D289-D88AD2252A09}"/>
              </a:ext>
            </a:extLst>
          </p:cNvPr>
          <p:cNvGrpSpPr/>
          <p:nvPr/>
        </p:nvGrpSpPr>
        <p:grpSpPr>
          <a:xfrm>
            <a:off x="1339022" y="425027"/>
            <a:ext cx="10772477" cy="3987517"/>
            <a:chOff x="1339022" y="425027"/>
            <a:chExt cx="10772477" cy="398751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B29B5D6-7A28-7943-55D9-B29A24195289}"/>
                </a:ext>
              </a:extLst>
            </p:cNvPr>
            <p:cNvGrpSpPr/>
            <p:nvPr/>
          </p:nvGrpSpPr>
          <p:grpSpPr>
            <a:xfrm>
              <a:off x="1339022" y="674389"/>
              <a:ext cx="10772477" cy="3738155"/>
              <a:chOff x="1339022" y="674389"/>
              <a:chExt cx="10772477" cy="373815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B49F94E-2620-496F-0A7A-37F1927FA792}"/>
                  </a:ext>
                </a:extLst>
              </p:cNvPr>
              <p:cNvGrpSpPr/>
              <p:nvPr/>
            </p:nvGrpSpPr>
            <p:grpSpPr>
              <a:xfrm>
                <a:off x="6210704" y="674389"/>
                <a:ext cx="5090875" cy="3738155"/>
                <a:chOff x="6210704" y="674389"/>
                <a:chExt cx="5090875" cy="3738155"/>
              </a:xfrm>
            </p:grpSpPr>
            <p:pic>
              <p:nvPicPr>
                <p:cNvPr id="5" name="Picture 4" descr="A close-up of a logo&#10;&#10;AI-generated content may be incorrect.">
                  <a:extLst>
                    <a:ext uri="{FF2B5EF4-FFF2-40B4-BE49-F238E27FC236}">
                      <a16:creationId xmlns:a16="http://schemas.microsoft.com/office/drawing/2014/main" id="{D9E8FCEC-5D98-0285-A410-AC1493CCB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61865" y="3061873"/>
                  <a:ext cx="2707625" cy="506690"/>
                </a:xfrm>
                <a:prstGeom prst="rect">
                  <a:avLst/>
                </a:prstGeom>
              </p:spPr>
            </p:pic>
            <p:pic>
              <p:nvPicPr>
                <p:cNvPr id="7" name="Picture 6" descr="A red and white shield with black text&#10;&#10;AI-generated content may be incorrect.">
                  <a:extLst>
                    <a:ext uri="{FF2B5EF4-FFF2-40B4-BE49-F238E27FC236}">
                      <a16:creationId xmlns:a16="http://schemas.microsoft.com/office/drawing/2014/main" id="{587725AF-6701-445F-90D5-E01CB169F4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45053" y="3675944"/>
                  <a:ext cx="2044700" cy="736600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black line with a white background&#10;&#10;AI-generated content may be incorrect.">
                  <a:extLst>
                    <a:ext uri="{FF2B5EF4-FFF2-40B4-BE49-F238E27FC236}">
                      <a16:creationId xmlns:a16="http://schemas.microsoft.com/office/drawing/2014/main" id="{26BBB4E4-BFAD-9181-E4DC-3702B82EA7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2769038">
                  <a:off x="6210704" y="2992127"/>
                  <a:ext cx="1986583" cy="646183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cartoon of a person holding a monkey&#10;&#10;AI-generated content may be incorrect.">
                  <a:extLst>
                    <a:ext uri="{FF2B5EF4-FFF2-40B4-BE49-F238E27FC236}">
                      <a16:creationId xmlns:a16="http://schemas.microsoft.com/office/drawing/2014/main" id="{20A948F1-0FFE-E282-B0D5-958BE52737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76019" y="674389"/>
                  <a:ext cx="1625560" cy="2485801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 descr="A blue arrow with a letter g&#10;&#10;AI-generated content may be incorrect.">
                <a:extLst>
                  <a:ext uri="{FF2B5EF4-FFF2-40B4-BE49-F238E27FC236}">
                    <a16:creationId xmlns:a16="http://schemas.microsoft.com/office/drawing/2014/main" id="{0E34B7EC-095A-CE15-1F18-0F1F29F50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74175" y="1351659"/>
                <a:ext cx="1037324" cy="1492735"/>
              </a:xfrm>
              <a:prstGeom prst="rect">
                <a:avLst/>
              </a:prstGeom>
            </p:spPr>
          </p:pic>
          <p:pic>
            <p:nvPicPr>
              <p:cNvPr id="32" name="Picture 31" descr="A close-up of a black text&#10;&#10;AI-generated content may be incorrect.">
                <a:extLst>
                  <a:ext uri="{FF2B5EF4-FFF2-40B4-BE49-F238E27FC236}">
                    <a16:creationId xmlns:a16="http://schemas.microsoft.com/office/drawing/2014/main" id="{EBD6F58D-66A1-9B17-58F1-E580815AD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39022" y="1566742"/>
                <a:ext cx="7340600" cy="1003300"/>
              </a:xfrm>
              <a:prstGeom prst="rect">
                <a:avLst/>
              </a:prstGeom>
            </p:spPr>
          </p:pic>
        </p:grpSp>
        <p:pic>
          <p:nvPicPr>
            <p:cNvPr id="4" name="Picture 3" descr="A yellow apple on a blue stand&#10;&#10;AI-generated content may be incorrect.">
              <a:extLst>
                <a:ext uri="{FF2B5EF4-FFF2-40B4-BE49-F238E27FC236}">
                  <a16:creationId xmlns:a16="http://schemas.microsoft.com/office/drawing/2014/main" id="{0A97E4CD-D781-8AFB-8E96-12C1621D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229635" y="425027"/>
              <a:ext cx="726403" cy="866731"/>
            </a:xfrm>
            <a:prstGeom prst="rect">
              <a:avLst/>
            </a:prstGeom>
          </p:spPr>
        </p:pic>
      </p:grpSp>
      <p:pic>
        <p:nvPicPr>
          <p:cNvPr id="43" name="Audio 42">
            <a:extLst>
              <a:ext uri="{FF2B5EF4-FFF2-40B4-BE49-F238E27FC236}">
                <a16:creationId xmlns:a16="http://schemas.microsoft.com/office/drawing/2014/main" id="{ABB98B23-2D40-4922-BC76-424A6D2274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89"/>
    </mc:Choice>
    <mc:Fallback xmlns="">
      <p:transition spd="slow" advTm="115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red line on a white paper&#10;&#10;AI-generated content may be incorrect.">
            <a:extLst>
              <a:ext uri="{FF2B5EF4-FFF2-40B4-BE49-F238E27FC236}">
                <a16:creationId xmlns:a16="http://schemas.microsoft.com/office/drawing/2014/main" id="{CFA9370D-136C-5092-3829-E309E14D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0508" y="1509486"/>
            <a:ext cx="6629049" cy="2423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E6E72-B292-A99A-396A-87ECEC143AD1}"/>
              </a:ext>
            </a:extLst>
          </p:cNvPr>
          <p:cNvSpPr txBox="1"/>
          <p:nvPr/>
        </p:nvSpPr>
        <p:spPr>
          <a:xfrm>
            <a:off x="7369561" y="638628"/>
            <a:ext cx="4199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Similarity of crystals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979C1D-27B5-567A-B840-98A0697AB047}"/>
              </a:ext>
            </a:extLst>
          </p:cNvPr>
          <p:cNvGrpSpPr/>
          <p:nvPr/>
        </p:nvGrpSpPr>
        <p:grpSpPr>
          <a:xfrm>
            <a:off x="188685" y="309765"/>
            <a:ext cx="11219067" cy="6316007"/>
            <a:chOff x="188685" y="309765"/>
            <a:chExt cx="11219067" cy="63160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F909D4-5EFF-9D2E-F92B-6E908BFF73D3}"/>
                </a:ext>
              </a:extLst>
            </p:cNvPr>
            <p:cNvSpPr txBox="1"/>
            <p:nvPr/>
          </p:nvSpPr>
          <p:spPr>
            <a:xfrm>
              <a:off x="5043255" y="4971143"/>
              <a:ext cx="321177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Olga </a:t>
              </a:r>
              <a:r>
                <a:rPr lang="en-US" sz="2800" dirty="0" err="1"/>
                <a:t>Anosova</a:t>
              </a:r>
              <a:r>
                <a:rPr lang="en-US" sz="2800" dirty="0"/>
                <a:t>,</a:t>
              </a:r>
            </a:p>
            <a:p>
              <a:r>
                <a:rPr lang="en-US" sz="2800" dirty="0"/>
                <a:t>Vitaliy </a:t>
              </a:r>
              <a:r>
                <a:rPr lang="en-US" sz="2800" dirty="0" err="1"/>
                <a:t>Kurlin</a:t>
              </a:r>
              <a:endParaRPr lang="en-US" sz="2800" dirty="0"/>
            </a:p>
            <a:p>
              <a:r>
                <a:rPr lang="en-US" sz="2800" dirty="0"/>
                <a:t>Liverpool University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FA1300-9050-1390-8663-45509C93982E}"/>
                </a:ext>
              </a:extLst>
            </p:cNvPr>
            <p:cNvSpPr txBox="1"/>
            <p:nvPr/>
          </p:nvSpPr>
          <p:spPr>
            <a:xfrm>
              <a:off x="8581144" y="4971142"/>
              <a:ext cx="282660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John Ball</a:t>
              </a:r>
            </a:p>
            <a:p>
              <a:r>
                <a:rPr lang="en-US" sz="2800" dirty="0"/>
                <a:t>Oxford University</a:t>
              </a:r>
            </a:p>
          </p:txBody>
        </p:sp>
        <p:pic>
          <p:nvPicPr>
            <p:cNvPr id="16" name="Picture 15" descr="A diagram of a diagram of lines and arrows&#10;&#10;AI-generated content may be incorrect.">
              <a:extLst>
                <a:ext uri="{FF2B5EF4-FFF2-40B4-BE49-F238E27FC236}">
                  <a16:creationId xmlns:a16="http://schemas.microsoft.com/office/drawing/2014/main" id="{D325E567-ACD1-87E9-3D54-83A32EFEF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685" y="309765"/>
              <a:ext cx="4528458" cy="6316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83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28A46C-67FB-E271-37D4-8934F9C716DC}"/>
              </a:ext>
            </a:extLst>
          </p:cNvPr>
          <p:cNvSpPr txBox="1"/>
          <p:nvPr/>
        </p:nvSpPr>
        <p:spPr>
          <a:xfrm>
            <a:off x="141588" y="5989648"/>
            <a:ext cx="7210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+mj-lt"/>
              </a:rPr>
              <a:t>www.phase-trans.msm.cam.ac.uk</a:t>
            </a:r>
            <a:endParaRPr lang="en-US" sz="40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 descr="A metal sculpture of a person holding a microphone&#10;&#10;AI-generated content may be incorrect.">
            <a:extLst>
              <a:ext uri="{FF2B5EF4-FFF2-40B4-BE49-F238E27FC236}">
                <a16:creationId xmlns:a16="http://schemas.microsoft.com/office/drawing/2014/main" id="{E33FAE04-29A9-3E29-D710-48DE80D5C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30" y="90754"/>
            <a:ext cx="2702782" cy="4419148"/>
          </a:xfrm>
          <a:prstGeom prst="rect">
            <a:avLst/>
          </a:prstGeom>
        </p:spPr>
      </p:pic>
      <p:pic>
        <p:nvPicPr>
          <p:cNvPr id="9" name="Picture 8" descr="A collection of books with text&#10;&#10;AI-generated content may be incorrect.">
            <a:extLst>
              <a:ext uri="{FF2B5EF4-FFF2-40B4-BE49-F238E27FC236}">
                <a16:creationId xmlns:a16="http://schemas.microsoft.com/office/drawing/2014/main" id="{C4B16710-FDC2-83DD-4CA1-71B958596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88" y="160466"/>
            <a:ext cx="7772400" cy="5814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1DA024-5B51-40A6-8B41-F19FEF87D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988" y="4703124"/>
            <a:ext cx="3591460" cy="2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24"/>
    </mc:Choice>
    <mc:Fallback xmlns="">
      <p:transition spd="slow" advTm="52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C589-B94A-3415-5553-5B7DFA69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83262" cy="823595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Mathematical crystallography (95 pages)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570C2-CE05-7312-B341-317B1DFE2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662" y="1515292"/>
            <a:ext cx="6312217" cy="4809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E31AF-7E78-F9D6-DD4E-439EB443F1BE}"/>
              </a:ext>
            </a:extLst>
          </p:cNvPr>
          <p:cNvSpPr txBox="1"/>
          <p:nvPr/>
        </p:nvSpPr>
        <p:spPr>
          <a:xfrm>
            <a:off x="579121" y="5801380"/>
            <a:ext cx="303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96,792 downloads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1D6C34-7259-AC8D-2AD4-6BF4EA0CE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0679">
            <a:off x="386272" y="1954844"/>
            <a:ext cx="4307934" cy="2117867"/>
          </a:xfrm>
          <a:prstGeom prst="rect">
            <a:avLst/>
          </a:prstGeom>
        </p:spPr>
      </p:pic>
      <p:pic>
        <p:nvPicPr>
          <p:cNvPr id="16" name="Picture 1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E40C53E1-26B9-7E6C-A212-0081C70E6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08" y="4831983"/>
            <a:ext cx="4441861" cy="680285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934313EA-48A3-DCC5-D910-0C9A0D6AD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5"/>
    </mc:Choice>
    <mc:Fallback xmlns="">
      <p:transition spd="slow" advTm="6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91E1-F5F6-217C-D37D-A71303A8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309" y="106774"/>
            <a:ext cx="10515600" cy="1325563"/>
          </a:xfrm>
        </p:spPr>
        <p:txBody>
          <a:bodyPr/>
          <a:lstStyle/>
          <a:p>
            <a:r>
              <a:rPr lang="en-US" dirty="0"/>
              <a:t>Publisher no longer:  typesets, re-draws, obtain copyright clearance .....</a:t>
            </a:r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27F99D2-DB9A-6752-F39C-A441CEF90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8" y="5132582"/>
            <a:ext cx="3597413" cy="1737287"/>
          </a:xfrm>
          <a:prstGeom prst="rect">
            <a:avLst/>
          </a:prstGeom>
        </p:spPr>
      </p:pic>
      <p:pic>
        <p:nvPicPr>
          <p:cNvPr id="7" name="Picture 6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id="{EBB50B76-C1AF-7C57-38BC-6158CFFC5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613" y="3575973"/>
            <a:ext cx="5728135" cy="2802870"/>
          </a:xfrm>
          <a:prstGeom prst="rect">
            <a:avLst/>
          </a:prstGeom>
        </p:spPr>
      </p:pic>
      <p:pic>
        <p:nvPicPr>
          <p:cNvPr id="9" name="Picture 8" descr="A diagram of a complex structure&#10;&#10;AI-generated content may be incorrect.">
            <a:extLst>
              <a:ext uri="{FF2B5EF4-FFF2-40B4-BE49-F238E27FC236}">
                <a16:creationId xmlns:a16="http://schemas.microsoft.com/office/drawing/2014/main" id="{2BDF8405-3373-A539-4B40-64D4B1C1F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91" y="1396008"/>
            <a:ext cx="5537200" cy="3581400"/>
          </a:xfrm>
          <a:prstGeom prst="rect">
            <a:avLst/>
          </a:prstGeom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424CB665-D6C1-7A5F-160D-4E9E6DB44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7"/>
    </mc:Choice>
    <mc:Fallback xmlns="">
      <p:transition spd="slow" advTm="2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73CA6-9800-E2AB-A742-59366F43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2865-D304-F50E-1C50-5B20271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06774"/>
            <a:ext cx="8083826" cy="1325563"/>
          </a:xfrm>
        </p:spPr>
        <p:txBody>
          <a:bodyPr/>
          <a:lstStyle/>
          <a:p>
            <a:r>
              <a:rPr lang="en-US" dirty="0"/>
              <a:t>..... exceptions for the exceptional</a:t>
            </a:r>
          </a:p>
        </p:txBody>
      </p:sp>
      <p:pic>
        <p:nvPicPr>
          <p:cNvPr id="11" name="Picture 10" descr="A book cover of a harry potter and the philosopher's stone&#10;&#10;AI-generated content may be incorrect.">
            <a:extLst>
              <a:ext uri="{FF2B5EF4-FFF2-40B4-BE49-F238E27FC236}">
                <a16:creationId xmlns:a16="http://schemas.microsoft.com/office/drawing/2014/main" id="{E8095AED-412C-70A3-FD9F-C08EFD446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8828">
            <a:off x="8864038" y="2783414"/>
            <a:ext cx="2997200" cy="3759200"/>
          </a:xfrm>
          <a:prstGeom prst="rect">
            <a:avLst/>
          </a:prstGeom>
        </p:spPr>
      </p:pic>
      <p:pic>
        <p:nvPicPr>
          <p:cNvPr id="13" name="Picture 12" descr="A hand holding a book&#10;&#10;AI-generated content may be incorrect.">
            <a:extLst>
              <a:ext uri="{FF2B5EF4-FFF2-40B4-BE49-F238E27FC236}">
                <a16:creationId xmlns:a16="http://schemas.microsoft.com/office/drawing/2014/main" id="{DB367257-E3F6-AA28-B301-B874BDE49E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8412"/>
          <a:stretch/>
        </p:blipFill>
        <p:spPr>
          <a:xfrm rot="20807909">
            <a:off x="4155736" y="1353678"/>
            <a:ext cx="4357604" cy="3863682"/>
          </a:xfrm>
          <a:prstGeom prst="rect">
            <a:avLst/>
          </a:prstGeom>
          <a:effectLst>
            <a:softEdge rad="214460"/>
          </a:effectLst>
        </p:spPr>
      </p:pic>
      <p:pic>
        <p:nvPicPr>
          <p:cNvPr id="16" name="Picture 15" descr="A close up of a paper&#10;&#10;AI-generated content may be incorrect.">
            <a:extLst>
              <a:ext uri="{FF2B5EF4-FFF2-40B4-BE49-F238E27FC236}">
                <a16:creationId xmlns:a16="http://schemas.microsoft.com/office/drawing/2014/main" id="{7A7B0187-2DE4-7D7D-6BFD-C38B31620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21443">
            <a:off x="545421" y="4763262"/>
            <a:ext cx="3114528" cy="1721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5F8F2-6E1D-0448-4F1C-A38613BC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5040" y="1432337"/>
            <a:ext cx="2938452" cy="1142611"/>
          </a:xfrm>
          <a:prstGeom prst="rect">
            <a:avLst/>
          </a:prstGeom>
          <a:effectLst>
            <a:softEdge rad="112040"/>
          </a:effectLst>
        </p:spPr>
      </p:pic>
      <p:pic>
        <p:nvPicPr>
          <p:cNvPr id="5" name="Picture 4" descr="A green bag on a white background&#10;&#10;AI-generated content may be incorrect.">
            <a:extLst>
              <a:ext uri="{FF2B5EF4-FFF2-40B4-BE49-F238E27FC236}">
                <a16:creationId xmlns:a16="http://schemas.microsoft.com/office/drawing/2014/main" id="{F428599E-38D2-613E-2C0D-C2A720F53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82890">
            <a:off x="1241475" y="1358983"/>
            <a:ext cx="2414412" cy="2957826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BB3C0DAE-F091-1815-B4B9-9A931ABA8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8"/>
    </mc:Choice>
    <mc:Fallback xmlns="">
      <p:transition spd="slow" advTm="5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0D965-94A2-B5A4-C188-24B8A1B0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0"/>
            <a:ext cx="4250634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constrained?</a:t>
            </a:r>
          </a:p>
        </p:txBody>
      </p:sp>
      <p:pic>
        <p:nvPicPr>
          <p:cNvPr id="5" name="Picture 4" descr="A group of people on a video conference&#10;&#10;AI-generated content may be incorrect.">
            <a:extLst>
              <a:ext uri="{FF2B5EF4-FFF2-40B4-BE49-F238E27FC236}">
                <a16:creationId xmlns:a16="http://schemas.microsoft.com/office/drawing/2014/main" id="{F666B684-18D7-7680-B9CF-B3C0BA4E0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361" y="1032275"/>
            <a:ext cx="10343874" cy="5825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4B801E-69EB-AD64-4D33-A6C9F0081959}"/>
              </a:ext>
            </a:extLst>
          </p:cNvPr>
          <p:cNvSpPr/>
          <p:nvPr/>
        </p:nvSpPr>
        <p:spPr>
          <a:xfrm>
            <a:off x="2578308" y="1783830"/>
            <a:ext cx="89941" cy="749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BD533D-CFD6-1006-DD1C-84CB7C8F4C95}"/>
              </a:ext>
            </a:extLst>
          </p:cNvPr>
          <p:cNvGrpSpPr/>
          <p:nvPr/>
        </p:nvGrpSpPr>
        <p:grpSpPr>
          <a:xfrm>
            <a:off x="4100266" y="1777718"/>
            <a:ext cx="5107618" cy="3330156"/>
            <a:chOff x="4100266" y="1777718"/>
            <a:chExt cx="5107618" cy="333015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ADF8DFF-45B3-886F-157A-BD1F740A98B0}"/>
                </a:ext>
              </a:extLst>
            </p:cNvPr>
            <p:cNvGrpSpPr/>
            <p:nvPr/>
          </p:nvGrpSpPr>
          <p:grpSpPr>
            <a:xfrm>
              <a:off x="4206239" y="1777718"/>
              <a:ext cx="5001645" cy="3330156"/>
              <a:chOff x="4298415" y="1804303"/>
              <a:chExt cx="5027804" cy="324919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7DE5B8A-8ECA-9594-942B-AB68E7B11BB0}"/>
                  </a:ext>
                </a:extLst>
              </p:cNvPr>
              <p:cNvGrpSpPr/>
              <p:nvPr/>
            </p:nvGrpSpPr>
            <p:grpSpPr>
              <a:xfrm rot="20861972">
                <a:off x="4298415" y="1804303"/>
                <a:ext cx="5027804" cy="3249194"/>
                <a:chOff x="586409" y="1648918"/>
                <a:chExt cx="6835000" cy="4354133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480AB062-EFEF-EE5B-CF76-906EAC07B6CE}"/>
                    </a:ext>
                  </a:extLst>
                </p:cNvPr>
                <p:cNvSpPr/>
                <p:nvPr/>
              </p:nvSpPr>
              <p:spPr>
                <a:xfrm>
                  <a:off x="586409" y="1648918"/>
                  <a:ext cx="6833722" cy="4354133"/>
                </a:xfrm>
                <a:prstGeom prst="rect">
                  <a:avLst/>
                </a:prstGeom>
                <a:effectLst>
                  <a:glow>
                    <a:schemeClr val="accent1"/>
                  </a:glo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29115C48-F409-0447-3326-E3A916B55F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274654">
                  <a:off x="1134945" y="3431846"/>
                  <a:ext cx="6286464" cy="477042"/>
                </a:xfrm>
                <a:prstGeom prst="rect">
                  <a:avLst/>
                </a:prstGeom>
                <a:solidFill>
                  <a:schemeClr val="bg2"/>
                </a:solidFill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E20691F-99FA-3507-1CE8-1017DD84F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20152" y="3183675"/>
                <a:ext cx="1395948" cy="1288568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4DB4F8-4D44-EB18-6229-D474C4BFD593}"/>
                </a:ext>
              </a:extLst>
            </p:cNvPr>
            <p:cNvSpPr txBox="1"/>
            <p:nvPr/>
          </p:nvSpPr>
          <p:spPr>
            <a:xfrm rot="19550997">
              <a:off x="4100266" y="2641621"/>
              <a:ext cx="42631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Dissemination of information technology </a:t>
              </a:r>
            </a:p>
            <a:p>
              <a:pPr algn="ctr"/>
              <a:r>
                <a:rPr lang="en-US" dirty="0"/>
                <a:t>for the promotion of materials science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F6BDC72-010E-A4E3-0BC6-53A7AB7A663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36031">
            <a:off x="471198" y="2772014"/>
            <a:ext cx="10669033" cy="884618"/>
          </a:xfrm>
          <a:prstGeom prst="rect">
            <a:avLst/>
          </a:prstGeom>
        </p:spPr>
      </p:pic>
      <p:pic>
        <p:nvPicPr>
          <p:cNvPr id="17" name="Audio 16">
            <a:extLst>
              <a:ext uri="{FF2B5EF4-FFF2-40B4-BE49-F238E27FC236}">
                <a16:creationId xmlns:a16="http://schemas.microsoft.com/office/drawing/2014/main" id="{9869E918-ABAF-7462-35B1-B56C01CA9D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26"/>
    </mc:Choice>
    <mc:Fallback xmlns="">
      <p:transition spd="slow" advTm="13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tag with white text&#10;&#10;Description automatically generated">
            <a:extLst>
              <a:ext uri="{FF2B5EF4-FFF2-40B4-BE49-F238E27FC236}">
                <a16:creationId xmlns:a16="http://schemas.microsoft.com/office/drawing/2014/main" id="{347FA0A0-C005-846E-CC3E-85C81D063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79008">
            <a:off x="10267931" y="4981910"/>
            <a:ext cx="1648263" cy="792885"/>
          </a:xfrm>
          <a:prstGeom prst="rect">
            <a:avLst/>
          </a:prstGeom>
        </p:spPr>
      </p:pic>
      <p:pic>
        <p:nvPicPr>
          <p:cNvPr id="11" name="Picture 10" descr="A book cover of a book&#10;&#10;Description automatically generated">
            <a:extLst>
              <a:ext uri="{FF2B5EF4-FFF2-40B4-BE49-F238E27FC236}">
                <a16:creationId xmlns:a16="http://schemas.microsoft.com/office/drawing/2014/main" id="{87E2E5CB-54D8-BFA8-1190-35D85A3D2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2713" y="164679"/>
            <a:ext cx="1918697" cy="2901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A60427-8D52-7DB7-9505-7FF6292DF24F}"/>
              </a:ext>
            </a:extLst>
          </p:cNvPr>
          <p:cNvSpPr txBox="1"/>
          <p:nvPr/>
        </p:nvSpPr>
        <p:spPr>
          <a:xfrm>
            <a:off x="269586" y="0"/>
            <a:ext cx="6520824" cy="2237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worked examples throughout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examination questions and answers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unworked questions, out of context</a:t>
            </a:r>
          </a:p>
        </p:txBody>
      </p:sp>
      <p:pic>
        <p:nvPicPr>
          <p:cNvPr id="3" name="Picture 2" descr="A graph of a number of columns&#10;&#10;AI-generated content may be incorrect.">
            <a:extLst>
              <a:ext uri="{FF2B5EF4-FFF2-40B4-BE49-F238E27FC236}">
                <a16:creationId xmlns:a16="http://schemas.microsoft.com/office/drawing/2014/main" id="{41148BE4-AC2C-8A38-4A74-D7BDE41E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94" y="2393615"/>
            <a:ext cx="9511591" cy="43634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F92BDA-7E52-ED61-FBD8-25E1626C0913}"/>
              </a:ext>
            </a:extLst>
          </p:cNvPr>
          <p:cNvGrpSpPr/>
          <p:nvPr/>
        </p:nvGrpSpPr>
        <p:grpSpPr>
          <a:xfrm>
            <a:off x="20987" y="2729480"/>
            <a:ext cx="12138640" cy="2712619"/>
            <a:chOff x="20987" y="2729480"/>
            <a:chExt cx="12138640" cy="27126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390CA8-E4CE-82E8-A76B-E0F78EC2C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420144">
              <a:off x="20987" y="2729480"/>
              <a:ext cx="12016428" cy="1399041"/>
            </a:xfrm>
            <a:prstGeom prst="rect">
              <a:avLst/>
            </a:prstGeom>
          </p:spPr>
        </p:pic>
        <p:pic>
          <p:nvPicPr>
            <p:cNvPr id="5" name="Picture 4" descr="A close-up of a logo&#10;&#10;AI-generated content may be incorrect.">
              <a:extLst>
                <a:ext uri="{FF2B5EF4-FFF2-40B4-BE49-F238E27FC236}">
                  <a16:creationId xmlns:a16="http://schemas.microsoft.com/office/drawing/2014/main" id="{0E97244F-7526-0403-6142-A2CCAC4C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415422">
              <a:off x="3494201" y="3819360"/>
              <a:ext cx="8665426" cy="1622739"/>
            </a:xfrm>
            <a:prstGeom prst="rect">
              <a:avLst/>
            </a:prstGeom>
          </p:spPr>
        </p:pic>
      </p:grpSp>
      <p:pic>
        <p:nvPicPr>
          <p:cNvPr id="17" name="Audio 16">
            <a:extLst>
              <a:ext uri="{FF2B5EF4-FFF2-40B4-BE49-F238E27FC236}">
                <a16:creationId xmlns:a16="http://schemas.microsoft.com/office/drawing/2014/main" id="{5ACAEA90-BE15-7570-D1D7-4EE3EFF57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5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53"/>
    </mc:Choice>
    <mc:Fallback xmlns="">
      <p:transition spd="slow" advTm="17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3000-37D3-647D-F6F1-20E71EEB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0" y="255934"/>
            <a:ext cx="11216449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Darwin College Lecture Series (annual, for 40 years)</a:t>
            </a:r>
          </a:p>
        </p:txBody>
      </p:sp>
      <p:pic>
        <p:nvPicPr>
          <p:cNvPr id="5" name="Picture 4" descr="A cell phone screen with text&#10;&#10;AI-generated content may be incorrect.">
            <a:extLst>
              <a:ext uri="{FF2B5EF4-FFF2-40B4-BE49-F238E27FC236}">
                <a16:creationId xmlns:a16="http://schemas.microsoft.com/office/drawing/2014/main" id="{9236EE6D-E0C1-9ABD-A296-682C8DFD3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30" y="1077566"/>
            <a:ext cx="3924300" cy="552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075FDA-614A-1C5A-C93C-A3EB144337B0}"/>
              </a:ext>
            </a:extLst>
          </p:cNvPr>
          <p:cNvSpPr txBox="1"/>
          <p:nvPr/>
        </p:nvSpPr>
        <p:spPr>
          <a:xfrm rot="16200000">
            <a:off x="-278234" y="5465815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2023</a:t>
            </a:r>
          </a:p>
        </p:txBody>
      </p:sp>
      <p:pic>
        <p:nvPicPr>
          <p:cNvPr id="9" name="Picture 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CFDEE1E1-C9C6-F682-B8EC-51B78F5D6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952" y="1126148"/>
            <a:ext cx="7146698" cy="5555440"/>
          </a:xfrm>
          <a:prstGeom prst="rect">
            <a:avLst/>
          </a:prstGeom>
          <a:effectLst>
            <a:softEdge rad="133734"/>
          </a:effectLst>
        </p:spPr>
      </p:pic>
      <p:pic>
        <p:nvPicPr>
          <p:cNvPr id="10" name="Picture 9" descr="A pink tag with white text&#10;&#10;Description automatically generated">
            <a:extLst>
              <a:ext uri="{FF2B5EF4-FFF2-40B4-BE49-F238E27FC236}">
                <a16:creationId xmlns:a16="http://schemas.microsoft.com/office/drawing/2014/main" id="{EE533787-3E93-3159-2356-ACCDFC2D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79008">
            <a:off x="4083819" y="1223628"/>
            <a:ext cx="1648263" cy="792885"/>
          </a:xfrm>
          <a:prstGeom prst="rect">
            <a:avLst/>
          </a:prstGeom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3C5ECA32-1ADD-3E91-41E1-B0EA84635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4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92"/>
    </mc:Choice>
    <mc:Fallback xmlns="">
      <p:transition spd="slow" advTm="12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 42">
            <a:hlinkHover r:id="" action="ppaction://ole?verb=0"/>
            <a:extLst>
              <a:ext uri="{FF2B5EF4-FFF2-40B4-BE49-F238E27FC236}">
                <a16:creationId xmlns:a16="http://schemas.microsoft.com/office/drawing/2014/main" id="{4335D08F-2F63-7DB3-B50B-890DE3EDE5A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EA8F5800-44C8-D956-06A6-4F44C7D31DF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9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22"/>
    </mc:Choice>
    <mc:Fallback xmlns="">
      <p:transition spd="slow" advTm="5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829" objId="4"/>
        <p14:stopEvt time="49806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6|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7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470</Words>
  <Application>Microsoft Macintosh PowerPoint</Application>
  <PresentationFormat>Widescreen</PresentationFormat>
  <Paragraphs>79</Paragraphs>
  <Slides>21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Calibri Light</vt:lpstr>
      <vt:lpstr>NimbusRomNo9L</vt:lpstr>
      <vt:lpstr>TeXGyreTermes</vt:lpstr>
      <vt:lpstr>Office Theme</vt:lpstr>
      <vt:lpstr>Books: unconstrained learning</vt:lpstr>
      <vt:lpstr>Why books?</vt:lpstr>
      <vt:lpstr>Mathematical crystallography (95 pages)</vt:lpstr>
      <vt:lpstr>Publisher no longer:  typesets, re-draws, obtain copyright clearance .....</vt:lpstr>
      <vt:lpstr>..... exceptions for the exceptional</vt:lpstr>
      <vt:lpstr>constrained?</vt:lpstr>
      <vt:lpstr>PowerPoint Presentation</vt:lpstr>
      <vt:lpstr>Darwin College Lecture Series (annual, for 40 years)</vt:lpstr>
      <vt:lpstr>PowerPoint Presentation</vt:lpstr>
      <vt:lpstr>PowerPoint Presentation</vt:lpstr>
      <vt:lpstr>PowerPoint Presentation</vt:lpstr>
      <vt:lpstr>PowerPoint Presentation</vt:lpstr>
      <vt:lpstr>Disadvantage of independent publishing</vt:lpstr>
      <vt:lpstr>PowerPoint Presentation</vt:lpstr>
      <vt:lpstr>PowerPoint Presentation</vt:lpstr>
      <vt:lpstr>Disadvantage (?) of independent publishing</vt:lpstr>
      <vt:lpstr>PowerPoint Presentation</vt:lpstr>
      <vt:lpstr>book reviews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Harry Bhadeshia</dc:creator>
  <cp:lastModifiedBy>Harry Bhadeshia</cp:lastModifiedBy>
  <cp:revision>91</cp:revision>
  <dcterms:created xsi:type="dcterms:W3CDTF">2025-03-26T10:03:24Z</dcterms:created>
  <dcterms:modified xsi:type="dcterms:W3CDTF">2025-04-23T16:15:01Z</dcterms:modified>
</cp:coreProperties>
</file>