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790" r:id="rId4"/>
    <p:sldId id="791" r:id="rId5"/>
    <p:sldId id="263" r:id="rId6"/>
    <p:sldId id="792" r:id="rId7"/>
    <p:sldId id="258" r:id="rId8"/>
    <p:sldId id="259" r:id="rId9"/>
    <p:sldId id="260" r:id="rId10"/>
    <p:sldId id="261" r:id="rId11"/>
    <p:sldId id="793" r:id="rId12"/>
    <p:sldId id="262" r:id="rId13"/>
    <p:sldId id="787" r:id="rId14"/>
    <p:sldId id="789" r:id="rId15"/>
    <p:sldId id="788" r:id="rId16"/>
    <p:sldId id="272" r:id="rId17"/>
    <p:sldId id="264" r:id="rId18"/>
    <p:sldId id="302" r:id="rId19"/>
    <p:sldId id="265" r:id="rId20"/>
    <p:sldId id="781" r:id="rId21"/>
    <p:sldId id="782" r:id="rId22"/>
    <p:sldId id="780" r:id="rId23"/>
    <p:sldId id="794" r:id="rId24"/>
    <p:sldId id="400" r:id="rId25"/>
    <p:sldId id="786" r:id="rId26"/>
    <p:sldId id="785" r:id="rId27"/>
    <p:sldId id="7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87"/>
    <p:restoredTop sz="94595"/>
  </p:normalViewPr>
  <p:slideViewPr>
    <p:cSldViewPr snapToGrid="0">
      <p:cViewPr varScale="1">
        <p:scale>
          <a:sx n="61" d="100"/>
          <a:sy n="61" d="100"/>
        </p:scale>
        <p:origin x="216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57971-D79B-6A4B-9F5A-3DA124F216AA}" type="datetimeFigureOut">
              <a:rPr lang="en-US" smtClean="0"/>
              <a:t>2/2/26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E2AB0-AB64-8740-8C67-E6C2AFFEB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73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E2AB0-AB64-8740-8C67-E6C2AFFEB8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62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not just the dislocation density that varies – topology of boundaries, deformation bands </a:t>
            </a:r>
            <a:r>
              <a:rPr lang="en-US"/>
              <a:t>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E2AB0-AB64-8740-8C67-E6C2AFFEB8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78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8E40A8-EC91-AA4C-A06E-812B7F1F5D6C}" type="slidenum">
              <a:rPr lang="en-GB"/>
              <a:pPr>
                <a:defRPr/>
              </a:pPr>
              <a:t>24</a:t>
            </a:fld>
            <a:endParaRPr lang="en-GB"/>
          </a:p>
        </p:txBody>
      </p:sp>
      <p:sp>
        <p:nvSpPr>
          <p:cNvPr id="252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dirty="0">
                <a:cs typeface="+mn-cs"/>
              </a:rPr>
              <a:t>Theoretical minimum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F0EAA-AF8F-7944-A1F7-CCCD5B9A1A3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5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7D4CC-BA48-CEE6-CDD0-6F603780C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BF4AF-6F35-B5CE-BF0C-63DDB5886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24E05-03FA-C539-2367-222FA81F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1A4EC-DFC4-EC42-B6F9-AA4089F8D95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3985E-7763-16A2-4A6C-46D50140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6A8A7-5949-82F0-7351-68E81E1E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487-DB44-5C43-929D-9D86285F6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6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9658-620D-00AD-7823-7309DF1E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4A32E4-6CD4-D0C6-DE5A-AC46964AC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9574D-DF49-EA02-5B35-BD10F65D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1A4EC-DFC4-EC42-B6F9-AA4089F8D95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DE9F0-F62E-1449-3DA8-B7041AF2B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EC96A-F395-EE04-7226-77714601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487-DB44-5C43-929D-9D86285F6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5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5736F-2A07-B9F0-606D-CD39489353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981FD-53E3-5436-064E-B968E7C9C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19B5E-75E5-0F49-FA4F-65E4CB389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1A4EC-DFC4-EC42-B6F9-AA4089F8D95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82D09-ADB9-EEC9-7841-C84BD951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4E9EC-20B9-8AE9-BCAF-F4EA26D97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487-DB44-5C43-929D-9D86285F6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2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B56FF-3625-0B1F-21F0-A63B4A30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6B68F-BE8E-EFB9-1E15-956914A49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43AB9-6D2C-B926-248C-5560E34D3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1A4EC-DFC4-EC42-B6F9-AA4089F8D95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AB258-9D79-5CFA-96E5-385649ABC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77A9A-F5E5-DE97-E182-E77CD1654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487-DB44-5C43-929D-9D86285F6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9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E40D0-62A9-D938-0C0A-1CE526473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33913-9816-825F-2510-3A6A9F37A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A4AB3-DA9F-AED9-792C-87ABEE6D3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1A4EC-DFC4-EC42-B6F9-AA4089F8D95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F906E-721F-7080-3D5E-5B71A2843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BC643-20B7-BBCD-833F-B9294A07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487-DB44-5C43-929D-9D86285F6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8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F4E67-3397-E78A-2C42-06E1785A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8BDDE-2C22-1C6B-477F-937321266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CDC26-60FF-E12A-C58B-89D3EAE8D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A1EAB-E886-518E-3DCB-8BFA463D6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1A4EC-DFC4-EC42-B6F9-AA4089F8D956}" type="datetimeFigureOut">
              <a:rPr lang="en-US" smtClean="0"/>
              <a:t>2/2/26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8C619-7668-1696-736A-F74F470E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3FF92-E7F2-FE6C-98E9-3A2821CE7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487-DB44-5C43-929D-9D86285F6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89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D1113-ACDD-7820-3047-89049F8E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2FF31-CAF2-0A37-38D3-7AD853422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1289C-ABB1-06F4-CFC4-C46DF9A4D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EEDC2C-A9FC-8AE8-72A9-44BCCA102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D507F-953D-529D-F79E-24D7E7ABD1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4A9BA-8521-6925-E231-5ED4127DE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1A4EC-DFC4-EC42-B6F9-AA4089F8D956}" type="datetimeFigureOut">
              <a:rPr lang="en-US" smtClean="0"/>
              <a:t>2/2/26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1FF42F-09AA-7356-4569-FF189E7C7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8F84A-9E48-7A33-14CA-6AB6EC7D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487-DB44-5C43-929D-9D86285F6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0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2B068-832C-62D6-8AB5-48F94FFBC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92EF4-1F30-E05E-D351-0E7C819F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1A4EC-DFC4-EC42-B6F9-AA4089F8D956}" type="datetimeFigureOut">
              <a:rPr lang="en-US" smtClean="0"/>
              <a:t>2/2/26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F3EBC-0744-DF8E-6329-78B05B8B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4722B-276A-2CE4-0992-DC90397D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487-DB44-5C43-929D-9D86285F6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9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23D88F-7014-5A0F-602E-14CD8DAA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1A4EC-DFC4-EC42-B6F9-AA4089F8D956}" type="datetimeFigureOut">
              <a:rPr lang="en-US" smtClean="0"/>
              <a:t>2/2/26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72E51A-0391-E142-20A9-0E26136C6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1FEC4-65BC-2264-CC66-AAF22703B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487-DB44-5C43-929D-9D86285F6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3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A8E67-5D90-CA80-CE78-40B9582F2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BE017-BED0-8278-AC90-25AB7A77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7E652-9CC4-D136-8CB6-79F385681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8CEB3-5E43-55AD-EE05-9BADB5828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1A4EC-DFC4-EC42-B6F9-AA4089F8D956}" type="datetimeFigureOut">
              <a:rPr lang="en-US" smtClean="0"/>
              <a:t>2/2/26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3F83B-983D-3245-0EDC-F989BD3BE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C5680-88E5-3F89-EBFF-5495B5F86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487-DB44-5C43-929D-9D86285F6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2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9E20D-03EA-BB1E-E0B8-8EBBCEA9A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B478E8-F597-5534-9195-2903C47A8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2E8C2-6DA3-EEBD-E38A-40D06BB2E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FFCA8-79D5-EDF2-F714-CF25BF0B9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1A4EC-DFC4-EC42-B6F9-AA4089F8D956}" type="datetimeFigureOut">
              <a:rPr lang="en-US" smtClean="0"/>
              <a:t>2/2/26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9E66C-8EE7-0285-4E34-A94D59C78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585AF-CE56-EE90-E9B9-14BE8E96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487-DB44-5C43-929D-9D86285F6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DDCA3F-F348-19CE-B776-304F996C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D5A89-924F-BAA8-7B2B-F67BF830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7B8A7-0A2D-9CF5-C3E9-37B2C5046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C1A4EC-DFC4-EC42-B6F9-AA4089F8D95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8C23A-2782-849A-8841-834B9A98A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E1450-18E9-4388-DE06-9053D8C8B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5A0487-DB44-5C43-929D-9D86285F6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4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003FE-0A33-FF1F-50FC-2DCB626A6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7666" y="615735"/>
            <a:ext cx="6411062" cy="3031231"/>
          </a:xfrm>
        </p:spPr>
        <p:txBody>
          <a:bodyPr>
            <a:normAutofit/>
          </a:bodyPr>
          <a:lstStyle/>
          <a:p>
            <a:r>
              <a:rPr lang="en-US" dirty="0"/>
              <a:t>Kinetics of niobium carbide precipitation</a:t>
            </a:r>
          </a:p>
        </p:txBody>
      </p:sp>
      <p:pic>
        <p:nvPicPr>
          <p:cNvPr id="4" name="NbC_3">
            <a:hlinkClick r:id="" action="ppaction://media"/>
            <a:extLst>
              <a:ext uri="{FF2B5EF4-FFF2-40B4-BE49-F238E27FC236}">
                <a16:creationId xmlns:a16="http://schemas.microsoft.com/office/drawing/2014/main" id="{E0D29504-D1A6-FC19-E35A-886584A44F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272" y="239831"/>
            <a:ext cx="5527010" cy="55270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A35E36-7CC9-7531-FFEB-A80004E4DFDF}"/>
              </a:ext>
            </a:extLst>
          </p:cNvPr>
          <p:cNvSpPr txBox="1"/>
          <p:nvPr/>
        </p:nvSpPr>
        <p:spPr>
          <a:xfrm>
            <a:off x="6889897" y="6242265"/>
            <a:ext cx="4744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www.phase-trans.msm.cam.ac.uk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C6D45B3E-95AB-C322-DFD6-EF38E234CC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t="4681" r="17006" b="38661"/>
          <a:stretch/>
        </p:blipFill>
        <p:spPr>
          <a:xfrm>
            <a:off x="6889896" y="3916470"/>
            <a:ext cx="4744569" cy="2056291"/>
          </a:xfrm>
          <a:prstGeom prst="rect">
            <a:avLst/>
          </a:prstGeom>
        </p:spPr>
      </p:pic>
      <p:pic>
        <p:nvPicPr>
          <p:cNvPr id="8" name="Picture 7" descr="A white letter on a blue background&#10;&#10;AI-generated content may be incorrect.">
            <a:extLst>
              <a:ext uri="{FF2B5EF4-FFF2-40B4-BE49-F238E27FC236}">
                <a16:creationId xmlns:a16="http://schemas.microsoft.com/office/drawing/2014/main" id="{9A233FEC-E1DD-AC12-84CF-38F6D3102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6546" y="4447312"/>
            <a:ext cx="2858653" cy="400212"/>
          </a:xfrm>
          <a:prstGeom prst="rect">
            <a:avLst/>
          </a:prstGeom>
          <a:effectLst>
            <a:softEdge rad="49620"/>
          </a:effectLst>
        </p:spPr>
      </p:pic>
    </p:spTree>
    <p:extLst>
      <p:ext uri="{BB962C8B-B14F-4D97-AF65-F5344CB8AC3E}">
        <p14:creationId xmlns:p14="http://schemas.microsoft.com/office/powerpoint/2010/main" val="61201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function&#10;&#10;AI-generated content may be incorrect.">
            <a:extLst>
              <a:ext uri="{FF2B5EF4-FFF2-40B4-BE49-F238E27FC236}">
                <a16:creationId xmlns:a16="http://schemas.microsoft.com/office/drawing/2014/main" id="{D631EFEC-2CB7-5812-B366-A5C6D9B66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88" y="442843"/>
            <a:ext cx="5456307" cy="535781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F9C89F-4E43-331E-5E47-377D446B0FD6}"/>
              </a:ext>
            </a:extLst>
          </p:cNvPr>
          <p:cNvCxnSpPr>
            <a:cxnSpLocks/>
          </p:cNvCxnSpPr>
          <p:nvPr/>
        </p:nvCxnSpPr>
        <p:spPr>
          <a:xfrm>
            <a:off x="2054088" y="2968487"/>
            <a:ext cx="0" cy="192156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aph paper with a graphing line and math equations&#10;&#10;AI-generated content may be incorrect.">
            <a:extLst>
              <a:ext uri="{FF2B5EF4-FFF2-40B4-BE49-F238E27FC236}">
                <a16:creationId xmlns:a16="http://schemas.microsoft.com/office/drawing/2014/main" id="{89550EDB-FE33-4D14-2EDD-AC96B2B16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324" y="303143"/>
            <a:ext cx="4254500" cy="3733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E07681-B6C6-B8FE-A69D-79DC3DFFA983}"/>
              </a:ext>
            </a:extLst>
          </p:cNvPr>
          <p:cNvCxnSpPr>
            <a:cxnSpLocks/>
          </p:cNvCxnSpPr>
          <p:nvPr/>
        </p:nvCxnSpPr>
        <p:spPr>
          <a:xfrm flipV="1">
            <a:off x="2054088" y="1219200"/>
            <a:ext cx="3154016" cy="3670852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4C32887-F00B-BB48-F3B9-EF9A450291C7}"/>
              </a:ext>
            </a:extLst>
          </p:cNvPr>
          <p:cNvSpPr txBox="1"/>
          <p:nvPr/>
        </p:nvSpPr>
        <p:spPr>
          <a:xfrm>
            <a:off x="9275416" y="1683026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NbC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51251A-F3D4-6754-0462-E94A3720D511}"/>
              </a:ext>
            </a:extLst>
          </p:cNvPr>
          <p:cNvSpPr txBox="1"/>
          <p:nvPr/>
        </p:nvSpPr>
        <p:spPr>
          <a:xfrm>
            <a:off x="10257592" y="1683026"/>
            <a:ext cx="112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austenite</a:t>
            </a:r>
          </a:p>
        </p:txBody>
      </p:sp>
    </p:spTree>
    <p:extLst>
      <p:ext uri="{BB962C8B-B14F-4D97-AF65-F5344CB8AC3E}">
        <p14:creationId xmlns:p14="http://schemas.microsoft.com/office/powerpoint/2010/main" val="3228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7888C-EF79-6E2F-9586-49915361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800" y="500062"/>
            <a:ext cx="3556000" cy="1325563"/>
          </a:xfrm>
        </p:spPr>
        <p:txBody>
          <a:bodyPr/>
          <a:lstStyle/>
          <a:p>
            <a:r>
              <a:rPr lang="en-US"/>
              <a:t>Precipitation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4224F-5F71-851C-4052-66E92671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7200"/>
              <a:t>Nucleation</a:t>
            </a:r>
          </a:p>
          <a:p>
            <a:r>
              <a:rPr lang="en-US" sz="7200"/>
              <a:t>Growth</a:t>
            </a:r>
          </a:p>
          <a:p>
            <a:r>
              <a:rPr lang="en-US" sz="7200"/>
              <a:t>Impingement</a:t>
            </a:r>
          </a:p>
        </p:txBody>
      </p:sp>
    </p:spTree>
    <p:extLst>
      <p:ext uri="{BB962C8B-B14F-4D97-AF65-F5344CB8AC3E}">
        <p14:creationId xmlns:p14="http://schemas.microsoft.com/office/powerpoint/2010/main" val="1394853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277093-F7A0-F74E-A44C-007D8A8B3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46" y="377174"/>
            <a:ext cx="7544827" cy="1147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86BF55-88FA-3281-78DF-6FFC09B47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52" y="1889044"/>
            <a:ext cx="3357883" cy="1250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A52EE6-2AC5-61CB-0674-CA1332052059}"/>
              </a:ext>
            </a:extLst>
          </p:cNvPr>
          <p:cNvSpPr txBox="1"/>
          <p:nvPr/>
        </p:nvSpPr>
        <p:spPr>
          <a:xfrm>
            <a:off x="232229" y="3718532"/>
            <a:ext cx="3357883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600" dirty="0"/>
              <a:t>nucleation</a:t>
            </a:r>
          </a:p>
          <a:p>
            <a:r>
              <a:rPr lang="en-US" sz="3600" dirty="0"/>
              <a:t>  +growth</a:t>
            </a:r>
          </a:p>
          <a:p>
            <a:r>
              <a:rPr lang="en-US" sz="3600" dirty="0"/>
              <a:t>  +impingement = fraction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843A8B-942F-27C5-70CC-288ACDFE916E}"/>
              </a:ext>
            </a:extLst>
          </p:cNvPr>
          <p:cNvGrpSpPr/>
          <p:nvPr/>
        </p:nvGrpSpPr>
        <p:grpSpPr>
          <a:xfrm>
            <a:off x="4171241" y="1627434"/>
            <a:ext cx="7644907" cy="4956257"/>
            <a:chOff x="4171241" y="1627434"/>
            <a:chExt cx="7644907" cy="4956257"/>
          </a:xfrm>
        </p:grpSpPr>
        <p:pic>
          <p:nvPicPr>
            <p:cNvPr id="3" name="Picture 2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68BFD1ED-7CE5-FD80-BC35-62E294087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1241" y="2280929"/>
              <a:ext cx="7644907" cy="430276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04B022-845F-2A3F-DFE6-3991D425F41C}"/>
                </a:ext>
              </a:extLst>
            </p:cNvPr>
            <p:cNvSpPr txBox="1"/>
            <p:nvPr/>
          </p:nvSpPr>
          <p:spPr>
            <a:xfrm>
              <a:off x="7264389" y="1627434"/>
              <a:ext cx="45517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Fe-0.1C-0.05Nb </a:t>
              </a:r>
              <a:r>
                <a:rPr lang="en-US" sz="2800" dirty="0" err="1">
                  <a:solidFill>
                    <a:srgbClr val="FF0000"/>
                  </a:solidFill>
                </a:rPr>
                <a:t>wt</a:t>
              </a:r>
              <a:r>
                <a:rPr lang="en-US" sz="2800" dirty="0">
                  <a:solidFill>
                    <a:srgbClr val="FF0000"/>
                  </a:solidFill>
                </a:rPr>
                <a:t>%, 900°C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55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5DBEF-8D8C-CAD8-BF03-1117DC096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66" y="682651"/>
            <a:ext cx="3944033" cy="5253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FCB87B-6162-4D4D-5E05-B78B380397C9}"/>
              </a:ext>
            </a:extLst>
          </p:cNvPr>
          <p:cNvSpPr txBox="1"/>
          <p:nvPr/>
        </p:nvSpPr>
        <p:spPr>
          <a:xfrm rot="16200000">
            <a:off x="-2419571" y="2870199"/>
            <a:ext cx="548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Wilhelm Friedrich Ostwald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79AF8-AB1A-290F-62E0-EF40B549A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918" y="686261"/>
            <a:ext cx="3744199" cy="5485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D3E35C-B102-F2C8-2A38-0FAB5DA25CA6}"/>
              </a:ext>
            </a:extLst>
          </p:cNvPr>
          <p:cNvSpPr txBox="1"/>
          <p:nvPr/>
        </p:nvSpPr>
        <p:spPr>
          <a:xfrm rot="5400000">
            <a:off x="8122895" y="2870198"/>
            <a:ext cx="5626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Geofrey Wilson Greenwood</a:t>
            </a:r>
          </a:p>
        </p:txBody>
      </p:sp>
    </p:spTree>
    <p:extLst>
      <p:ext uri="{BB962C8B-B14F-4D97-AF65-F5344CB8AC3E}">
        <p14:creationId xmlns:p14="http://schemas.microsoft.com/office/powerpoint/2010/main" val="1017115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8BCEED"/>
            </a:gs>
            <a:gs pos="0">
              <a:schemeClr val="accent1">
                <a:lumMod val="45000"/>
                <a:lumOff val="55000"/>
              </a:schemeClr>
            </a:gs>
            <a:gs pos="74000">
              <a:schemeClr val="accent1">
                <a:lumMod val="0"/>
                <a:lumOff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26865-1279-B2CC-4FC2-3EA4A5977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35"/>
            <a:ext cx="10515600" cy="1325563"/>
          </a:xfrm>
        </p:spPr>
        <p:txBody>
          <a:bodyPr/>
          <a:lstStyle/>
          <a:p>
            <a:r>
              <a:rPr lang="en-US" dirty="0"/>
              <a:t>AERE UK: nuclear reactor in which fuel is </a:t>
            </a:r>
            <a:r>
              <a:rPr lang="en-US" dirty="0">
                <a:solidFill>
                  <a:srgbClr val="FF0000"/>
                </a:solidFill>
              </a:rPr>
              <a:t>fluid</a:t>
            </a:r>
            <a:r>
              <a:rPr lang="en-US" dirty="0"/>
              <a:t>, helps heat extraction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48FBA-B315-3E18-F9BE-78B8A08764CA}"/>
              </a:ext>
            </a:extLst>
          </p:cNvPr>
          <p:cNvSpPr txBox="1"/>
          <p:nvPr/>
        </p:nvSpPr>
        <p:spPr>
          <a:xfrm>
            <a:off x="728870" y="1802318"/>
            <a:ext cx="1031327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Geoffrey Greenwood</a:t>
            </a:r>
            <a:r>
              <a:rPr lang="en-US" sz="2400" dirty="0"/>
              <a:t>: uranium suspended in </a:t>
            </a:r>
            <a:r>
              <a:rPr lang="en-US" sz="2400" dirty="0" err="1"/>
              <a:t>bismuth+Pb+Sn</a:t>
            </a:r>
            <a:endParaRPr lang="en-US" sz="2400" dirty="0"/>
          </a:p>
          <a:p>
            <a:r>
              <a:rPr lang="en-US" sz="2400" dirty="0"/>
              <a:t>	blocking, agglomeration etc.</a:t>
            </a:r>
          </a:p>
          <a:p>
            <a:endParaRPr lang="en-US" sz="2400" dirty="0"/>
          </a:p>
          <a:p>
            <a:r>
              <a:rPr lang="en-US" sz="2400" dirty="0"/>
              <a:t>However, observed coarsening of particles isothermally.</a:t>
            </a:r>
          </a:p>
          <a:p>
            <a:endParaRPr lang="en-US" sz="2400" dirty="0"/>
          </a:p>
          <a:p>
            <a:r>
              <a:rPr lang="en-US" sz="2400" dirty="0"/>
              <a:t>Developed first theory based on Ostwald to treat a pattern of diffusion fluxes.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2C7E44-BB15-D620-B3A3-2A8D278A8461}"/>
              </a:ext>
            </a:extLst>
          </p:cNvPr>
          <p:cNvSpPr txBox="1"/>
          <p:nvPr/>
        </p:nvSpPr>
        <p:spPr>
          <a:xfrm>
            <a:off x="9371819" y="4479974"/>
            <a:ext cx="268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Lifshitz, Wagner, </a:t>
            </a:r>
            <a:r>
              <a:rPr lang="en-US" dirty="0" err="1"/>
              <a:t>Slyozov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6A681B-0C5A-6792-084D-EA07357B4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112" y="4132981"/>
            <a:ext cx="812800" cy="1041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C3FDD4-3226-7A73-E5B4-E0C0CF6BF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857" y="4132981"/>
            <a:ext cx="4483100" cy="104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58F6A2-D483-67BE-BD6D-5D3F9F650A4A}"/>
              </a:ext>
            </a:extLst>
          </p:cNvPr>
          <p:cNvSpPr txBox="1"/>
          <p:nvPr/>
        </p:nvSpPr>
        <p:spPr>
          <a:xfrm>
            <a:off x="769961" y="5896747"/>
            <a:ext cx="1018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Biographical Memoirs of Fellows of the Royal Society. 2024 Apr 1;76:221-40.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3488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stwald">
            <a:hlinkClick r:id="" action="ppaction://media"/>
            <a:extLst>
              <a:ext uri="{FF2B5EF4-FFF2-40B4-BE49-F238E27FC236}">
                <a16:creationId xmlns:a16="http://schemas.microsoft.com/office/drawing/2014/main" id="{427A30CC-2DC7-38E0-E897-250CEBDAFC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88" y="0"/>
            <a:ext cx="6603107" cy="650345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36347F-CBAD-5F2B-2F04-6786982E3881}"/>
              </a:ext>
            </a:extLst>
          </p:cNvPr>
          <p:cNvSpPr txBox="1"/>
          <p:nvPr/>
        </p:nvSpPr>
        <p:spPr>
          <a:xfrm>
            <a:off x="7129669" y="1563756"/>
            <a:ext cx="4936736" cy="29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Small particles dissolve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Large particles grow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Area fraction ≅ constant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Number density decreases</a:t>
            </a:r>
          </a:p>
        </p:txBody>
      </p:sp>
    </p:spTree>
    <p:extLst>
      <p:ext uri="{BB962C8B-B14F-4D97-AF65-F5344CB8AC3E}">
        <p14:creationId xmlns:p14="http://schemas.microsoft.com/office/powerpoint/2010/main" val="14731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Oval 2"/>
          <p:cNvSpPr>
            <a:spLocks noChangeArrowheads="1"/>
          </p:cNvSpPr>
          <p:nvPr/>
        </p:nvSpPr>
        <p:spPr bwMode="auto">
          <a:xfrm>
            <a:off x="6581601" y="1751012"/>
            <a:ext cx="1427162" cy="1371600"/>
          </a:xfrm>
          <a:prstGeom prst="ellipse">
            <a:avLst/>
          </a:prstGeom>
          <a:solidFill>
            <a:srgbClr val="0000FF"/>
          </a:solidFill>
          <a:ln w="1752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62" name="Oval 3"/>
          <p:cNvSpPr>
            <a:spLocks noChangeArrowheads="1"/>
          </p:cNvSpPr>
          <p:nvPr/>
        </p:nvSpPr>
        <p:spPr bwMode="auto">
          <a:xfrm>
            <a:off x="4871863" y="836613"/>
            <a:ext cx="744538" cy="727075"/>
          </a:xfrm>
          <a:prstGeom prst="ellipse">
            <a:avLst/>
          </a:prstGeom>
          <a:solidFill>
            <a:srgbClr val="0000FF"/>
          </a:solidFill>
          <a:ln w="1752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263352" y="379412"/>
            <a:ext cx="3811587" cy="3049588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4" name="Oval 5"/>
          <p:cNvSpPr>
            <a:spLocks noChangeArrowheads="1"/>
          </p:cNvSpPr>
          <p:nvPr/>
        </p:nvSpPr>
        <p:spPr bwMode="auto">
          <a:xfrm>
            <a:off x="817389" y="1003300"/>
            <a:ext cx="415925" cy="39846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5" name="Oval 6"/>
          <p:cNvSpPr>
            <a:spLocks noChangeArrowheads="1"/>
          </p:cNvSpPr>
          <p:nvPr/>
        </p:nvSpPr>
        <p:spPr bwMode="auto">
          <a:xfrm>
            <a:off x="2601739" y="1990725"/>
            <a:ext cx="987425" cy="9525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6" name="Rectangle 7"/>
          <p:cNvSpPr>
            <a:spLocks noChangeArrowheads="1"/>
          </p:cNvSpPr>
          <p:nvPr/>
        </p:nvSpPr>
        <p:spPr bwMode="auto">
          <a:xfrm>
            <a:off x="4473402" y="379412"/>
            <a:ext cx="3811587" cy="3049588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7" name="Oval 8"/>
          <p:cNvSpPr>
            <a:spLocks noChangeArrowheads="1"/>
          </p:cNvSpPr>
          <p:nvPr/>
        </p:nvSpPr>
        <p:spPr bwMode="auto">
          <a:xfrm>
            <a:off x="5027439" y="1003300"/>
            <a:ext cx="415925" cy="39846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8" name="Oval 9"/>
          <p:cNvSpPr>
            <a:spLocks noChangeArrowheads="1"/>
          </p:cNvSpPr>
          <p:nvPr/>
        </p:nvSpPr>
        <p:spPr bwMode="auto">
          <a:xfrm>
            <a:off x="6811789" y="1990725"/>
            <a:ext cx="987425" cy="9525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9" name="Rectangle 10"/>
          <p:cNvSpPr>
            <a:spLocks noChangeArrowheads="1"/>
          </p:cNvSpPr>
          <p:nvPr/>
        </p:nvSpPr>
        <p:spPr bwMode="auto">
          <a:xfrm>
            <a:off x="1493663" y="3706813"/>
            <a:ext cx="125996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>
                <a:solidFill>
                  <a:srgbClr val="000000"/>
                </a:solidFill>
                <a:latin typeface="Geneva" charset="0"/>
              </a:rPr>
              <a:t>time = t</a:t>
            </a:r>
            <a:endParaRPr lang="en-GB"/>
          </a:p>
        </p:txBody>
      </p:sp>
      <p:sp>
        <p:nvSpPr>
          <p:cNvPr id="66570" name="Rectangle 11"/>
          <p:cNvSpPr>
            <a:spLocks noChangeArrowheads="1"/>
          </p:cNvSpPr>
          <p:nvPr/>
        </p:nvSpPr>
        <p:spPr bwMode="auto">
          <a:xfrm>
            <a:off x="5460827" y="3619501"/>
            <a:ext cx="185948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>
                <a:solidFill>
                  <a:srgbClr val="000000"/>
                </a:solidFill>
                <a:latin typeface="Geneva" charset="0"/>
              </a:rPr>
              <a:t>time = t+∆t</a:t>
            </a:r>
            <a:endParaRPr lang="en-GB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983238" y="684213"/>
            <a:ext cx="755650" cy="2151063"/>
            <a:chOff x="4586" y="480"/>
            <a:chExt cx="476" cy="1355"/>
          </a:xfrm>
        </p:grpSpPr>
        <p:sp>
          <p:nvSpPr>
            <p:cNvPr id="66573" name="Oval 13"/>
            <p:cNvSpPr>
              <a:spLocks noChangeArrowheads="1"/>
            </p:cNvSpPr>
            <p:nvPr/>
          </p:nvSpPr>
          <p:spPr bwMode="auto">
            <a:xfrm>
              <a:off x="4586" y="1584"/>
              <a:ext cx="262" cy="2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7526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>
              <a:off x="4800" y="480"/>
              <a:ext cx="262" cy="2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7526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6572" name="Text Box 16"/>
          <p:cNvSpPr txBox="1">
            <a:spLocks noChangeArrowheads="1"/>
          </p:cNvSpPr>
          <p:nvPr/>
        </p:nvSpPr>
        <p:spPr bwMode="auto">
          <a:xfrm>
            <a:off x="2827163" y="2132013"/>
            <a:ext cx="457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4000">
                <a:latin typeface="Symbol" charset="0"/>
              </a:rPr>
              <a:t>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1ACF7E-7002-AE4D-BDB7-1649F3ED5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73" y="5021504"/>
            <a:ext cx="4584700" cy="1104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66B9D8-83CC-8F41-BA57-C61EA5FC5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201" y="5573954"/>
            <a:ext cx="4533900" cy="110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function&#10;&#10;AI-generated content may be incorrect.">
            <a:extLst>
              <a:ext uri="{FF2B5EF4-FFF2-40B4-BE49-F238E27FC236}">
                <a16:creationId xmlns:a16="http://schemas.microsoft.com/office/drawing/2014/main" id="{7819006D-732C-8E09-770B-685862909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" y="334654"/>
            <a:ext cx="7852229" cy="65137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511626-F142-5355-2DFE-A10905B66C31}"/>
              </a:ext>
            </a:extLst>
          </p:cNvPr>
          <p:cNvSpPr txBox="1"/>
          <p:nvPr/>
        </p:nvSpPr>
        <p:spPr>
          <a:xfrm>
            <a:off x="9130747" y="556591"/>
            <a:ext cx="2083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Coarsening follows</a:t>
            </a:r>
          </a:p>
          <a:p>
            <a:r>
              <a:rPr lang="en-US" dirty="0"/>
              <a:t>naturally</a:t>
            </a:r>
          </a:p>
        </p:txBody>
      </p:sp>
    </p:spTree>
    <p:extLst>
      <p:ext uri="{BB962C8B-B14F-4D97-AF65-F5344CB8AC3E}">
        <p14:creationId xmlns:p14="http://schemas.microsoft.com/office/powerpoint/2010/main" val="689123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Oval 2"/>
          <p:cNvSpPr>
            <a:spLocks noChangeArrowheads="1"/>
          </p:cNvSpPr>
          <p:nvPr/>
        </p:nvSpPr>
        <p:spPr bwMode="auto">
          <a:xfrm>
            <a:off x="7013649" y="1751012"/>
            <a:ext cx="1427162" cy="1371600"/>
          </a:xfrm>
          <a:prstGeom prst="ellipse">
            <a:avLst/>
          </a:prstGeom>
          <a:solidFill>
            <a:srgbClr val="0000FF"/>
          </a:solidFill>
          <a:ln w="1752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2" name="Oval 3"/>
          <p:cNvSpPr>
            <a:spLocks noChangeArrowheads="1"/>
          </p:cNvSpPr>
          <p:nvPr/>
        </p:nvSpPr>
        <p:spPr bwMode="auto">
          <a:xfrm>
            <a:off x="5303911" y="836613"/>
            <a:ext cx="744538" cy="727075"/>
          </a:xfrm>
          <a:prstGeom prst="ellipse">
            <a:avLst/>
          </a:prstGeom>
          <a:solidFill>
            <a:srgbClr val="0000FF"/>
          </a:solidFill>
          <a:ln w="1752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695400" y="379412"/>
            <a:ext cx="3811587" cy="3049588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Oval 5"/>
          <p:cNvSpPr>
            <a:spLocks noChangeArrowheads="1"/>
          </p:cNvSpPr>
          <p:nvPr/>
        </p:nvSpPr>
        <p:spPr bwMode="auto">
          <a:xfrm>
            <a:off x="1278012" y="989013"/>
            <a:ext cx="415925" cy="398463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5" name="Oval 6"/>
          <p:cNvSpPr>
            <a:spLocks noChangeArrowheads="1"/>
          </p:cNvSpPr>
          <p:nvPr/>
        </p:nvSpPr>
        <p:spPr bwMode="auto">
          <a:xfrm>
            <a:off x="3033787" y="1990725"/>
            <a:ext cx="987425" cy="9525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6" name="Rectangle 7"/>
          <p:cNvSpPr>
            <a:spLocks noChangeArrowheads="1"/>
          </p:cNvSpPr>
          <p:nvPr/>
        </p:nvSpPr>
        <p:spPr bwMode="auto">
          <a:xfrm>
            <a:off x="4905450" y="379412"/>
            <a:ext cx="3811587" cy="3049588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7" name="Oval 8"/>
          <p:cNvSpPr>
            <a:spLocks noChangeArrowheads="1"/>
          </p:cNvSpPr>
          <p:nvPr/>
        </p:nvSpPr>
        <p:spPr bwMode="auto">
          <a:xfrm>
            <a:off x="5459487" y="1003300"/>
            <a:ext cx="415925" cy="39846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8" name="Oval 9"/>
          <p:cNvSpPr>
            <a:spLocks noChangeArrowheads="1"/>
          </p:cNvSpPr>
          <p:nvPr/>
        </p:nvSpPr>
        <p:spPr bwMode="auto">
          <a:xfrm>
            <a:off x="7243837" y="1990725"/>
            <a:ext cx="987425" cy="9525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9" name="Rectangle 10"/>
          <p:cNvSpPr>
            <a:spLocks noChangeArrowheads="1"/>
          </p:cNvSpPr>
          <p:nvPr/>
        </p:nvSpPr>
        <p:spPr bwMode="auto">
          <a:xfrm>
            <a:off x="1925712" y="3706813"/>
            <a:ext cx="124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>
                <a:solidFill>
                  <a:srgbClr val="000000"/>
                </a:solidFill>
                <a:latin typeface="Geneva" charset="0"/>
              </a:rPr>
              <a:t>time = t</a:t>
            </a:r>
            <a:endParaRPr lang="en-GB"/>
          </a:p>
        </p:txBody>
      </p:sp>
      <p:sp>
        <p:nvSpPr>
          <p:cNvPr id="76810" name="Rectangle 11"/>
          <p:cNvSpPr>
            <a:spLocks noChangeArrowheads="1"/>
          </p:cNvSpPr>
          <p:nvPr/>
        </p:nvSpPr>
        <p:spPr bwMode="auto">
          <a:xfrm>
            <a:off x="5892874" y="3619501"/>
            <a:ext cx="1841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>
                <a:solidFill>
                  <a:srgbClr val="000000"/>
                </a:solidFill>
                <a:latin typeface="Geneva" charset="0"/>
              </a:rPr>
              <a:t>time = t+∆t</a:t>
            </a:r>
            <a:endParaRPr lang="en-GB"/>
          </a:p>
        </p:txBody>
      </p:sp>
      <p:grpSp>
        <p:nvGrpSpPr>
          <p:cNvPr id="76811" name="Group 12"/>
          <p:cNvGrpSpPr>
            <a:grpSpLocks/>
          </p:cNvGrpSpPr>
          <p:nvPr/>
        </p:nvGrpSpPr>
        <p:grpSpPr bwMode="auto">
          <a:xfrm>
            <a:off x="7415286" y="684213"/>
            <a:ext cx="755650" cy="2151063"/>
            <a:chOff x="4586" y="480"/>
            <a:chExt cx="476" cy="1355"/>
          </a:xfrm>
        </p:grpSpPr>
        <p:sp>
          <p:nvSpPr>
            <p:cNvPr id="76816" name="Oval 13"/>
            <p:cNvSpPr>
              <a:spLocks noChangeArrowheads="1"/>
            </p:cNvSpPr>
            <p:nvPr/>
          </p:nvSpPr>
          <p:spPr bwMode="auto">
            <a:xfrm>
              <a:off x="4586" y="1584"/>
              <a:ext cx="262" cy="25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7526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7" name="Oval 14"/>
            <p:cNvSpPr>
              <a:spLocks noChangeArrowheads="1"/>
            </p:cNvSpPr>
            <p:nvPr/>
          </p:nvSpPr>
          <p:spPr bwMode="auto">
            <a:xfrm>
              <a:off x="4800" y="480"/>
              <a:ext cx="262" cy="25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7526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3259211" y="2039938"/>
            <a:ext cx="53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>
                <a:latin typeface="Symbol" charset="0"/>
              </a:rPr>
              <a:t>a</a:t>
            </a: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7297811" y="531813"/>
            <a:ext cx="53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>
                <a:latin typeface="Symbol" charset="0"/>
              </a:rPr>
              <a:t>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2CC7E-E623-B548-80A9-FFDA9948D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69" y="5073876"/>
            <a:ext cx="11033324" cy="88266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C5854349-95BF-07C8-5E2B-E7BDC5FD7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203" y="113602"/>
            <a:ext cx="9188970" cy="674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47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26B55-2BC0-3C74-DFEE-45A4CD7DE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5" y="258799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Equilibrium</a:t>
            </a:r>
          </a:p>
        </p:txBody>
      </p:sp>
      <p:pic>
        <p:nvPicPr>
          <p:cNvPr id="5" name="Picture 4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027C716B-3B8C-EBD3-80A3-644AFA7CB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94" y="2288758"/>
            <a:ext cx="10136211" cy="395140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FA53CAF-12EE-96F4-885F-0FB7382F2BC0}"/>
              </a:ext>
            </a:extLst>
          </p:cNvPr>
          <p:cNvGrpSpPr/>
          <p:nvPr/>
        </p:nvGrpSpPr>
        <p:grpSpPr>
          <a:xfrm>
            <a:off x="6095999" y="1584362"/>
            <a:ext cx="5651206" cy="3317247"/>
            <a:chOff x="6095999" y="1584362"/>
            <a:chExt cx="5651206" cy="331724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6C8100-3C53-D39C-B8A6-32FA0630026E}"/>
                </a:ext>
              </a:extLst>
            </p:cNvPr>
            <p:cNvSpPr txBox="1"/>
            <p:nvPr/>
          </p:nvSpPr>
          <p:spPr>
            <a:xfrm>
              <a:off x="7441218" y="1584362"/>
              <a:ext cx="4305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50.12 Nb, 49.88 C at. %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90CFF6-1F5D-3774-D3E5-202534693360}"/>
                </a:ext>
              </a:extLst>
            </p:cNvPr>
            <p:cNvSpPr/>
            <p:nvPr/>
          </p:nvSpPr>
          <p:spPr>
            <a:xfrm>
              <a:off x="6095999" y="4444409"/>
              <a:ext cx="4864396" cy="457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3213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554AF-021A-3709-23FD-61497B88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Interfacial energy per unit area</a:t>
            </a:r>
          </a:p>
        </p:txBody>
      </p:sp>
      <p:pic>
        <p:nvPicPr>
          <p:cNvPr id="5" name="Picture 4" descr="A close-up of a colorful image&#10;&#10;AI-generated content may be incorrect.">
            <a:extLst>
              <a:ext uri="{FF2B5EF4-FFF2-40B4-BE49-F238E27FC236}">
                <a16:creationId xmlns:a16="http://schemas.microsoft.com/office/drawing/2014/main" id="{18CEEA57-4C93-508B-37D2-478DC302D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358" y="1775087"/>
            <a:ext cx="9549283" cy="2352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3EF2B0-C223-8586-DB57-08B09CF6F210}"/>
              </a:ext>
            </a:extLst>
          </p:cNvPr>
          <p:cNvSpPr txBox="1"/>
          <p:nvPr/>
        </p:nvSpPr>
        <p:spPr>
          <a:xfrm rot="16200000">
            <a:off x="-563525" y="2572008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Jang, Kim</a:t>
            </a:r>
          </a:p>
          <a:p>
            <a:r>
              <a:rPr lang="en-US" sz="1400" dirty="0"/>
              <a:t>Scripta Mat. 243 (2024) 115967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A3CD3-5B8B-8C29-FF81-45B1DE3FD8D1}"/>
              </a:ext>
            </a:extLst>
          </p:cNvPr>
          <p:cNvSpPr txBox="1"/>
          <p:nvPr/>
        </p:nvSpPr>
        <p:spPr>
          <a:xfrm>
            <a:off x="2216668" y="4211801"/>
            <a:ext cx="775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0.06C-1.54Mn-0.2Si-0.0Al-0.07Nb,-0.04 V </a:t>
            </a:r>
            <a:r>
              <a:rPr lang="en-US" dirty="0" err="1"/>
              <a:t>wt</a:t>
            </a:r>
            <a:r>
              <a:rPr lang="en-US" dirty="0"/>
              <a:t>%          700°C, 5, 8, 11, 13 min ➔</a:t>
            </a:r>
          </a:p>
        </p:txBody>
      </p:sp>
      <p:pic>
        <p:nvPicPr>
          <p:cNvPr id="10" name="Picture 9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38CF9130-6F20-759E-89CB-31FBC031A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48" y="5042292"/>
            <a:ext cx="4413476" cy="14505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144474-D3EC-878D-ABE4-930942DBB2B8}"/>
              </a:ext>
            </a:extLst>
          </p:cNvPr>
          <p:cNvSpPr txBox="1"/>
          <p:nvPr/>
        </p:nvSpPr>
        <p:spPr>
          <a:xfrm>
            <a:off x="6513957" y="5569769"/>
            <a:ext cx="5057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Radis, </a:t>
            </a:r>
            <a:r>
              <a:rPr lang="en-US" sz="2000" dirty="0" err="1"/>
              <a:t>Kozeschnik</a:t>
            </a:r>
            <a:endParaRPr lang="en-US" sz="2000" dirty="0"/>
          </a:p>
          <a:p>
            <a:r>
              <a:rPr lang="en-US" sz="2000" dirty="0"/>
              <a:t>Mod. Sim. Mat. Sci. </a:t>
            </a:r>
            <a:r>
              <a:rPr lang="en-US" sz="2000" dirty="0" err="1"/>
              <a:t>Engng</a:t>
            </a:r>
            <a:r>
              <a:rPr lang="en-US" sz="2000" dirty="0"/>
              <a:t>. 20 (2012) 055010</a:t>
            </a:r>
          </a:p>
        </p:txBody>
      </p:sp>
    </p:spTree>
    <p:extLst>
      <p:ext uri="{BB962C8B-B14F-4D97-AF65-F5344CB8AC3E}">
        <p14:creationId xmlns:p14="http://schemas.microsoft.com/office/powerpoint/2010/main" val="3413417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638-F408-BCBC-1B28-661DD4736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Pure Nb/cast-iron interface, annealed 1172°C</a:t>
            </a:r>
          </a:p>
        </p:txBody>
      </p:sp>
      <p:pic>
        <p:nvPicPr>
          <p:cNvPr id="5" name="Picture 4" descr="A collage of images of a cell&#10;&#10;AI-generated content may be incorrect.">
            <a:extLst>
              <a:ext uri="{FF2B5EF4-FFF2-40B4-BE49-F238E27FC236}">
                <a16:creationId xmlns:a16="http://schemas.microsoft.com/office/drawing/2014/main" id="{FB7CE2B1-2253-2483-0A68-19A952216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436" y="1690688"/>
            <a:ext cx="7772400" cy="4416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3821A6-E03C-7A09-63D8-E04A42FA4EA0}"/>
              </a:ext>
            </a:extLst>
          </p:cNvPr>
          <p:cNvSpPr txBox="1"/>
          <p:nvPr/>
        </p:nvSpPr>
        <p:spPr>
          <a:xfrm>
            <a:off x="1546167" y="6367549"/>
            <a:ext cx="558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Bai, Zhong, Wei, </a:t>
            </a:r>
            <a:r>
              <a:rPr lang="en-US" dirty="0" err="1"/>
              <a:t>Lv</a:t>
            </a:r>
            <a:r>
              <a:rPr lang="en-US" dirty="0"/>
              <a:t>, Xu, Mat. Sci. Techn. 36 (2020) 1749</a:t>
            </a:r>
          </a:p>
        </p:txBody>
      </p:sp>
    </p:spTree>
    <p:extLst>
      <p:ext uri="{BB962C8B-B14F-4D97-AF65-F5344CB8AC3E}">
        <p14:creationId xmlns:p14="http://schemas.microsoft.com/office/powerpoint/2010/main" val="3458576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9D4F5-DC5F-CF75-B0CA-E8B7264AC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MatCalc</a:t>
            </a:r>
            <a:r>
              <a:rPr lang="en-US" dirty="0"/>
              <a:t>, </a:t>
            </a:r>
            <a:r>
              <a:rPr lang="en-US" i="1" dirty="0"/>
              <a:t>etc</a:t>
            </a:r>
            <a:r>
              <a:rPr lang="en-US" dirty="0"/>
              <a:t>. </a:t>
            </a:r>
          </a:p>
        </p:txBody>
      </p:sp>
      <p:pic>
        <p:nvPicPr>
          <p:cNvPr id="5" name="Content Placeholder 4" descr="A diagram of a phase fraction&#10;&#10;AI-generated content may be incorrect.">
            <a:extLst>
              <a:ext uri="{FF2B5EF4-FFF2-40B4-BE49-F238E27FC236}">
                <a16:creationId xmlns:a16="http://schemas.microsoft.com/office/drawing/2014/main" id="{40B65574-6304-CB1B-7BED-CC7700917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0534" y="441898"/>
            <a:ext cx="6297284" cy="641610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0B5D4D-3716-260B-0D1A-76AB12D7631D}"/>
              </a:ext>
            </a:extLst>
          </p:cNvPr>
          <p:cNvSpPr txBox="1"/>
          <p:nvPr/>
        </p:nvSpPr>
        <p:spPr>
          <a:xfrm>
            <a:off x="6854199" y="5505973"/>
            <a:ext cx="3602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Radis, </a:t>
            </a:r>
            <a:r>
              <a:rPr lang="en-US" sz="1400" dirty="0" err="1"/>
              <a:t>Kozeschnik</a:t>
            </a:r>
            <a:endParaRPr lang="en-US" sz="1400" dirty="0"/>
          </a:p>
          <a:p>
            <a:r>
              <a:rPr lang="en-US" sz="1400" dirty="0"/>
              <a:t>Mod. Sim. Mat. Sci. </a:t>
            </a:r>
            <a:r>
              <a:rPr lang="en-US" sz="1400" dirty="0" err="1"/>
              <a:t>Engng</a:t>
            </a:r>
            <a:r>
              <a:rPr lang="en-US" sz="1400" dirty="0"/>
              <a:t>. 20 (2012) 055010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F4F0F9-7A8E-3C63-912A-A2A745D70221}"/>
              </a:ext>
            </a:extLst>
          </p:cNvPr>
          <p:cNvSpPr txBox="1"/>
          <p:nvPr/>
        </p:nvSpPr>
        <p:spPr>
          <a:xfrm>
            <a:off x="361456" y="5846544"/>
            <a:ext cx="4568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Radis, </a:t>
            </a:r>
            <a:r>
              <a:rPr lang="en-US" dirty="0" err="1"/>
              <a:t>Kozeschnik</a:t>
            </a:r>
            <a:endParaRPr lang="en-US" dirty="0"/>
          </a:p>
          <a:p>
            <a:r>
              <a:rPr lang="en-US" dirty="0"/>
              <a:t>Mod. Sim. Mat. Sci. </a:t>
            </a:r>
            <a:r>
              <a:rPr lang="en-US" dirty="0" err="1"/>
              <a:t>Engng</a:t>
            </a:r>
            <a:r>
              <a:rPr lang="en-US" dirty="0"/>
              <a:t>. 20 (2012) 055010</a:t>
            </a:r>
          </a:p>
        </p:txBody>
      </p:sp>
    </p:spTree>
    <p:extLst>
      <p:ext uri="{BB962C8B-B14F-4D97-AF65-F5344CB8AC3E}">
        <p14:creationId xmlns:p14="http://schemas.microsoft.com/office/powerpoint/2010/main" val="154504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C7722-7713-AFB3-10FB-5985D63E1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Use models creatively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DCF34-332C-3941-3456-619198796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4800"/>
              <a:t>Make predictions</a:t>
            </a:r>
          </a:p>
          <a:p>
            <a:pPr>
              <a:lnSpc>
                <a:spcPct val="150000"/>
              </a:lnSpc>
            </a:pPr>
            <a:r>
              <a:rPr lang="en-US" sz="4800"/>
              <a:t>Validate those predictions with your own experiments</a:t>
            </a:r>
          </a:p>
          <a:p>
            <a:pPr>
              <a:lnSpc>
                <a:spcPct val="150000"/>
              </a:lnSpc>
            </a:pPr>
            <a:r>
              <a:rPr lang="en-US" sz="4800"/>
              <a:t>Validate on all published data</a:t>
            </a:r>
          </a:p>
        </p:txBody>
      </p:sp>
    </p:spTree>
    <p:extLst>
      <p:ext uri="{BB962C8B-B14F-4D97-AF65-F5344CB8AC3E}">
        <p14:creationId xmlns:p14="http://schemas.microsoft.com/office/powerpoint/2010/main" val="1246587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5736D369-A31B-462F-1DEA-07F8B5570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17" y="1314805"/>
            <a:ext cx="5785502" cy="5384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548496-7EF6-2741-559A-675D22208F2C}"/>
              </a:ext>
            </a:extLst>
          </p:cNvPr>
          <p:cNvSpPr txBox="1"/>
          <p:nvPr/>
        </p:nvSpPr>
        <p:spPr>
          <a:xfrm>
            <a:off x="197606" y="-8634"/>
            <a:ext cx="5782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Best way forward?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B3A5F4-B572-80C8-FDC1-020C63ADF074}"/>
              </a:ext>
            </a:extLst>
          </p:cNvPr>
          <p:cNvGrpSpPr/>
          <p:nvPr/>
        </p:nvGrpSpPr>
        <p:grpSpPr>
          <a:xfrm>
            <a:off x="6503636" y="158667"/>
            <a:ext cx="5424313" cy="6540665"/>
            <a:chOff x="6503636" y="158667"/>
            <a:chExt cx="5424313" cy="654066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03A30677-1B0C-6E91-7871-57692B5BC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1646" t="26667" r="28554" b="37486"/>
            <a:stretch/>
          </p:blipFill>
          <p:spPr>
            <a:xfrm>
              <a:off x="6503636" y="158667"/>
              <a:ext cx="5286029" cy="5384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D1FBE6-5B2D-314E-F1AB-7F292EE6A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20302" y="5495235"/>
              <a:ext cx="4507647" cy="12040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5FAAB6-DB08-894F-CEBC-1985E9BACBE0}"/>
                </a:ext>
              </a:extLst>
            </p:cNvPr>
            <p:cNvSpPr txBox="1"/>
            <p:nvPr/>
          </p:nvSpPr>
          <p:spPr>
            <a:xfrm rot="16200000">
              <a:off x="6589534" y="5835877"/>
              <a:ext cx="1018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2104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temperature&#10;&#10;AI-generated content may be incorrect.">
            <a:extLst>
              <a:ext uri="{FF2B5EF4-FFF2-40B4-BE49-F238E27FC236}">
                <a16:creationId xmlns:a16="http://schemas.microsoft.com/office/drawing/2014/main" id="{DADEA701-23CB-8273-7DB6-9E1FCD93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54" y="803457"/>
            <a:ext cx="7772400" cy="5251085"/>
          </a:xfrm>
          <a:prstGeom prst="rect">
            <a:avLst/>
          </a:prstGeom>
        </p:spPr>
      </p:pic>
      <p:pic>
        <p:nvPicPr>
          <p:cNvPr id="5" name="Picture 4" descr="A graph of different types of temperature&#10;&#10;AI-generated content may be incorrect.">
            <a:extLst>
              <a:ext uri="{FF2B5EF4-FFF2-40B4-BE49-F238E27FC236}">
                <a16:creationId xmlns:a16="http://schemas.microsoft.com/office/drawing/2014/main" id="{E5A34F86-D78E-70FC-5EB0-D9BC7EAC09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49744"/>
          <a:stretch>
            <a:fillRect/>
          </a:stretch>
        </p:blipFill>
        <p:spPr>
          <a:xfrm>
            <a:off x="8285922" y="3232426"/>
            <a:ext cx="3906078" cy="342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70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862659B4-AEBC-2F59-CB03-AD4E85EA6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300037"/>
            <a:ext cx="7772400" cy="582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3BA320-08A0-8E73-67A3-963F9181A873}"/>
              </a:ext>
            </a:extLst>
          </p:cNvPr>
          <p:cNvSpPr txBox="1"/>
          <p:nvPr/>
        </p:nvSpPr>
        <p:spPr>
          <a:xfrm>
            <a:off x="500063" y="497830"/>
            <a:ext cx="275357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Paul Hill, Rolls-Royce</a:t>
            </a:r>
          </a:p>
        </p:txBody>
      </p:sp>
      <p:pic>
        <p:nvPicPr>
          <p:cNvPr id="6" name="Picture 5" descr="A picture containing indoor, blender, kitchen appliance, gear&#10;&#10;Description automatically generated">
            <a:extLst>
              <a:ext uri="{FF2B5EF4-FFF2-40B4-BE49-F238E27FC236}">
                <a16:creationId xmlns:a16="http://schemas.microsoft.com/office/drawing/2014/main" id="{3027B807-5568-48E3-C2EC-885921DE6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263661" y="-467448"/>
            <a:ext cx="2994166" cy="4243387"/>
          </a:xfrm>
          <a:prstGeom prst="rect">
            <a:avLst/>
          </a:prstGeom>
        </p:spPr>
      </p:pic>
      <p:pic>
        <p:nvPicPr>
          <p:cNvPr id="8" name="Picture 7" descr="A picture containing vegetable, pea, bean&#10;&#10;Description automatically generated">
            <a:extLst>
              <a:ext uri="{FF2B5EF4-FFF2-40B4-BE49-F238E27FC236}">
                <a16:creationId xmlns:a16="http://schemas.microsoft.com/office/drawing/2014/main" id="{1584B604-97E1-661B-BF6D-ADBCF10027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48"/>
          <a:stretch/>
        </p:blipFill>
        <p:spPr>
          <a:xfrm>
            <a:off x="8204141" y="3814763"/>
            <a:ext cx="3859271" cy="27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50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28A46C-67FB-E271-37D4-8934F9C716DC}"/>
              </a:ext>
            </a:extLst>
          </p:cNvPr>
          <p:cNvSpPr txBox="1"/>
          <p:nvPr/>
        </p:nvSpPr>
        <p:spPr>
          <a:xfrm>
            <a:off x="141588" y="5989648"/>
            <a:ext cx="7299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+mj-lt"/>
              </a:rPr>
              <a:t>www.phase-trans.msm.cam.ac.uk</a:t>
            </a:r>
            <a:endParaRPr lang="en-US" sz="4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5" descr="A metal sculpture of a person holding a microphone&#10;&#10;AI-generated content may be incorrect.">
            <a:extLst>
              <a:ext uri="{FF2B5EF4-FFF2-40B4-BE49-F238E27FC236}">
                <a16:creationId xmlns:a16="http://schemas.microsoft.com/office/drawing/2014/main" id="{E33FAE04-29A9-3E29-D710-48DE80D5C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309" y="124517"/>
            <a:ext cx="4020104" cy="6573018"/>
          </a:xfrm>
          <a:prstGeom prst="rect">
            <a:avLst/>
          </a:prstGeom>
        </p:spPr>
      </p:pic>
      <p:pic>
        <p:nvPicPr>
          <p:cNvPr id="4" name="Picture 3" descr="A book cover of a train&#10;&#10;AI-generated content may be incorrect.">
            <a:extLst>
              <a:ext uri="{FF2B5EF4-FFF2-40B4-BE49-F238E27FC236}">
                <a16:creationId xmlns:a16="http://schemas.microsoft.com/office/drawing/2014/main" id="{622EA7B0-BF6A-87E8-A421-082873D04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91" y="160466"/>
            <a:ext cx="3797801" cy="582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5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24"/>
    </mc:Choice>
    <mc:Fallback xmlns="">
      <p:transition spd="slow" advTm="522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9BDFE0-598C-E05E-19D2-19AA2D6B6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35" y="686214"/>
            <a:ext cx="10324992" cy="2552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17E814-3E7A-49C9-EF5D-B7FA56FDAA8E}"/>
              </a:ext>
            </a:extLst>
          </p:cNvPr>
          <p:cNvSpPr txBox="1"/>
          <p:nvPr/>
        </p:nvSpPr>
        <p:spPr>
          <a:xfrm>
            <a:off x="553649" y="162994"/>
            <a:ext cx="7868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Journal of Japan Institute of Metals 35 (1971) 1089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66ECBA-28F7-198B-FE2D-26B8EEE7F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96" y="3829110"/>
            <a:ext cx="7370390" cy="24840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E72D73-F692-0BC6-FBB6-495FE237AE4B}"/>
              </a:ext>
            </a:extLst>
          </p:cNvPr>
          <p:cNvSpPr txBox="1"/>
          <p:nvPr/>
        </p:nvSpPr>
        <p:spPr>
          <a:xfrm>
            <a:off x="8276095" y="3921071"/>
            <a:ext cx="3270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CALPHAD 29 (2012) 62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BCC3B9-6363-40A5-6898-380E762EFD2B}"/>
              </a:ext>
            </a:extLst>
          </p:cNvPr>
          <p:cNvSpPr txBox="1"/>
          <p:nvPr/>
        </p:nvSpPr>
        <p:spPr>
          <a:xfrm>
            <a:off x="8012624" y="4711485"/>
            <a:ext cx="3781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Mn ↑ [Nb][C] in </a:t>
            </a:r>
            <a:r>
              <a:rPr lang="el-GR" sz="3200" b="1"/>
              <a:t>γ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4120897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4EDE5F-CB8A-E0E0-B79B-B62405778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9" y="304800"/>
            <a:ext cx="11934181" cy="18256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470C74-BAB1-8C44-2841-DE2E5DF2AF2E}"/>
              </a:ext>
            </a:extLst>
          </p:cNvPr>
          <p:cNvSpPr txBox="1"/>
          <p:nvPr/>
        </p:nvSpPr>
        <p:spPr>
          <a:xfrm>
            <a:off x="762000" y="2384479"/>
            <a:ext cx="1066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Smaller particles of mercuric oxide dissolve and their material redeposits on to larger ones, due to surface tension [interfacial energy]</a:t>
            </a:r>
          </a:p>
          <a:p>
            <a:endParaRPr lang="en-US" sz="4800"/>
          </a:p>
          <a:p>
            <a:r>
              <a:rPr lang="en-US" sz="4800"/>
              <a:t>Average size of `solid bodies’ increases</a:t>
            </a:r>
          </a:p>
        </p:txBody>
      </p:sp>
    </p:spTree>
    <p:extLst>
      <p:ext uri="{BB962C8B-B14F-4D97-AF65-F5344CB8AC3E}">
        <p14:creationId xmlns:p14="http://schemas.microsoft.com/office/powerpoint/2010/main" val="1233386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462CF-1AF5-6FD9-149B-8AB103053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348" y="111125"/>
            <a:ext cx="4661452" cy="776772"/>
          </a:xfrm>
        </p:spPr>
        <p:txBody>
          <a:bodyPr/>
          <a:lstStyle/>
          <a:p>
            <a:r>
              <a:rPr lang="en-US" dirty="0"/>
              <a:t>“Capillarity”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B063B-B028-CD2F-0F71-AA9436BFB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29436"/>
            <a:ext cx="9246704" cy="2004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Small particle dissolves, large particle grows.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Total number of particles decreases.</a:t>
            </a:r>
          </a:p>
        </p:txBody>
      </p:sp>
      <p:pic>
        <p:nvPicPr>
          <p:cNvPr id="5" name="Picture 4" descr="A graph with a line going down&#10;&#10;AI-generated content may be incorrect.">
            <a:extLst>
              <a:ext uri="{FF2B5EF4-FFF2-40B4-BE49-F238E27FC236}">
                <a16:creationId xmlns:a16="http://schemas.microsoft.com/office/drawing/2014/main" id="{7D47D299-8702-4978-5F54-61F594FCC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743" y="2325480"/>
            <a:ext cx="4851400" cy="1968500"/>
          </a:xfrm>
          <a:prstGeom prst="rect">
            <a:avLst/>
          </a:prstGeom>
        </p:spPr>
      </p:pic>
      <p:pic>
        <p:nvPicPr>
          <p:cNvPr id="7" name="Picture 6" descr="A graph of a graph with numbers and symbols&#10;&#10;AI-generated content may be incorrect.">
            <a:extLst>
              <a:ext uri="{FF2B5EF4-FFF2-40B4-BE49-F238E27FC236}">
                <a16:creationId xmlns:a16="http://schemas.microsoft.com/office/drawing/2014/main" id="{600A7AD4-1E5E-7690-2301-12011C754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687180"/>
            <a:ext cx="5384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6DFF7-5C25-8503-2388-3EE2DA9C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of local equilibrium</a:t>
            </a:r>
          </a:p>
        </p:txBody>
      </p:sp>
      <p:pic>
        <p:nvPicPr>
          <p:cNvPr id="4" name="Picture 3" descr="A graph with a line going down&#10;&#10;AI-generated content may be incorrect.">
            <a:extLst>
              <a:ext uri="{FF2B5EF4-FFF2-40B4-BE49-F238E27FC236}">
                <a16:creationId xmlns:a16="http://schemas.microsoft.com/office/drawing/2014/main" id="{0EF0E96B-6A63-E2E1-675A-FC6C5C648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2325479"/>
            <a:ext cx="9802743" cy="397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04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CBC9E-6C93-561D-B8BE-CE1244CC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1" y="141287"/>
            <a:ext cx="11710737" cy="1325563"/>
          </a:xfrm>
        </p:spPr>
        <p:txBody>
          <a:bodyPr/>
          <a:lstStyle/>
          <a:p>
            <a:r>
              <a:rPr lang="en-US" dirty="0"/>
              <a:t>Concentrations at </a:t>
            </a:r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en-GB" dirty="0">
                <a:solidFill>
                  <a:srgbClr val="FF0000"/>
                </a:solidFill>
              </a:rPr>
              <a:t> (</a:t>
            </a:r>
            <a:r>
              <a:rPr lang="en-GB" dirty="0" err="1">
                <a:solidFill>
                  <a:srgbClr val="FF0000"/>
                </a:solidFill>
              </a:rPr>
              <a:t>NbC</a:t>
            </a:r>
            <a:r>
              <a:rPr lang="en-GB" dirty="0">
                <a:solidFill>
                  <a:srgbClr val="FF0000"/>
                </a:solidFill>
              </a:rPr>
              <a:t>) </a:t>
            </a:r>
            <a:r>
              <a:rPr lang="el-GR" dirty="0">
                <a:solidFill>
                  <a:srgbClr val="FF0000"/>
                </a:solidFill>
              </a:rPr>
              <a:t>/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ϒ</a:t>
            </a:r>
            <a:r>
              <a:rPr lang="en-GB" dirty="0">
                <a:solidFill>
                  <a:srgbClr val="FF0000"/>
                </a:solidFill>
              </a:rPr>
              <a:t> (austenite)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n-GB" dirty="0"/>
              <a:t>junction</a:t>
            </a:r>
            <a:endParaRPr lang="en-US" dirty="0"/>
          </a:p>
        </p:txBody>
      </p:sp>
      <p:pic>
        <p:nvPicPr>
          <p:cNvPr id="7" name="Picture 6" descr="A graph paper with mathematical equations&#10;&#10;AI-generated content may be incorrect.">
            <a:extLst>
              <a:ext uri="{FF2B5EF4-FFF2-40B4-BE49-F238E27FC236}">
                <a16:creationId xmlns:a16="http://schemas.microsoft.com/office/drawing/2014/main" id="{0029EE48-AF2D-3E29-6459-0567FBAEA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6" y="1210176"/>
            <a:ext cx="5292558" cy="5309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7F1360-6D4B-DA79-03F4-848AC08BBE4D}"/>
              </a:ext>
            </a:extLst>
          </p:cNvPr>
          <p:cNvSpPr txBox="1"/>
          <p:nvPr/>
        </p:nvSpPr>
        <p:spPr>
          <a:xfrm>
            <a:off x="6367379" y="2910940"/>
            <a:ext cx="5583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carbide absorbs Nb, C</a:t>
            </a:r>
          </a:p>
          <a:p>
            <a:r>
              <a:rPr lang="en-US" sz="3600" dirty="0"/>
              <a:t>austenite depletes in Nb, C</a:t>
            </a:r>
          </a:p>
        </p:txBody>
      </p:sp>
    </p:spTree>
    <p:extLst>
      <p:ext uri="{BB962C8B-B14F-4D97-AF65-F5344CB8AC3E}">
        <p14:creationId xmlns:p14="http://schemas.microsoft.com/office/powerpoint/2010/main" val="3299158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function&#10;&#10;AI-generated content may be incorrect.">
            <a:extLst>
              <a:ext uri="{FF2B5EF4-FFF2-40B4-BE49-F238E27FC236}">
                <a16:creationId xmlns:a16="http://schemas.microsoft.com/office/drawing/2014/main" id="{C379CAB6-02C5-90A2-3E01-FF0AF6228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2" y="93583"/>
            <a:ext cx="6707190" cy="616283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1C8992D-4086-9676-5918-A9CE9E9BC1A1}"/>
              </a:ext>
            </a:extLst>
          </p:cNvPr>
          <p:cNvGrpSpPr/>
          <p:nvPr/>
        </p:nvGrpSpPr>
        <p:grpSpPr>
          <a:xfrm>
            <a:off x="3737811" y="753979"/>
            <a:ext cx="7268984" cy="4122821"/>
            <a:chOff x="3737811" y="753979"/>
            <a:chExt cx="7268984" cy="41228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0ADE7F-2FFD-A6BB-D73E-5ECBEF38E531}"/>
                </a:ext>
              </a:extLst>
            </p:cNvPr>
            <p:cNvSpPr/>
            <p:nvPr/>
          </p:nvSpPr>
          <p:spPr>
            <a:xfrm>
              <a:off x="3737811" y="1026695"/>
              <a:ext cx="689810" cy="3850105"/>
            </a:xfrm>
            <a:prstGeom prst="rect">
              <a:avLst/>
            </a:prstGeom>
            <a:solidFill>
              <a:srgbClr val="FFFF00">
                <a:alpha val="6068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7570A1-5176-5655-C496-6A4C24360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8147" y="753979"/>
              <a:ext cx="3838648" cy="80611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C3BA2D-C235-0EA7-F934-557D5531447B}"/>
              </a:ext>
            </a:extLst>
          </p:cNvPr>
          <p:cNvGrpSpPr/>
          <p:nvPr/>
        </p:nvGrpSpPr>
        <p:grpSpPr>
          <a:xfrm>
            <a:off x="7591714" y="1938287"/>
            <a:ext cx="3379230" cy="1960613"/>
            <a:chOff x="7591714" y="1938287"/>
            <a:chExt cx="3379230" cy="19606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79CF53-023A-0E60-DFA1-5862FA803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1714" y="3200400"/>
              <a:ext cx="3379230" cy="6985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7E124F-7293-F8B3-7522-C6DB936AA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8606728" y="2147606"/>
              <a:ext cx="883920" cy="46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90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0C3573-2EDC-77AC-9838-FC0116E69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821" y="1952285"/>
            <a:ext cx="7786205" cy="9125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737D7A-7CCB-FDC4-61BB-0B366CA14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1" y="499034"/>
            <a:ext cx="8543466" cy="9125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DBACAD-9EC2-407B-167B-BE5A58FAF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43987">
            <a:off x="183643" y="3856699"/>
            <a:ext cx="2611971" cy="468041"/>
          </a:xfrm>
          <a:prstGeom prst="rect">
            <a:avLst/>
          </a:prstGeom>
        </p:spPr>
      </p:pic>
      <p:pic>
        <p:nvPicPr>
          <p:cNvPr id="15" name="Picture 14" descr="A graph of a function&#10;&#10;AI-generated content may be incorrect.">
            <a:extLst>
              <a:ext uri="{FF2B5EF4-FFF2-40B4-BE49-F238E27FC236}">
                <a16:creationId xmlns:a16="http://schemas.microsoft.com/office/drawing/2014/main" id="{81F27055-2180-5E32-CC8B-317E1B258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313" y="3161497"/>
            <a:ext cx="3779883" cy="3448107"/>
          </a:xfrm>
          <a:prstGeom prst="rect">
            <a:avLst/>
          </a:prstGeom>
        </p:spPr>
      </p:pic>
      <p:pic>
        <p:nvPicPr>
          <p:cNvPr id="19" name="Picture 18" descr="A graph paper with a graphing line and math equations&#10;&#10;AI-generated content may be incorrect.">
            <a:extLst>
              <a:ext uri="{FF2B5EF4-FFF2-40B4-BE49-F238E27FC236}">
                <a16:creationId xmlns:a16="http://schemas.microsoft.com/office/drawing/2014/main" id="{1C0AA6A7-3831-B04E-FC27-E17EE7432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6594" y="2909003"/>
            <a:ext cx="42545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96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445</Words>
  <Application>Microsoft Macintosh PowerPoint</Application>
  <PresentationFormat>Widescreen</PresentationFormat>
  <Paragraphs>79</Paragraphs>
  <Slides>27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Geneva</vt:lpstr>
      <vt:lpstr>Symbol</vt:lpstr>
      <vt:lpstr>Office Theme</vt:lpstr>
      <vt:lpstr>Kinetics of niobium carbide precipitation</vt:lpstr>
      <vt:lpstr>Equilibrium</vt:lpstr>
      <vt:lpstr>PowerPoint Presentation</vt:lpstr>
      <vt:lpstr>PowerPoint Presentation</vt:lpstr>
      <vt:lpstr>“Capillarity”</vt:lpstr>
      <vt:lpstr>Concept of local equilibrium</vt:lpstr>
      <vt:lpstr>Concentrations at δ (NbC) / ϒ (austenite) junction</vt:lpstr>
      <vt:lpstr>PowerPoint Presentation</vt:lpstr>
      <vt:lpstr>PowerPoint Presentation</vt:lpstr>
      <vt:lpstr>PowerPoint Presentation</vt:lpstr>
      <vt:lpstr>Precipitation</vt:lpstr>
      <vt:lpstr>PowerPoint Presentation</vt:lpstr>
      <vt:lpstr>PowerPoint Presentation</vt:lpstr>
      <vt:lpstr>AERE UK: nuclear reactor in which fuel is fluid, helps heat extraction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Interfacial energy per unit area</vt:lpstr>
      <vt:lpstr>Pure Nb/cast-iron interface, annealed 1172°C</vt:lpstr>
      <vt:lpstr>MatCalc, etc. </vt:lpstr>
      <vt:lpstr>Use models creatively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Harshad Bhadeshia</dc:creator>
  <cp:lastModifiedBy>Harshad Bhadeshia</cp:lastModifiedBy>
  <cp:revision>59</cp:revision>
  <dcterms:created xsi:type="dcterms:W3CDTF">2026-01-09T06:57:32Z</dcterms:created>
  <dcterms:modified xsi:type="dcterms:W3CDTF">2026-02-02T16:28:34Z</dcterms:modified>
</cp:coreProperties>
</file>