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71" r:id="rId2"/>
    <p:sldId id="276" r:id="rId3"/>
    <p:sldId id="277" r:id="rId4"/>
    <p:sldId id="278" r:id="rId5"/>
    <p:sldId id="272" r:id="rId6"/>
    <p:sldId id="273" r:id="rId7"/>
    <p:sldId id="274" r:id="rId8"/>
    <p:sldId id="268" r:id="rId9"/>
    <p:sldId id="269" r:id="rId10"/>
    <p:sldId id="275" r:id="rId11"/>
    <p:sldId id="279" r:id="rId12"/>
    <p:sldId id="270" r:id="rId13"/>
    <p:sldId id="259" r:id="rId14"/>
    <p:sldId id="281" r:id="rId15"/>
    <p:sldId id="258" r:id="rId16"/>
    <p:sldId id="280" r:id="rId17"/>
    <p:sldId id="283" r:id="rId18"/>
    <p:sldId id="282" r:id="rId19"/>
    <p:sldId id="284" r:id="rId20"/>
    <p:sldId id="285" r:id="rId21"/>
    <p:sldId id="261" r:id="rId22"/>
    <p:sldId id="25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-12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906AA-D0DE-7542-9923-76A8E9193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6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1552B-B8D4-1E4A-A612-B57FFA350638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971D4-0669-1345-8AE7-C65D7F1FD8AA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5AB80-F166-7A4C-B172-F67915C3397D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7A2FD-4FE6-CB4E-BACD-C16461146CBD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177B3-5126-4942-A431-F7BC3AA356F6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8ED4F-CE63-F748-B436-43CC6740B7C9}" type="slidenum">
              <a:rPr lang="en-US"/>
              <a:pPr/>
              <a:t>14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3D412-880D-B543-9504-AB4406DC9483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3FA77-A02C-184C-BB31-35B92AFB1597}" type="slidenum">
              <a:rPr lang="en-US"/>
              <a:pPr/>
              <a:t>16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4AF05-33E5-2E4B-A56E-B0A11B2E24C3}" type="slidenum">
              <a:rPr lang="en-US"/>
              <a:pPr/>
              <a:t>17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C9BE9-2595-394F-8644-014928A3C2B0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74833-666C-BC4B-96DF-DC58059E18F3}" type="slidenum">
              <a:rPr lang="en-US"/>
              <a:pPr/>
              <a:t>19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04189-0D5F-5F4F-8A6C-AA00C54C4C0B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6FD8D-8CDF-8248-8ACF-4604CA1F681E}" type="slidenum">
              <a:rPr lang="en-US"/>
              <a:pPr/>
              <a:t>20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41B55-68C3-E048-B1B8-C4010EDC5BBE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7A956-D1C2-0142-802D-435116FAA1E1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385D9-1E90-314B-96E5-52AF5868A6C3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C41DC-5800-5642-AC01-003F6C1E820A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2E986-34F0-5740-988F-BE201FE86397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54B39-3CD1-FF41-B8B9-B21B45B77C52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A0914-DA3D-8F45-9AA7-4196B45941FB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3F75D-0F57-2246-BE9D-95DA43B9BE27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E1643-776C-6B4C-94EC-F4FB7074CAEA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9F74C-97EE-4041-83E9-B7B4F2958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92F3-08A1-E345-AF95-6AB24F05D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5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1815-BE0B-F445-9EEB-95F508B13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FA59F-0B1F-7442-8CF7-4A29F4375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2D1C9-01C6-E24F-92BB-5972B7760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9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46C79-2208-BB48-BB02-3D2F04E8A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DDC4F-806C-194F-A044-ED63727B0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42707-A79F-9249-8DC3-74F2F6658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4820B-1E1E-7841-A8CE-94988AD47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4FDA-2EE1-DD44-BEAC-2AD319FBD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3FF87-EFBC-7645-AA29-C7A620617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3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86DFC5-FD82-9F44-A6FF-224AD3C619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rot="16200000">
            <a:off x="1809750" y="2690813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2: Atomic Diffusion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600" y="381000"/>
            <a:ext cx="7543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Comic Sans MS" charset="0"/>
              </a:rPr>
              <a:t>Thermodynamics of diffusion</a:t>
            </a:r>
          </a:p>
          <a:p>
            <a:pPr algn="ctr"/>
            <a:endParaRPr lang="en-US" sz="3600">
              <a:solidFill>
                <a:schemeClr val="accent2"/>
              </a:solidFill>
              <a:latin typeface="Comic Sans MS" charset="0"/>
            </a:endParaRPr>
          </a:p>
          <a:p>
            <a:r>
              <a:rPr lang="en-US" sz="3600">
                <a:latin typeface="Comic Sans MS" charset="0"/>
              </a:rPr>
              <a:t>Flux proportional to solute-concentration gradient? </a:t>
            </a:r>
          </a:p>
          <a:p>
            <a:endParaRPr lang="en-US" sz="3600">
              <a:latin typeface="Comic Sans MS" charset="0"/>
            </a:endParaRPr>
          </a:p>
          <a:p>
            <a:r>
              <a:rPr lang="en-US" sz="3600">
                <a:latin typeface="Comic Sans MS" charset="0"/>
              </a:rPr>
              <a:t>Flux proportional to solute-free energy gradient?</a:t>
            </a:r>
            <a:endParaRPr lang="en-US" sz="3600">
              <a:solidFill>
                <a:schemeClr val="accent2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3810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Comic Sans MS" charset="0"/>
              </a:rPr>
              <a:t>Binary A-B solution </a:t>
            </a:r>
          </a:p>
          <a:p>
            <a:pPr algn="ctr"/>
            <a:r>
              <a:rPr lang="en-US" sz="3600">
                <a:solidFill>
                  <a:schemeClr val="accent2"/>
                </a:solidFill>
                <a:latin typeface="Comic Sans MS" charset="0"/>
              </a:rPr>
              <a:t>in which A is the solute</a:t>
            </a:r>
          </a:p>
        </p:txBody>
      </p:sp>
      <p:pic>
        <p:nvPicPr>
          <p:cNvPr id="41987" name="Picture 3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60483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31400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51212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1400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5256213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2825"/>
            <a:ext cx="31400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q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257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q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40005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q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5257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24125"/>
            <a:ext cx="84582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Arc 4"/>
          <p:cNvSpPr>
            <a:spLocks/>
          </p:cNvSpPr>
          <p:nvPr/>
        </p:nvSpPr>
        <p:spPr bwMode="auto">
          <a:xfrm>
            <a:off x="3013075" y="2751138"/>
            <a:ext cx="1638300" cy="14478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>
            <a:off x="4651375" y="1747838"/>
            <a:ext cx="1625600" cy="24511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013075" y="858838"/>
            <a:ext cx="3276600" cy="4254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695575" y="2636838"/>
            <a:ext cx="92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556375" y="1582738"/>
            <a:ext cx="92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695575" y="2814638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581775" y="1824038"/>
            <a:ext cx="112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936875" y="5113338"/>
            <a:ext cx="166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6200775" y="5138738"/>
            <a:ext cx="146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105275" y="5278438"/>
            <a:ext cx="120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x</a:t>
            </a:r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4181475" y="5113338"/>
            <a:ext cx="1588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 rot="16200000">
            <a:off x="190351" y="2770089"/>
            <a:ext cx="298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Geneva" charset="0"/>
              </a:rPr>
              <a:t>Gibbs free energy per mole</a:t>
            </a:r>
            <a:endParaRPr lang="en-GB" dirty="0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863975" y="5621338"/>
            <a:ext cx="1365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Composition</a:t>
            </a:r>
            <a:endParaRPr lang="en-GB"/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2974975" y="2674938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6213475" y="1633538"/>
            <a:ext cx="1016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4130675" y="4059238"/>
            <a:ext cx="114300" cy="1270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048000" y="3860800"/>
            <a:ext cx="3216275" cy="7572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2962275" y="3792538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6226175" y="4567238"/>
            <a:ext cx="114300" cy="1397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2483768" y="3645024"/>
            <a:ext cx="330200" cy="369888"/>
            <a:chOff x="672" y="3456"/>
            <a:chExt cx="208" cy="233"/>
          </a:xfrm>
        </p:grpSpPr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672" y="3456"/>
              <a:ext cx="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latin typeface="Symbol" charset="0"/>
                </a:rPr>
                <a:t>m  </a:t>
              </a:r>
              <a:endParaRPr lang="en-GB" dirty="0"/>
            </a:p>
          </p:txBody>
        </p:sp>
        <p:grpSp>
          <p:nvGrpSpPr>
            <p:cNvPr id="46106" name="Group 26"/>
            <p:cNvGrpSpPr>
              <a:grpSpLocks/>
            </p:cNvGrpSpPr>
            <p:nvPr/>
          </p:nvGrpSpPr>
          <p:grpSpPr bwMode="auto">
            <a:xfrm>
              <a:off x="768" y="3456"/>
              <a:ext cx="112" cy="233"/>
              <a:chOff x="1434" y="2245"/>
              <a:chExt cx="112" cy="233"/>
            </a:xfrm>
          </p:grpSpPr>
          <p:sp>
            <p:nvSpPr>
              <p:cNvPr id="46107" name="Rectangle 27"/>
              <p:cNvSpPr>
                <a:spLocks noChangeArrowheads="1"/>
              </p:cNvSpPr>
              <p:nvPr/>
            </p:nvSpPr>
            <p:spPr bwMode="auto">
              <a:xfrm>
                <a:off x="1546" y="224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6108" name="Rectangle 28"/>
              <p:cNvSpPr>
                <a:spLocks noChangeArrowheads="1"/>
              </p:cNvSpPr>
              <p:nvPr/>
            </p:nvSpPr>
            <p:spPr bwMode="auto">
              <a:xfrm>
                <a:off x="1434" y="2309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GB"/>
              </a:p>
            </p:txBody>
          </p:sp>
        </p:grpSp>
      </p:grpSp>
      <p:grpSp>
        <p:nvGrpSpPr>
          <p:cNvPr id="46109" name="Group 29"/>
          <p:cNvGrpSpPr>
            <a:grpSpLocks/>
          </p:cNvGrpSpPr>
          <p:nvPr/>
        </p:nvGrpSpPr>
        <p:grpSpPr bwMode="auto">
          <a:xfrm>
            <a:off x="6444208" y="4437112"/>
            <a:ext cx="381000" cy="382588"/>
            <a:chOff x="4002" y="2805"/>
            <a:chExt cx="240" cy="241"/>
          </a:xfrm>
        </p:grpSpPr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4002" y="2805"/>
              <a:ext cx="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latin typeface="Symbol" charset="0"/>
                </a:rPr>
                <a:t>m  </a:t>
              </a:r>
              <a:endParaRPr lang="en-GB" dirty="0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4242" y="281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46112" name="Rectangle 32"/>
            <p:cNvSpPr>
              <a:spLocks noChangeArrowheads="1"/>
            </p:cNvSpPr>
            <p:nvPr/>
          </p:nvSpPr>
          <p:spPr bwMode="auto">
            <a:xfrm>
              <a:off x="4098" y="2885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Geneva" charset="0"/>
                </a:rPr>
                <a:t>B</a:t>
              </a:r>
              <a:endParaRPr lang="en-GB" dirty="0"/>
            </a:p>
          </p:txBody>
        </p:sp>
      </p:grpSp>
      <p:grpSp>
        <p:nvGrpSpPr>
          <p:cNvPr id="46113" name="Group 33"/>
          <p:cNvGrpSpPr>
            <a:grpSpLocks/>
          </p:cNvGrpSpPr>
          <p:nvPr/>
        </p:nvGrpSpPr>
        <p:grpSpPr bwMode="auto">
          <a:xfrm>
            <a:off x="4181475" y="4135438"/>
            <a:ext cx="12700" cy="939800"/>
            <a:chOff x="2634" y="2605"/>
            <a:chExt cx="8" cy="592"/>
          </a:xfrm>
        </p:grpSpPr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2634" y="317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2634" y="312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2634" y="3077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Rectangle 37"/>
            <p:cNvSpPr>
              <a:spLocks noChangeArrowheads="1"/>
            </p:cNvSpPr>
            <p:nvPr/>
          </p:nvSpPr>
          <p:spPr bwMode="auto">
            <a:xfrm>
              <a:off x="2634" y="3029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8"/>
            <p:cNvSpPr>
              <a:spLocks noChangeArrowheads="1"/>
            </p:cNvSpPr>
            <p:nvPr/>
          </p:nvSpPr>
          <p:spPr bwMode="auto">
            <a:xfrm>
              <a:off x="2634" y="2981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2634" y="293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2634" y="288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2634" y="2837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2634" y="2789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2634" y="2741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2634" y="269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2634" y="264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46"/>
            <p:cNvSpPr>
              <a:spLocks noChangeArrowheads="1"/>
            </p:cNvSpPr>
            <p:nvPr/>
          </p:nvSpPr>
          <p:spPr bwMode="auto">
            <a:xfrm>
              <a:off x="2634" y="2605"/>
              <a:ext cx="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2568575" y="2649538"/>
            <a:ext cx="131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m</a:t>
            </a:r>
            <a:endParaRPr lang="en-GB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6416675" y="1633538"/>
            <a:ext cx="131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m</a:t>
            </a:r>
            <a:endParaRPr lang="en-GB"/>
          </a:p>
        </p:txBody>
      </p: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3025775" y="4122738"/>
            <a:ext cx="1155700" cy="12700"/>
            <a:chOff x="1906" y="2597"/>
            <a:chExt cx="728" cy="8"/>
          </a:xfrm>
        </p:grpSpPr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261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256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251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246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241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Rectangle 55"/>
            <p:cNvSpPr>
              <a:spLocks noChangeArrowheads="1"/>
            </p:cNvSpPr>
            <p:nvPr/>
          </p:nvSpPr>
          <p:spPr bwMode="auto">
            <a:xfrm>
              <a:off x="237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232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Rectangle 57"/>
            <p:cNvSpPr>
              <a:spLocks noChangeArrowheads="1"/>
            </p:cNvSpPr>
            <p:nvPr/>
          </p:nvSpPr>
          <p:spPr bwMode="auto">
            <a:xfrm>
              <a:off x="227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Rectangle 58"/>
            <p:cNvSpPr>
              <a:spLocks noChangeArrowheads="1"/>
            </p:cNvSpPr>
            <p:nvPr/>
          </p:nvSpPr>
          <p:spPr bwMode="auto">
            <a:xfrm>
              <a:off x="222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59"/>
            <p:cNvSpPr>
              <a:spLocks noChangeArrowheads="1"/>
            </p:cNvSpPr>
            <p:nvPr/>
          </p:nvSpPr>
          <p:spPr bwMode="auto">
            <a:xfrm>
              <a:off x="217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 noChangeArrowheads="1"/>
            </p:cNvSpPr>
            <p:nvPr/>
          </p:nvSpPr>
          <p:spPr bwMode="auto">
            <a:xfrm>
              <a:off x="213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Rectangle 61"/>
            <p:cNvSpPr>
              <a:spLocks noChangeArrowheads="1"/>
            </p:cNvSpPr>
            <p:nvPr/>
          </p:nvSpPr>
          <p:spPr bwMode="auto">
            <a:xfrm>
              <a:off x="208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Rectangle 62"/>
            <p:cNvSpPr>
              <a:spLocks noChangeArrowheads="1"/>
            </p:cNvSpPr>
            <p:nvPr/>
          </p:nvSpPr>
          <p:spPr bwMode="auto">
            <a:xfrm>
              <a:off x="203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 noChangeArrowheads="1"/>
            </p:cNvSpPr>
            <p:nvPr/>
          </p:nvSpPr>
          <p:spPr bwMode="auto">
            <a:xfrm>
              <a:off x="198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Rectangle 64"/>
            <p:cNvSpPr>
              <a:spLocks noChangeArrowheads="1"/>
            </p:cNvSpPr>
            <p:nvPr/>
          </p:nvSpPr>
          <p:spPr bwMode="auto">
            <a:xfrm>
              <a:off x="193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Rectangle 65"/>
            <p:cNvSpPr>
              <a:spLocks noChangeArrowheads="1"/>
            </p:cNvSpPr>
            <p:nvPr/>
          </p:nvSpPr>
          <p:spPr bwMode="auto">
            <a:xfrm>
              <a:off x="1906" y="2597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2479675" y="4071938"/>
            <a:ext cx="481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G{x}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165304"/>
            <a:ext cx="5029200" cy="4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4313"/>
            <a:ext cx="70104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4_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95725"/>
            <a:ext cx="7239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599488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mm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1525"/>
            <a:ext cx="86106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ectur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7063"/>
            <a:ext cx="7848600" cy="56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5-iceberg-labrado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191500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rgbClr val="000080"/>
                </a:solidFill>
                <a:latin typeface="Comic Sans MS" charset="0"/>
              </a:rPr>
              <a:t>Revision of Lecture 1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16200000">
            <a:off x="1809750" y="2690813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pic>
        <p:nvPicPr>
          <p:cNvPr id="35847" name="Picture 7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55626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414655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4035425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2994025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05435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15" descr="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1998663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1905000" y="3581400"/>
            <a:ext cx="838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6400800" y="36576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7543800" y="1676400"/>
            <a:ext cx="228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_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95725"/>
            <a:ext cx="7239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599488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ust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1150"/>
            <a:ext cx="7620000" cy="61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q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257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q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40005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q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5257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rgbClr val="000080"/>
                </a:solidFill>
                <a:latin typeface="Comic Sans MS" charset="0"/>
              </a:rPr>
              <a:t>Revision of Lecture 1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 rot="16200000">
            <a:off x="1809750" y="2690813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667000" y="1905000"/>
            <a:ext cx="838200" cy="312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762000" y="2590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2667000" y="2590800"/>
            <a:ext cx="838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35052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953000" y="1524000"/>
            <a:ext cx="3657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Steady state diffusion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Fick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s first law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85800" y="2895600"/>
            <a:ext cx="137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Cylinder containing gas under pressure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4419600" y="3733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Atmosphere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>
                <a:solidFill>
                  <a:srgbClr val="000080"/>
                </a:solidFill>
                <a:latin typeface="Comic Sans MS" charset="0"/>
              </a:rPr>
              <a:t>Revision of Lecture 1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 rot="16200000">
            <a:off x="1808162" y="2689226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419600" y="304800"/>
            <a:ext cx="4191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Non-steady state diffusion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Fick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s second law</a:t>
            </a:r>
          </a:p>
        </p:txBody>
      </p:sp>
      <p:pic>
        <p:nvPicPr>
          <p:cNvPr id="39948" name="Picture 12" descr="im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792413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 descr="helical_g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52400" y="14478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Comic Sans MS" charset="0"/>
              </a:rPr>
              <a:t>Constant concentration at surface, C</a:t>
            </a:r>
            <a:r>
              <a:rPr lang="en-US" sz="1800" baseline="-25000">
                <a:solidFill>
                  <a:srgbClr val="800080"/>
                </a:solidFill>
                <a:latin typeface="Comic Sans MS" charset="0"/>
              </a:rPr>
              <a:t>S</a:t>
            </a:r>
            <a:endParaRPr lang="en-US" sz="1800">
              <a:solidFill>
                <a:srgbClr val="800080"/>
              </a:solidFill>
              <a:latin typeface="Comic Sans MS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52400" y="606425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Comic Sans MS" charset="0"/>
              </a:rPr>
              <a:t>Average concentration far from surface, C</a:t>
            </a:r>
            <a:r>
              <a:rPr lang="en-US" sz="1800" baseline="-25000">
                <a:solidFill>
                  <a:srgbClr val="800080"/>
                </a:solidFill>
                <a:latin typeface="Comic Sans MS" charset="0"/>
              </a:rPr>
              <a:t>0</a:t>
            </a:r>
            <a:endParaRPr lang="en-US" sz="1800">
              <a:solidFill>
                <a:srgbClr val="800080"/>
              </a:solidFill>
              <a:latin typeface="Comic Sans MS" charset="0"/>
            </a:endParaRPr>
          </a:p>
        </p:txBody>
      </p:sp>
      <p:pic>
        <p:nvPicPr>
          <p:cNvPr id="39953" name="Picture 17" descr="eq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86288"/>
            <a:ext cx="4705350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Interdiffusion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Structure sensitive diffusion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Thermodynamics of diffusion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Uphill diffusion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525"/>
            <a:ext cx="7391400" cy="6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533400" y="519113"/>
            <a:ext cx="5791200" cy="5262562"/>
            <a:chOff x="336" y="327"/>
            <a:chExt cx="3648" cy="3315"/>
          </a:xfrm>
        </p:grpSpPr>
        <p:pic>
          <p:nvPicPr>
            <p:cNvPr id="23567" name="Picture 15" descr="al_on_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27"/>
              <a:ext cx="3648" cy="3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1248" y="768"/>
              <a:ext cx="2112" cy="2112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336" y="336"/>
              <a:ext cx="168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charset="0"/>
                </a:rPr>
                <a:t>pure aluminium</a:t>
              </a: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1584" y="1824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charset="0"/>
                </a:rPr>
                <a:t>Al-7Si wt%</a:t>
              </a:r>
            </a:p>
          </p:txBody>
        </p:sp>
      </p:grpSp>
      <p:pic>
        <p:nvPicPr>
          <p:cNvPr id="23554" name="Picture 2" descr="Mor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198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66800" y="6248400"/>
            <a:ext cx="655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 Moreno D, Embury JD, SCRIPTA MATERIALIA 40 (7): 821-824 MAR 5 1999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551238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q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215313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38800" y="381000"/>
            <a:ext cx="3200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Comic Sans MS" charset="0"/>
              </a:rPr>
              <a:t>Structure sensitive diffusion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q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1938"/>
            <a:ext cx="868680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265</TotalTime>
  <Words>180</Words>
  <Application>Microsoft Macintosh PowerPoint</Application>
  <PresentationFormat>On-screen Show (4:3)</PresentationFormat>
  <Paragraphs>70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hkdb_2</dc:creator>
  <cp:lastModifiedBy>gjgh</cp:lastModifiedBy>
  <cp:revision>27</cp:revision>
  <dcterms:created xsi:type="dcterms:W3CDTF">2002-11-03T17:05:23Z</dcterms:created>
  <dcterms:modified xsi:type="dcterms:W3CDTF">2016-11-15T07:11:07Z</dcterms:modified>
</cp:coreProperties>
</file>