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68" r:id="rId9"/>
    <p:sldId id="263" r:id="rId10"/>
    <p:sldId id="264" r:id="rId11"/>
    <p:sldId id="265" r:id="rId12"/>
    <p:sldId id="272" r:id="rId13"/>
    <p:sldId id="266" r:id="rId14"/>
    <p:sldId id="267" r:id="rId15"/>
    <p:sldId id="271" r:id="rId16"/>
    <p:sldId id="270" r:id="rId17"/>
    <p:sldId id="277" r:id="rId18"/>
    <p:sldId id="273" r:id="rId19"/>
    <p:sldId id="276" r:id="rId20"/>
    <p:sldId id="274" r:id="rId21"/>
    <p:sldId id="275" r:id="rId22"/>
    <p:sldId id="280" r:id="rId23"/>
    <p:sldId id="281" r:id="rId24"/>
    <p:sldId id="278" r:id="rId25"/>
    <p:sldId id="282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>
      <p:cViewPr varScale="1">
        <p:scale>
          <a:sx n="201" d="100"/>
          <a:sy n="201" d="100"/>
        </p:scale>
        <p:origin x="-12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F1FE57-08A8-724B-AAEC-910F10F40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10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7E6AE-E3DD-E345-9CB9-E98CD086D565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27E33-929A-DD41-A80D-2A7E18A771C4}" type="slidenum">
              <a:rPr lang="en-US"/>
              <a:pPr/>
              <a:t>10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0E5BC-BA6D-784B-B8CF-64EAE5EAC53C}" type="slidenum">
              <a:rPr lang="en-US"/>
              <a:pPr/>
              <a:t>11</a:t>
            </a:fld>
            <a:endParaRPr 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82209-5FAD-1947-AAF3-5257C49F2AAE}" type="slidenum">
              <a:rPr lang="en-US"/>
              <a:pPr/>
              <a:t>12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6BC99-B194-9642-8CFA-62FFDF990AF2}" type="slidenum">
              <a:rPr lang="en-US"/>
              <a:pPr/>
              <a:t>13</a:t>
            </a:fld>
            <a:endParaRPr lang="en-US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6A7B9-21B9-A045-8996-A9394F46EA75}" type="slidenum">
              <a:rPr lang="en-US"/>
              <a:pPr/>
              <a:t>14</a:t>
            </a:fld>
            <a:endParaRPr 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2F901-9986-BD4F-86D0-7F5E944BB2B9}" type="slidenum">
              <a:rPr lang="en-US"/>
              <a:pPr/>
              <a:t>15</a:t>
            </a:fld>
            <a:endParaRPr 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6F4DC-6BDB-2C48-80E0-FBBEB09D36AE}" type="slidenum">
              <a:rPr lang="en-US"/>
              <a:pPr/>
              <a:t>16</a:t>
            </a:fld>
            <a:endParaRPr 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B6B0E-67BF-C945-BD1B-59F9E1A78CC1}" type="slidenum">
              <a:rPr lang="en-US"/>
              <a:pPr/>
              <a:t>17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50517-9ABE-234A-8B5E-7F94641FAC60}" type="slidenum">
              <a:rPr lang="en-US"/>
              <a:pPr/>
              <a:t>18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30A23-7B6A-7146-9637-7F86288EBC78}" type="slidenum">
              <a:rPr lang="en-US"/>
              <a:pPr/>
              <a:t>19</a:t>
            </a:fld>
            <a:endParaRPr lang="en-US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08301-D545-4A4E-82E4-49EDE57A489E}" type="slidenum">
              <a:rPr lang="en-US"/>
              <a:pPr/>
              <a:t>2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CD2CC-2E45-6449-A92C-9E9ADB6EF864}" type="slidenum">
              <a:rPr lang="en-US"/>
              <a:pPr/>
              <a:t>20</a:t>
            </a:fld>
            <a:endParaRPr lang="en-US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88F8-F075-844C-B040-F2F7113B1B7A}" type="slidenum">
              <a:rPr lang="en-US"/>
              <a:pPr/>
              <a:t>21</a:t>
            </a:fld>
            <a:endParaRPr lang="en-US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9D67C-E13B-6542-832D-C27F21FFBFDC}" type="slidenum">
              <a:rPr lang="en-US"/>
              <a:pPr/>
              <a:t>22</a:t>
            </a:fld>
            <a:endParaRPr lang="en-US"/>
          </a:p>
        </p:txBody>
      </p:sp>
      <p:sp>
        <p:nvSpPr>
          <p:cNvPr id="839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6ED2B-5308-3947-A0E4-F43FCF42E0B6}" type="slidenum">
              <a:rPr lang="en-US"/>
              <a:pPr/>
              <a:t>23</a:t>
            </a:fld>
            <a:endParaRPr lang="en-US"/>
          </a:p>
        </p:txBody>
      </p:sp>
      <p:sp>
        <p:nvSpPr>
          <p:cNvPr id="860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FD72-571C-994D-8763-4D3295631414}" type="slidenum">
              <a:rPr lang="en-US"/>
              <a:pPr/>
              <a:t>3</a:t>
            </a:fld>
            <a:endParaRPr lang="en-US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B769B-51F2-8F40-AE86-281BE58E5F5D}" type="slidenum">
              <a:rPr lang="en-US"/>
              <a:pPr/>
              <a:t>4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6E22B-1974-A349-A98E-E4BD696FABF4}" type="slidenum">
              <a:rPr lang="en-US"/>
              <a:pPr/>
              <a:t>5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55F75-A2D8-5043-A867-56734A374BDA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B3271-C910-EB4E-B7B7-390A25718739}" type="slidenum">
              <a:rPr lang="en-US"/>
              <a:pPr/>
              <a:t>7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4A140-BDB0-B34E-A4CC-C1B573545074}" type="slidenum">
              <a:rPr lang="en-US"/>
              <a:pPr/>
              <a:t>8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4C416-139E-5143-8287-B8400FA34EF6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0C173-E2EE-6840-89B3-BC3554150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EBEC-220C-5543-B153-E5F4DD500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3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88DF1-7C0C-4140-A21B-A59F10EBE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110CB-D85A-4A45-9438-965D0C5ACE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3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026D0-CEA8-864E-8042-12916726A3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7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449B7-B20D-8B40-99BC-ADA2D2BE0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4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16794-B960-9145-8B8A-4234737F17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0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65C5-F371-EF44-BC16-4EB7E64AF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76B18-E1B1-234A-B7CE-32D559929B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4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03A0-99A8-3E48-80C6-C1C172511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5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CF26-0D0E-3240-A491-D76BF311C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B912CB-4C66-A24B-8843-9171220CC8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file://localhost/Users/harshadbhadeshia/Teaching/Part.IB/lectures/Pictures/Indium/mvi_0033.avi" TargetMode="External"/><Relationship Id="rId4" Type="http://schemas.openxmlformats.org/officeDocument/2006/relationships/video" Target="file://localhost/Users/harshadbhadeshia/Teaching/Part.IB/lectures/Pictures/Indium/mvi_0033.avi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9.xml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jpeg"/><Relationship Id="rId1" Type="http://schemas.microsoft.com/office/2007/relationships/media" Target="file://localhost/Users/harshadbhadeshia/Teaching/Part.IB/lectures/Pictures/Indium/30s-indium.wav" TargetMode="External"/><Relationship Id="rId2" Type="http://schemas.openxmlformats.org/officeDocument/2006/relationships/audio" Target="file://localhost/Users/harshadbhadeshia/Teaching/Part.IB/lectures/Pictures/Indium/30s-indium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Part IB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Materials Science and Metallurgy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Course A: Metals &amp; Alloys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charset="0"/>
              </a:rPr>
              <a:t>Professor Harry Bhadeshia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5800" y="40386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Lecture 9: Twins &amp; Martensite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000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019800" y="12954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Comic Sans MS" charset="0"/>
              </a:rPr>
              <a:t>deformation twins in zinc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33400" y="6172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DoITPoMS micrograph library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00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818188" cy="58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2743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Comic Sans MS" charset="0"/>
              </a:rPr>
              <a:t>Explosively deformed Fe-0.2C wt%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05200" y="6172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DoITPoMS micrograph library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9038"/>
            <a:ext cx="8458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162800" cy="4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600200" y="5562600"/>
            <a:ext cx="5562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charset="0"/>
              </a:rPr>
              <a:t>Fe-25Mn-3Si-3Al wt%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Comic Sans MS" charset="0"/>
              </a:rPr>
              <a:t>Frommeyer, Brüx, Neumann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4225"/>
            <a:ext cx="77724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2179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2950"/>
            <a:ext cx="4043363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4038600" cy="116046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Times" charset="0"/>
              </a:rPr>
              <a:t>hexagonal close-packed</a:t>
            </a:r>
          </a:p>
          <a:p>
            <a:pPr algn="ctr">
              <a:spcBef>
                <a:spcPct val="50000"/>
              </a:spcBef>
            </a:pPr>
            <a:endParaRPr lang="en-GB" sz="2800">
              <a:latin typeface="Times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72000" y="5257800"/>
            <a:ext cx="3962400" cy="116046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Times" charset="0"/>
              </a:rPr>
              <a:t>cubic close-packed</a:t>
            </a:r>
          </a:p>
          <a:p>
            <a:pPr algn="ctr">
              <a:spcBef>
                <a:spcPct val="50000"/>
              </a:spcBef>
            </a:pPr>
            <a:endParaRPr lang="en-GB" sz="2800">
              <a:latin typeface="Times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0866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95925"/>
            <a:ext cx="259080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5561013"/>
            <a:ext cx="4598987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/>
          <p:cNvSpPr>
            <a:spLocks/>
          </p:cNvSpPr>
          <p:nvPr/>
        </p:nvSpPr>
        <p:spPr bwMode="auto">
          <a:xfrm>
            <a:off x="649288" y="989013"/>
            <a:ext cx="2055812" cy="2659062"/>
          </a:xfrm>
          <a:custGeom>
            <a:avLst/>
            <a:gdLst>
              <a:gd name="T0" fmla="*/ 0 w 1295"/>
              <a:gd name="T1" fmla="*/ 0 h 1675"/>
              <a:gd name="T2" fmla="*/ 0 w 1295"/>
              <a:gd name="T3" fmla="*/ 1379 h 1675"/>
              <a:gd name="T4" fmla="*/ 1295 w 1295"/>
              <a:gd name="T5" fmla="*/ 1675 h 1675"/>
              <a:gd name="T6" fmla="*/ 1295 w 1295"/>
              <a:gd name="T7" fmla="*/ 183 h 1675"/>
              <a:gd name="T8" fmla="*/ 0 w 1295"/>
              <a:gd name="T9" fmla="*/ 0 h 1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" h="1675">
                <a:moveTo>
                  <a:pt x="0" y="0"/>
                </a:moveTo>
                <a:lnTo>
                  <a:pt x="0" y="1379"/>
                </a:lnTo>
                <a:lnTo>
                  <a:pt x="1295" y="1675"/>
                </a:lnTo>
                <a:lnTo>
                  <a:pt x="1295" y="183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Freeform 3"/>
          <p:cNvSpPr>
            <a:spLocks/>
          </p:cNvSpPr>
          <p:nvPr/>
        </p:nvSpPr>
        <p:spPr bwMode="auto">
          <a:xfrm>
            <a:off x="649288" y="541338"/>
            <a:ext cx="3173412" cy="738187"/>
          </a:xfrm>
          <a:custGeom>
            <a:avLst/>
            <a:gdLst>
              <a:gd name="T0" fmla="*/ 0 w 1999"/>
              <a:gd name="T1" fmla="*/ 282 h 465"/>
              <a:gd name="T2" fmla="*/ 788 w 1999"/>
              <a:gd name="T3" fmla="*/ 0 h 465"/>
              <a:gd name="T4" fmla="*/ 1999 w 1999"/>
              <a:gd name="T5" fmla="*/ 155 h 465"/>
              <a:gd name="T6" fmla="*/ 1267 w 1999"/>
              <a:gd name="T7" fmla="*/ 465 h 465"/>
              <a:gd name="T8" fmla="*/ 1267 w 1999"/>
              <a:gd name="T9" fmla="*/ 46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9" h="465">
                <a:moveTo>
                  <a:pt x="0" y="282"/>
                </a:moveTo>
                <a:lnTo>
                  <a:pt x="788" y="0"/>
                </a:lnTo>
                <a:lnTo>
                  <a:pt x="1999" y="155"/>
                </a:lnTo>
                <a:lnTo>
                  <a:pt x="1267" y="465"/>
                </a:lnTo>
                <a:lnTo>
                  <a:pt x="1267" y="465"/>
                </a:lnTo>
              </a:path>
            </a:pathLst>
          </a:custGeom>
          <a:noFill/>
          <a:ln w="508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671513" y="3178175"/>
            <a:ext cx="1587" cy="1588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1946275" y="2530475"/>
            <a:ext cx="1588" cy="22225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3822700" y="2933700"/>
            <a:ext cx="1588" cy="1588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649288" y="989013"/>
            <a:ext cx="1587" cy="1587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Freeform 8"/>
          <p:cNvSpPr>
            <a:spLocks/>
          </p:cNvSpPr>
          <p:nvPr/>
        </p:nvSpPr>
        <p:spPr bwMode="auto">
          <a:xfrm>
            <a:off x="671513" y="787400"/>
            <a:ext cx="3173412" cy="2390775"/>
          </a:xfrm>
          <a:custGeom>
            <a:avLst/>
            <a:gdLst>
              <a:gd name="T0" fmla="*/ 0 w 1999"/>
              <a:gd name="T1" fmla="*/ 1506 h 1506"/>
              <a:gd name="T2" fmla="*/ 0 w 1999"/>
              <a:gd name="T3" fmla="*/ 1506 h 1506"/>
              <a:gd name="T4" fmla="*/ 788 w 1999"/>
              <a:gd name="T5" fmla="*/ 1112 h 1506"/>
              <a:gd name="T6" fmla="*/ 1999 w 1999"/>
              <a:gd name="T7" fmla="*/ 1338 h 1506"/>
              <a:gd name="T8" fmla="*/ 1999 w 1999"/>
              <a:gd name="T9" fmla="*/ 0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9" h="1506">
                <a:moveTo>
                  <a:pt x="0" y="1506"/>
                </a:moveTo>
                <a:lnTo>
                  <a:pt x="0" y="1506"/>
                </a:lnTo>
                <a:lnTo>
                  <a:pt x="788" y="1112"/>
                </a:lnTo>
                <a:lnTo>
                  <a:pt x="1999" y="1338"/>
                </a:lnTo>
                <a:lnTo>
                  <a:pt x="1999" y="0"/>
                </a:lnTo>
              </a:path>
            </a:pathLst>
          </a:custGeom>
          <a:noFill/>
          <a:ln w="222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1922463" y="541338"/>
            <a:ext cx="1587" cy="2011362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2705100" y="2933700"/>
            <a:ext cx="1139825" cy="7366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>
            <a:off x="649288" y="989013"/>
            <a:ext cx="3195637" cy="1966912"/>
          </a:xfrm>
          <a:custGeom>
            <a:avLst/>
            <a:gdLst>
              <a:gd name="T0" fmla="*/ 0 w 2013"/>
              <a:gd name="T1" fmla="*/ 0 h 1239"/>
              <a:gd name="T2" fmla="*/ 2013 w 2013"/>
              <a:gd name="T3" fmla="*/ 1239 h 1239"/>
              <a:gd name="T4" fmla="*/ 2013 w 2013"/>
              <a:gd name="T5" fmla="*/ 1239 h 1239"/>
              <a:gd name="T6" fmla="*/ 2013 w 2013"/>
              <a:gd name="T7" fmla="*/ 1239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3" h="1239">
                <a:moveTo>
                  <a:pt x="0" y="0"/>
                </a:moveTo>
                <a:lnTo>
                  <a:pt x="2013" y="1239"/>
                </a:lnTo>
                <a:lnTo>
                  <a:pt x="2013" y="1239"/>
                </a:lnTo>
                <a:lnTo>
                  <a:pt x="2013" y="1239"/>
                </a:lnTo>
              </a:path>
            </a:pathLst>
          </a:custGeom>
          <a:noFill/>
          <a:ln w="31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V="1">
            <a:off x="671513" y="809625"/>
            <a:ext cx="3173412" cy="2368550"/>
          </a:xfrm>
          <a:prstGeom prst="line">
            <a:avLst/>
          </a:pr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1922463" y="541338"/>
            <a:ext cx="760412" cy="3084512"/>
          </a:xfrm>
          <a:prstGeom prst="line">
            <a:avLst/>
          </a:pr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V="1">
            <a:off x="1922463" y="1279525"/>
            <a:ext cx="782637" cy="1273175"/>
          </a:xfrm>
          <a:prstGeom prst="line">
            <a:avLst/>
          </a:pr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2133600" y="1905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3733800" y="27813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2590800" y="3505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46" name="Oval 18"/>
          <p:cNvSpPr>
            <a:spLocks noChangeArrowheads="1"/>
          </p:cNvSpPr>
          <p:nvPr/>
        </p:nvSpPr>
        <p:spPr bwMode="auto">
          <a:xfrm>
            <a:off x="533400" y="30480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1828800" y="24384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48" name="Oval 20"/>
          <p:cNvSpPr>
            <a:spLocks noChangeArrowheads="1"/>
          </p:cNvSpPr>
          <p:nvPr/>
        </p:nvSpPr>
        <p:spPr bwMode="auto">
          <a:xfrm>
            <a:off x="2590800" y="11430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49" name="Oval 21"/>
          <p:cNvSpPr>
            <a:spLocks noChangeArrowheads="1"/>
          </p:cNvSpPr>
          <p:nvPr/>
        </p:nvSpPr>
        <p:spPr bwMode="auto">
          <a:xfrm>
            <a:off x="3733800" y="6858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50" name="Oval 22"/>
          <p:cNvSpPr>
            <a:spLocks noChangeArrowheads="1"/>
          </p:cNvSpPr>
          <p:nvPr/>
        </p:nvSpPr>
        <p:spPr bwMode="auto">
          <a:xfrm>
            <a:off x="1828800" y="457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51" name="Oval 23"/>
          <p:cNvSpPr>
            <a:spLocks noChangeArrowheads="1"/>
          </p:cNvSpPr>
          <p:nvPr/>
        </p:nvSpPr>
        <p:spPr bwMode="auto">
          <a:xfrm>
            <a:off x="533400" y="838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52" name="Freeform 24"/>
          <p:cNvSpPr>
            <a:spLocks/>
          </p:cNvSpPr>
          <p:nvPr/>
        </p:nvSpPr>
        <p:spPr bwMode="auto">
          <a:xfrm>
            <a:off x="5183188" y="3389313"/>
            <a:ext cx="2055812" cy="2659062"/>
          </a:xfrm>
          <a:custGeom>
            <a:avLst/>
            <a:gdLst>
              <a:gd name="T0" fmla="*/ 0 w 1295"/>
              <a:gd name="T1" fmla="*/ 0 h 1675"/>
              <a:gd name="T2" fmla="*/ 0 w 1295"/>
              <a:gd name="T3" fmla="*/ 1379 h 1675"/>
              <a:gd name="T4" fmla="*/ 1295 w 1295"/>
              <a:gd name="T5" fmla="*/ 1675 h 1675"/>
              <a:gd name="T6" fmla="*/ 1295 w 1295"/>
              <a:gd name="T7" fmla="*/ 183 h 1675"/>
              <a:gd name="T8" fmla="*/ 0 w 1295"/>
              <a:gd name="T9" fmla="*/ 0 h 1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" h="1675">
                <a:moveTo>
                  <a:pt x="0" y="0"/>
                </a:moveTo>
                <a:lnTo>
                  <a:pt x="0" y="1379"/>
                </a:lnTo>
                <a:lnTo>
                  <a:pt x="1295" y="1675"/>
                </a:lnTo>
                <a:lnTo>
                  <a:pt x="1295" y="183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3" name="Freeform 25"/>
          <p:cNvSpPr>
            <a:spLocks/>
          </p:cNvSpPr>
          <p:nvPr/>
        </p:nvSpPr>
        <p:spPr bwMode="auto">
          <a:xfrm>
            <a:off x="5183188" y="2941638"/>
            <a:ext cx="3173412" cy="738187"/>
          </a:xfrm>
          <a:custGeom>
            <a:avLst/>
            <a:gdLst>
              <a:gd name="T0" fmla="*/ 0 w 1999"/>
              <a:gd name="T1" fmla="*/ 282 h 465"/>
              <a:gd name="T2" fmla="*/ 788 w 1999"/>
              <a:gd name="T3" fmla="*/ 0 h 465"/>
              <a:gd name="T4" fmla="*/ 1999 w 1999"/>
              <a:gd name="T5" fmla="*/ 155 h 465"/>
              <a:gd name="T6" fmla="*/ 1267 w 1999"/>
              <a:gd name="T7" fmla="*/ 465 h 465"/>
              <a:gd name="T8" fmla="*/ 1267 w 1999"/>
              <a:gd name="T9" fmla="*/ 46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9" h="465">
                <a:moveTo>
                  <a:pt x="0" y="282"/>
                </a:moveTo>
                <a:lnTo>
                  <a:pt x="788" y="0"/>
                </a:lnTo>
                <a:lnTo>
                  <a:pt x="1999" y="155"/>
                </a:lnTo>
                <a:lnTo>
                  <a:pt x="1267" y="465"/>
                </a:lnTo>
                <a:lnTo>
                  <a:pt x="1267" y="465"/>
                </a:lnTo>
              </a:path>
            </a:pathLst>
          </a:custGeom>
          <a:noFill/>
          <a:ln w="508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>
            <a:off x="5205413" y="5578475"/>
            <a:ext cx="1587" cy="1588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 flipV="1">
            <a:off x="6480175" y="4930775"/>
            <a:ext cx="1588" cy="22225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8356600" y="5334000"/>
            <a:ext cx="1588" cy="1588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5183188" y="3389313"/>
            <a:ext cx="1587" cy="1587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Freeform 30"/>
          <p:cNvSpPr>
            <a:spLocks/>
          </p:cNvSpPr>
          <p:nvPr/>
        </p:nvSpPr>
        <p:spPr bwMode="auto">
          <a:xfrm>
            <a:off x="5205413" y="3187700"/>
            <a:ext cx="3173412" cy="2390775"/>
          </a:xfrm>
          <a:custGeom>
            <a:avLst/>
            <a:gdLst>
              <a:gd name="T0" fmla="*/ 0 w 1999"/>
              <a:gd name="T1" fmla="*/ 1506 h 1506"/>
              <a:gd name="T2" fmla="*/ 0 w 1999"/>
              <a:gd name="T3" fmla="*/ 1506 h 1506"/>
              <a:gd name="T4" fmla="*/ 788 w 1999"/>
              <a:gd name="T5" fmla="*/ 1112 h 1506"/>
              <a:gd name="T6" fmla="*/ 1999 w 1999"/>
              <a:gd name="T7" fmla="*/ 1338 h 1506"/>
              <a:gd name="T8" fmla="*/ 1999 w 1999"/>
              <a:gd name="T9" fmla="*/ 0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9" h="1506">
                <a:moveTo>
                  <a:pt x="0" y="1506"/>
                </a:moveTo>
                <a:lnTo>
                  <a:pt x="0" y="1506"/>
                </a:lnTo>
                <a:lnTo>
                  <a:pt x="788" y="1112"/>
                </a:lnTo>
                <a:lnTo>
                  <a:pt x="1999" y="1338"/>
                </a:lnTo>
                <a:lnTo>
                  <a:pt x="1999" y="0"/>
                </a:lnTo>
              </a:path>
            </a:pathLst>
          </a:custGeom>
          <a:noFill/>
          <a:ln w="222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 flipV="1">
            <a:off x="6456363" y="2941638"/>
            <a:ext cx="1587" cy="2011362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 flipV="1">
            <a:off x="7239000" y="5334000"/>
            <a:ext cx="1139825" cy="7366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1" name="Oval 33"/>
          <p:cNvSpPr>
            <a:spLocks noChangeArrowheads="1"/>
          </p:cNvSpPr>
          <p:nvPr/>
        </p:nvSpPr>
        <p:spPr bwMode="auto">
          <a:xfrm>
            <a:off x="8267700" y="51816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62" name="Oval 34"/>
          <p:cNvSpPr>
            <a:spLocks noChangeArrowheads="1"/>
          </p:cNvSpPr>
          <p:nvPr/>
        </p:nvSpPr>
        <p:spPr bwMode="auto">
          <a:xfrm>
            <a:off x="7124700" y="59055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63" name="Oval 35"/>
          <p:cNvSpPr>
            <a:spLocks noChangeArrowheads="1"/>
          </p:cNvSpPr>
          <p:nvPr/>
        </p:nvSpPr>
        <p:spPr bwMode="auto">
          <a:xfrm>
            <a:off x="5067300" y="54483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64" name="Oval 36"/>
          <p:cNvSpPr>
            <a:spLocks noChangeArrowheads="1"/>
          </p:cNvSpPr>
          <p:nvPr/>
        </p:nvSpPr>
        <p:spPr bwMode="auto">
          <a:xfrm>
            <a:off x="6362700" y="48387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65" name="Oval 37"/>
          <p:cNvSpPr>
            <a:spLocks noChangeArrowheads="1"/>
          </p:cNvSpPr>
          <p:nvPr/>
        </p:nvSpPr>
        <p:spPr bwMode="auto">
          <a:xfrm>
            <a:off x="7124700" y="35433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66" name="Oval 38"/>
          <p:cNvSpPr>
            <a:spLocks noChangeArrowheads="1"/>
          </p:cNvSpPr>
          <p:nvPr/>
        </p:nvSpPr>
        <p:spPr bwMode="auto">
          <a:xfrm>
            <a:off x="8267700" y="30861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67" name="Oval 39"/>
          <p:cNvSpPr>
            <a:spLocks noChangeArrowheads="1"/>
          </p:cNvSpPr>
          <p:nvPr/>
        </p:nvSpPr>
        <p:spPr bwMode="auto">
          <a:xfrm>
            <a:off x="6362700" y="28575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68" name="Oval 40"/>
          <p:cNvSpPr>
            <a:spLocks noChangeArrowheads="1"/>
          </p:cNvSpPr>
          <p:nvPr/>
        </p:nvSpPr>
        <p:spPr bwMode="auto">
          <a:xfrm>
            <a:off x="5067300" y="32385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>
            <a:off x="5181600" y="3429000"/>
            <a:ext cx="2057400" cy="2590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 flipH="1">
            <a:off x="5181600" y="3657600"/>
            <a:ext cx="2057400" cy="1905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>
            <a:off x="7239000" y="3657600"/>
            <a:ext cx="1143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H="1">
            <a:off x="7239000" y="3200400"/>
            <a:ext cx="1143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 flipH="1">
            <a:off x="5257800" y="3200400"/>
            <a:ext cx="3048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6477000" y="2971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5" name="Oval 47"/>
          <p:cNvSpPr>
            <a:spLocks noChangeArrowheads="1"/>
          </p:cNvSpPr>
          <p:nvPr/>
        </p:nvSpPr>
        <p:spPr bwMode="auto">
          <a:xfrm>
            <a:off x="6019800" y="4572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76" name="Oval 48"/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77" name="Oval 49"/>
          <p:cNvSpPr>
            <a:spLocks noChangeArrowheads="1"/>
          </p:cNvSpPr>
          <p:nvPr/>
        </p:nvSpPr>
        <p:spPr bwMode="auto">
          <a:xfrm>
            <a:off x="6705600" y="3200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" charset="0"/>
            </a:endParaRPr>
          </a:p>
        </p:txBody>
      </p:sp>
      <p:sp>
        <p:nvSpPr>
          <p:cNvPr id="73778" name="Text Box 50"/>
          <p:cNvSpPr txBox="1">
            <a:spLocks noChangeArrowheads="1"/>
          </p:cNvSpPr>
          <p:nvPr/>
        </p:nvSpPr>
        <p:spPr bwMode="auto">
          <a:xfrm>
            <a:off x="4114800" y="228600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0000FF"/>
                </a:solidFill>
                <a:latin typeface="Comic Sans MS" charset="0"/>
              </a:rPr>
              <a:t>body-centred cubic (ferrite)</a:t>
            </a:r>
          </a:p>
        </p:txBody>
      </p:sp>
      <p:sp>
        <p:nvSpPr>
          <p:cNvPr id="73779" name="Text Box 51"/>
          <p:cNvSpPr txBox="1">
            <a:spLocks noChangeArrowheads="1"/>
          </p:cNvSpPr>
          <p:nvPr/>
        </p:nvSpPr>
        <p:spPr bwMode="auto">
          <a:xfrm>
            <a:off x="533400" y="52578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0000FF"/>
                </a:solidFill>
                <a:latin typeface="Comic Sans MS" charset="0"/>
              </a:rPr>
              <a:t>cubic close-packed (austenite)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auste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429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ferr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30s-indium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mvi_0033.avi" descr="/Users/harshadbhadeshia/Teaching/Part.IB/lectures/Pictures/Indium/mvi_0033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85800" y="381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Indium: tetragonal I</a:t>
            </a:r>
          </a:p>
        </p:txBody>
      </p:sp>
      <p:pic>
        <p:nvPicPr>
          <p:cNvPr id="72712" name="Picture 8" descr="Tetragonal 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978275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69" fill="hold"/>
                                        <p:tgtEl>
                                          <p:spTgt spid="72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0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2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27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0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6576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69423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Ba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2650"/>
            <a:ext cx="76962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Bain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7813"/>
            <a:ext cx="7162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213600" y="20955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2949" name="Picture 5" descr="img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275"/>
            <a:ext cx="8610600" cy="64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304800" y="304800"/>
            <a:ext cx="8534400" cy="6400800"/>
            <a:chOff x="816" y="1296"/>
            <a:chExt cx="4096" cy="2745"/>
          </a:xfrm>
        </p:grpSpPr>
        <p:pic>
          <p:nvPicPr>
            <p:cNvPr id="84995" name="Picture 3" descr="Nomrask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296"/>
              <a:ext cx="4096" cy="2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996" name="Line 4"/>
            <p:cNvSpPr>
              <a:spLocks noChangeShapeType="1"/>
            </p:cNvSpPr>
            <p:nvPr/>
          </p:nvSpPr>
          <p:spPr bwMode="auto">
            <a:xfrm>
              <a:off x="4272" y="3696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7" name="Text Box 5"/>
            <p:cNvSpPr txBox="1">
              <a:spLocks noChangeArrowheads="1"/>
            </p:cNvSpPr>
            <p:nvPr/>
          </p:nvSpPr>
          <p:spPr bwMode="auto">
            <a:xfrm>
              <a:off x="4224" y="3696"/>
              <a:ext cx="67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Times New Roman" charset="0"/>
                </a:rPr>
                <a:t>50 </a:t>
              </a:r>
              <a:r>
                <a:rPr lang="en-GB">
                  <a:latin typeface="Symbol" charset="0"/>
                </a:rPr>
                <a:t>m</a:t>
              </a:r>
              <a:r>
                <a:rPr lang="en-GB">
                  <a:latin typeface="Times New Roman" charset="0"/>
                </a:rPr>
                <a:t>m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7538"/>
            <a:ext cx="876300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9113"/>
            <a:ext cx="8153400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2819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811463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813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6576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2176463"/>
            <a:ext cx="4618037" cy="1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6388"/>
            <a:ext cx="7924800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2932113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25688"/>
            <a:ext cx="449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937375" y="5684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1028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410200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102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038600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1031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276850"/>
            <a:ext cx="5175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3125"/>
            <a:ext cx="79248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1028" descr="tw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703263"/>
            <a:ext cx="8129587" cy="54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927600" cy="59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019800" y="12954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Comic Sans MS" charset="0"/>
              </a:rPr>
              <a:t>annealing twin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105</Words>
  <Application>Microsoft Macintosh PowerPoint</Application>
  <PresentationFormat>On-screen Show (4:3)</PresentationFormat>
  <Paragraphs>41</Paragraphs>
  <Slides>26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Comic Sans MS</vt:lpstr>
      <vt:lpstr>Times</vt:lpstr>
      <vt:lpstr>Times New Roman</vt:lpstr>
      <vt:lpstr>Symbol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BHADESHIA</dc:creator>
  <cp:lastModifiedBy>gjgh</cp:lastModifiedBy>
  <cp:revision>56</cp:revision>
  <cp:lastPrinted>2006-10-15T11:10:13Z</cp:lastPrinted>
  <dcterms:created xsi:type="dcterms:W3CDTF">2006-10-14T17:51:50Z</dcterms:created>
  <dcterms:modified xsi:type="dcterms:W3CDTF">2016-11-07T09:37:45Z</dcterms:modified>
</cp:coreProperties>
</file>